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18a09725e_0_2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18a09725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18a09725e_0_2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18a09725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18a09725e_0_2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18a09725e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18a09725e_0_2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18a09725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18a09725e_0_2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18a09725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18a09725e_0_2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18a09725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18a09725e_0_2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18a09725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8a09725e_0_2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8a09725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18a09725e_0_2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18a09725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18a09725e_0_2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18a09725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18a09725e_0_19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18a09725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18a09725e_0_2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18a09725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18a09725e_0_2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18a09725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18a09725e_0_3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18a09725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18a09725e_0_3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18a09725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18a09725e_0_3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18a09725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18a09725e_0_3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18a09725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18a09725e_0_3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18a09725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18a09725e_0_3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18a09725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18a09725e_0_3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18a09725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3ca00700a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3ca0070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18a09725e_0_2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18a09725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3ca00700a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3ca0070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53ca00700a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3ca0070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3ca00700a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3ca0070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3ca00700a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3ca0070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3ca00700a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3ca00700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3ca00700a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3ca00700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3ca00700a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3ca00700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3ca00700a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3ca00700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3ca00700a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3ca00700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3ca00700a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3ca00700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18a09725e_0_2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18a09725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3ca00700a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3ca00700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3ca00700a_0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3ca0070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53ca00700a_0_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3ca00700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3ca00700a_0_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3ca00700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18a09725e_0_2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18a09725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18a09725e_0_2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18a09725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18a09725e_0_2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18a09725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18a09725e_0_2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18a09725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18a09725e_0_2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18a09725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1" y="992767"/>
            <a:ext cx="7898700" cy="81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Meta Learning</a:t>
            </a:r>
            <a:endParaRPr/>
          </a:p>
        </p:txBody>
      </p:sp>
      <p:sp>
        <p:nvSpPr>
          <p:cNvPr id="55" name="Google Shape;55;p13"/>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Chandresh Kumar Maurya,</a:t>
            </a:r>
            <a:endParaRPr/>
          </a:p>
          <a:p>
            <a:pPr indent="0" lvl="0" marL="0" rtl="0" algn="ctr">
              <a:spcBef>
                <a:spcPts val="0"/>
              </a:spcBef>
              <a:spcAft>
                <a:spcPts val="0"/>
              </a:spcAft>
              <a:buNone/>
            </a:pPr>
            <a:r>
              <a:rPr lang="en"/>
              <a:t>CSE deptt, IIT Indore</a:t>
            </a:r>
            <a:endParaRPr/>
          </a:p>
        </p:txBody>
      </p:sp>
      <p:sp>
        <p:nvSpPr>
          <p:cNvPr id="56" name="Google Shape;56;p13"/>
          <p:cNvSpPr txBox="1"/>
          <p:nvPr/>
        </p:nvSpPr>
        <p:spPr>
          <a:xfrm>
            <a:off x="455300" y="5918950"/>
            <a:ext cx="82950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Some Slides adapted from </a:t>
            </a:r>
            <a:r>
              <a:rPr lang="en"/>
              <a:t>Chelsea Finn Talk on Meta learning Tutorial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152400" y="396700"/>
            <a:ext cx="8839200" cy="48658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152400" y="518850"/>
            <a:ext cx="8839200" cy="42087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152400" y="152400"/>
            <a:ext cx="8839199" cy="46290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5"/>
          <p:cNvPicPr preferRelativeResize="0"/>
          <p:nvPr/>
        </p:nvPicPr>
        <p:blipFill>
          <a:blip r:embed="rId3">
            <a:alphaModFix/>
          </a:blip>
          <a:stretch>
            <a:fillRect/>
          </a:stretch>
        </p:blipFill>
        <p:spPr>
          <a:xfrm>
            <a:off x="152400" y="152400"/>
            <a:ext cx="8839200" cy="45742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6"/>
          <p:cNvPicPr preferRelativeResize="0"/>
          <p:nvPr/>
        </p:nvPicPr>
        <p:blipFill>
          <a:blip r:embed="rId3">
            <a:alphaModFix/>
          </a:blip>
          <a:stretch>
            <a:fillRect/>
          </a:stretch>
        </p:blipFill>
        <p:spPr>
          <a:xfrm>
            <a:off x="152400" y="152400"/>
            <a:ext cx="8839200" cy="46268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7"/>
          <p:cNvPicPr preferRelativeResize="0"/>
          <p:nvPr/>
        </p:nvPicPr>
        <p:blipFill>
          <a:blip r:embed="rId3">
            <a:alphaModFix/>
          </a:blip>
          <a:stretch>
            <a:fillRect/>
          </a:stretch>
        </p:blipFill>
        <p:spPr>
          <a:xfrm>
            <a:off x="152400" y="379250"/>
            <a:ext cx="8839197" cy="47302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a:blip r:embed="rId3">
            <a:alphaModFix/>
          </a:blip>
          <a:stretch>
            <a:fillRect/>
          </a:stretch>
        </p:blipFill>
        <p:spPr>
          <a:xfrm>
            <a:off x="152400" y="641000"/>
            <a:ext cx="8839201" cy="47501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9"/>
          <p:cNvPicPr preferRelativeResize="0"/>
          <p:nvPr/>
        </p:nvPicPr>
        <p:blipFill>
          <a:blip r:embed="rId3">
            <a:alphaModFix/>
          </a:blip>
          <a:stretch>
            <a:fillRect/>
          </a:stretch>
        </p:blipFill>
        <p:spPr>
          <a:xfrm>
            <a:off x="152400" y="675900"/>
            <a:ext cx="8839198" cy="47579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Closely Related Problem Settings</a:t>
            </a:r>
            <a:endParaRPr/>
          </a:p>
        </p:txBody>
      </p:sp>
      <p:sp>
        <p:nvSpPr>
          <p:cNvPr id="145" name="Google Shape;145;p30"/>
          <p:cNvSpPr txBox="1"/>
          <p:nvPr>
            <p:ph idx="1" type="body"/>
          </p:nvPr>
        </p:nvSpPr>
        <p:spPr>
          <a:xfrm>
            <a:off x="311700" y="1356874"/>
            <a:ext cx="4120800" cy="51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100"/>
              <a:t>Transfer Learning</a:t>
            </a:r>
            <a:endParaRPr b="1" sz="2100"/>
          </a:p>
          <a:p>
            <a:pPr indent="-361950" lvl="0" marL="457200" rtl="0" algn="just">
              <a:spcBef>
                <a:spcPts val="1600"/>
              </a:spcBef>
              <a:spcAft>
                <a:spcPts val="0"/>
              </a:spcAft>
              <a:buSzPts val="2100"/>
              <a:buChar char="●"/>
            </a:pPr>
            <a:r>
              <a:rPr b="1" lang="en" sz="2100"/>
              <a:t>Multi-task learning </a:t>
            </a:r>
            <a:r>
              <a:rPr lang="en" sz="2100"/>
              <a:t>in which we learn multiple tasks T1,T2,..,Tn together</a:t>
            </a:r>
            <a:endParaRPr sz="2100"/>
          </a:p>
          <a:p>
            <a:pPr indent="-361950" lvl="0" marL="457200" rtl="0" algn="just">
              <a:spcBef>
                <a:spcPts val="0"/>
              </a:spcBef>
              <a:spcAft>
                <a:spcPts val="0"/>
              </a:spcAft>
              <a:buSzPts val="2100"/>
              <a:buChar char="●"/>
            </a:pPr>
            <a:r>
              <a:rPr b="1" lang="en" sz="2100"/>
              <a:t>Fine-tuning </a:t>
            </a:r>
            <a:r>
              <a:rPr lang="en" sz="2100"/>
              <a:t>in which we take a pretrained model and tune to work in target domain. E.g. Imagenet fine tuning on medical data</a:t>
            </a:r>
            <a:endParaRPr sz="2100"/>
          </a:p>
          <a:p>
            <a:pPr indent="-361950" lvl="0" marL="457200" rtl="0" algn="just">
              <a:spcBef>
                <a:spcPts val="0"/>
              </a:spcBef>
              <a:spcAft>
                <a:spcPts val="0"/>
              </a:spcAft>
              <a:buSzPts val="2100"/>
              <a:buChar char="●"/>
            </a:pPr>
            <a:r>
              <a:rPr b="1" lang="en" sz="2100"/>
              <a:t>Domain </a:t>
            </a:r>
            <a:r>
              <a:rPr b="1" lang="en" sz="2100"/>
              <a:t>adaptation </a:t>
            </a:r>
            <a:r>
              <a:rPr lang="en" sz="2100"/>
              <a:t> similar to fine tuning except that only domain  changes, not the labels</a:t>
            </a:r>
            <a:r>
              <a:rPr lang="en" sz="2100"/>
              <a:t> </a:t>
            </a:r>
            <a:endParaRPr sz="2100"/>
          </a:p>
          <a:p>
            <a:pPr indent="0" lvl="0" marL="0" rtl="0" algn="just">
              <a:spcBef>
                <a:spcPts val="1600"/>
              </a:spcBef>
              <a:spcAft>
                <a:spcPts val="1600"/>
              </a:spcAft>
              <a:buNone/>
            </a:pPr>
            <a:r>
              <a:t/>
            </a:r>
            <a:endParaRPr sz="1800"/>
          </a:p>
        </p:txBody>
      </p:sp>
      <p:sp>
        <p:nvSpPr>
          <p:cNvPr id="146" name="Google Shape;146;p30"/>
          <p:cNvSpPr txBox="1"/>
          <p:nvPr>
            <p:ph idx="2" type="body"/>
          </p:nvPr>
        </p:nvSpPr>
        <p:spPr>
          <a:xfrm>
            <a:off x="4832400" y="1356875"/>
            <a:ext cx="3999900" cy="50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666666"/>
                </a:solidFill>
              </a:rPr>
              <a:t>Meta learning</a:t>
            </a:r>
            <a:endParaRPr b="1" sz="2300">
              <a:solidFill>
                <a:srgbClr val="666666"/>
              </a:solidFill>
            </a:endParaRPr>
          </a:p>
          <a:p>
            <a:pPr indent="0" lvl="0" marL="0" rtl="0" algn="l">
              <a:spcBef>
                <a:spcPts val="1600"/>
              </a:spcBef>
              <a:spcAft>
                <a:spcPts val="1600"/>
              </a:spcAft>
              <a:buNone/>
            </a:pPr>
            <a:r>
              <a:rPr lang="en" sz="2300">
                <a:solidFill>
                  <a:srgbClr val="666666"/>
                </a:solidFill>
              </a:rPr>
              <a:t> A form of </a:t>
            </a:r>
            <a:r>
              <a:rPr lang="en" sz="2300">
                <a:solidFill>
                  <a:srgbClr val="666666"/>
                </a:solidFill>
              </a:rPr>
              <a:t>lifelong</a:t>
            </a:r>
            <a:r>
              <a:rPr lang="en" sz="2300">
                <a:solidFill>
                  <a:srgbClr val="666666"/>
                </a:solidFill>
              </a:rPr>
              <a:t> learning in which we learn a model on multiple related tasks and test on a different but related task where we have very less data.  </a:t>
            </a:r>
            <a:r>
              <a:rPr lang="en" sz="2100">
                <a:solidFill>
                  <a:srgbClr val="666666"/>
                </a:solidFill>
                <a:highlight>
                  <a:srgbClr val="FFFFFF"/>
                </a:highlight>
              </a:rPr>
              <a:t>Recently, meta-learning tends focus on finding "model agnostic" solutions where as multi-task learning remains deeply tied to model architecture.</a:t>
            </a:r>
            <a:endParaRPr sz="31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More Terminology</a:t>
            </a:r>
            <a:endParaRPr/>
          </a:p>
        </p:txBody>
      </p:sp>
      <p:sp>
        <p:nvSpPr>
          <p:cNvPr id="152" name="Google Shape;152;p3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2300"/>
              <a:t>K</a:t>
            </a:r>
            <a:r>
              <a:rPr b="1" lang="en" sz="2300"/>
              <a:t>-shot learning </a:t>
            </a:r>
            <a:r>
              <a:rPr lang="en" sz="2300"/>
              <a:t>:  use k examples to learn the task</a:t>
            </a:r>
            <a:endParaRPr sz="2300"/>
          </a:p>
          <a:p>
            <a:pPr indent="-374650" lvl="0" marL="457200" rtl="0" algn="l">
              <a:spcBef>
                <a:spcPts val="0"/>
              </a:spcBef>
              <a:spcAft>
                <a:spcPts val="0"/>
              </a:spcAft>
              <a:buSzPts val="2300"/>
              <a:buChar char="●"/>
            </a:pPr>
            <a:r>
              <a:rPr lang="en" sz="2300"/>
              <a:t>Special cases:</a:t>
            </a:r>
            <a:endParaRPr sz="2300"/>
          </a:p>
          <a:p>
            <a:pPr indent="-374650" lvl="1" marL="914400" rtl="0" algn="l">
              <a:spcBef>
                <a:spcPts val="0"/>
              </a:spcBef>
              <a:spcAft>
                <a:spcPts val="0"/>
              </a:spcAft>
              <a:buSzPts val="2300"/>
              <a:buChar char="○"/>
            </a:pPr>
            <a:r>
              <a:rPr lang="en" sz="2300"/>
              <a:t>Zero-shot learning: k=0</a:t>
            </a:r>
            <a:endParaRPr sz="2300"/>
          </a:p>
          <a:p>
            <a:pPr indent="-374650" lvl="1" marL="914400" rtl="0" algn="l">
              <a:spcBef>
                <a:spcPts val="0"/>
              </a:spcBef>
              <a:spcAft>
                <a:spcPts val="0"/>
              </a:spcAft>
              <a:buSzPts val="2300"/>
              <a:buChar char="○"/>
            </a:pPr>
            <a:r>
              <a:rPr lang="en" sz="2300"/>
              <a:t>One-shot learning: k=1</a:t>
            </a:r>
            <a:endParaRPr sz="2300"/>
          </a:p>
          <a:p>
            <a:pPr indent="-374650" lvl="1" marL="914400" rtl="0" algn="l">
              <a:spcBef>
                <a:spcPts val="0"/>
              </a:spcBef>
              <a:spcAft>
                <a:spcPts val="0"/>
              </a:spcAft>
              <a:buSzPts val="2300"/>
              <a:buChar char="○"/>
            </a:pPr>
            <a:r>
              <a:rPr lang="en" sz="2300"/>
              <a:t>Few-shot learning: aka k-shot learning</a:t>
            </a:r>
            <a:endParaRPr sz="2300"/>
          </a:p>
          <a:p>
            <a:pPr indent="-374650" lvl="0" marL="457200" rtl="0" algn="l">
              <a:spcBef>
                <a:spcPts val="0"/>
              </a:spcBef>
              <a:spcAft>
                <a:spcPts val="0"/>
              </a:spcAft>
              <a:buSzPts val="2300"/>
              <a:buChar char="●"/>
            </a:pPr>
            <a:r>
              <a:rPr lang="en" sz="2300"/>
              <a:t>How can we learn when there are no data points at all? </a:t>
            </a:r>
            <a:endParaRPr sz="2300"/>
          </a:p>
          <a:p>
            <a:pPr indent="-374650" lvl="0" marL="457200" rtl="0" algn="l">
              <a:spcBef>
                <a:spcPts val="0"/>
              </a:spcBef>
              <a:spcAft>
                <a:spcPts val="0"/>
              </a:spcAft>
              <a:buSzPts val="2300"/>
              <a:buChar char="●"/>
            </a:pPr>
            <a:r>
              <a:rPr lang="en" sz="2300"/>
              <a:t>In this case, we will not have data points, but we will have meta information about each of the classes and we will learn from the meta information. </a:t>
            </a:r>
            <a:endParaRPr sz="2300"/>
          </a:p>
          <a:p>
            <a:pPr indent="0" lvl="0" marL="457200" rtl="0" algn="l">
              <a:spcBef>
                <a:spcPts val="1600"/>
              </a:spcBef>
              <a:spcAft>
                <a:spcPts val="0"/>
              </a:spcAft>
              <a:buNone/>
            </a:pPr>
            <a:r>
              <a:t/>
            </a:r>
            <a:endParaRPr sz="2300"/>
          </a:p>
          <a:p>
            <a:pPr indent="0" lvl="0" marL="0" rtl="0" algn="l">
              <a:spcBef>
                <a:spcPts val="1600"/>
              </a:spcBef>
              <a:spcAft>
                <a:spcPts val="160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501425" y="830829"/>
            <a:ext cx="8302381" cy="519633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meta learning</a:t>
            </a:r>
            <a:endParaRPr/>
          </a:p>
        </p:txBody>
      </p:sp>
      <p:sp>
        <p:nvSpPr>
          <p:cNvPr id="158" name="Google Shape;158;p3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Learning the metric space</a:t>
            </a:r>
            <a:endParaRPr sz="2600"/>
          </a:p>
          <a:p>
            <a:pPr indent="-393700" lvl="0" marL="457200" rtl="0" algn="l">
              <a:spcBef>
                <a:spcPts val="0"/>
              </a:spcBef>
              <a:spcAft>
                <a:spcPts val="0"/>
              </a:spcAft>
              <a:buSzPts val="2600"/>
              <a:buChar char="●"/>
            </a:pPr>
            <a:r>
              <a:rPr lang="en" sz="2600"/>
              <a:t>Learning the initializations</a:t>
            </a:r>
            <a:endParaRPr sz="2600"/>
          </a:p>
          <a:p>
            <a:pPr indent="-393700" lvl="0" marL="457200" rtl="0" algn="l">
              <a:spcBef>
                <a:spcPts val="0"/>
              </a:spcBef>
              <a:spcAft>
                <a:spcPts val="0"/>
              </a:spcAft>
              <a:buSzPts val="2600"/>
              <a:buChar char="●"/>
            </a:pPr>
            <a:r>
              <a:rPr lang="en" sz="2600"/>
              <a:t>Learning the optimizer</a:t>
            </a:r>
            <a:endParaRPr sz="2600"/>
          </a:p>
          <a:p>
            <a:pPr indent="0" lvl="0" marL="457200" rtl="0" algn="l">
              <a:spcBef>
                <a:spcPts val="1600"/>
              </a:spcBef>
              <a:spcAft>
                <a:spcPts val="1600"/>
              </a:spcAft>
              <a:buNone/>
            </a:pPr>
            <a:r>
              <a:t/>
            </a:r>
            <a:endParaRPr sz="2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the metric space</a:t>
            </a:r>
            <a:endParaRPr/>
          </a:p>
        </p:txBody>
      </p:sp>
      <p:sp>
        <p:nvSpPr>
          <p:cNvPr id="164" name="Google Shape;164;p3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learn the appropriate metric space. </a:t>
            </a:r>
            <a:endParaRPr sz="2300"/>
          </a:p>
          <a:p>
            <a:pPr indent="-374650" lvl="0" marL="457200" rtl="0" algn="l">
              <a:spcBef>
                <a:spcPts val="0"/>
              </a:spcBef>
              <a:spcAft>
                <a:spcPts val="0"/>
              </a:spcAft>
              <a:buSzPts val="2300"/>
              <a:buChar char="●"/>
            </a:pPr>
            <a:r>
              <a:rPr lang="en" sz="2300"/>
              <a:t>Let's say we want to learn the similarity between two images. </a:t>
            </a:r>
            <a:endParaRPr sz="2300"/>
          </a:p>
          <a:p>
            <a:pPr indent="-374650" lvl="0" marL="457200" rtl="0" algn="l">
              <a:spcBef>
                <a:spcPts val="0"/>
              </a:spcBef>
              <a:spcAft>
                <a:spcPts val="0"/>
              </a:spcAft>
              <a:buSzPts val="2300"/>
              <a:buChar char="●"/>
            </a:pPr>
            <a:r>
              <a:rPr lang="en" sz="2300"/>
              <a:t>In the metric-based setting, we use a simple neural network that extracts the features from two images and finds the similarity by computing the distance between features of these two images. </a:t>
            </a:r>
            <a:endParaRPr sz="2300"/>
          </a:p>
          <a:p>
            <a:pPr indent="-374650" lvl="0" marL="457200" rtl="0" algn="l">
              <a:spcBef>
                <a:spcPts val="0"/>
              </a:spcBef>
              <a:spcAft>
                <a:spcPts val="0"/>
              </a:spcAft>
              <a:buSzPts val="2300"/>
              <a:buChar char="●"/>
            </a:pPr>
            <a:r>
              <a:rPr lang="en" sz="2300"/>
              <a:t>This approach is widely used in a few-shot learning setting where we don't have many data points. </a:t>
            </a:r>
            <a:endParaRPr sz="2300"/>
          </a:p>
          <a:p>
            <a:pPr indent="-374650" lvl="0" marL="457200" rtl="0" algn="l">
              <a:spcBef>
                <a:spcPts val="0"/>
              </a:spcBef>
              <a:spcAft>
                <a:spcPts val="0"/>
              </a:spcAft>
              <a:buSzPts val="2300"/>
              <a:buChar char="●"/>
            </a:pPr>
            <a:r>
              <a:rPr lang="en" sz="2300"/>
              <a:t>Example of metric-based learning algorithms are  Siamese networks, prototypical networks, and relation networks.</a:t>
            </a:r>
            <a:endParaRPr sz="2300"/>
          </a:p>
          <a:p>
            <a:pPr indent="0" lvl="0" marL="0" rtl="0" algn="l">
              <a:spcBef>
                <a:spcPts val="1600"/>
              </a:spcBef>
              <a:spcAft>
                <a:spcPts val="1600"/>
              </a:spcAft>
              <a:buNone/>
            </a:pPr>
            <a:r>
              <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the Initializations</a:t>
            </a:r>
            <a:endParaRPr/>
          </a:p>
        </p:txBody>
      </p:sp>
      <p:sp>
        <p:nvSpPr>
          <p:cNvPr id="170" name="Google Shape;170;p3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learn optimal initial parameter values. </a:t>
            </a:r>
            <a:endParaRPr sz="2200"/>
          </a:p>
          <a:p>
            <a:pPr indent="-368300" lvl="0" marL="457200" rtl="0" algn="l">
              <a:spcBef>
                <a:spcPts val="0"/>
              </a:spcBef>
              <a:spcAft>
                <a:spcPts val="0"/>
              </a:spcAft>
              <a:buSzPts val="2200"/>
              <a:buChar char="●"/>
            </a:pPr>
            <a:r>
              <a:rPr lang="en" sz="2200"/>
              <a:t>Let's say we are a building a neural network to classify images. </a:t>
            </a:r>
            <a:endParaRPr sz="2200"/>
          </a:p>
          <a:p>
            <a:pPr indent="-368300" lvl="0" marL="457200" rtl="0" algn="l">
              <a:spcBef>
                <a:spcPts val="0"/>
              </a:spcBef>
              <a:spcAft>
                <a:spcPts val="0"/>
              </a:spcAft>
              <a:buSzPts val="2200"/>
              <a:buChar char="●"/>
            </a:pPr>
            <a:r>
              <a:rPr lang="en" sz="2200"/>
              <a:t>First, we initialize random weights, calculate loss, and minimize the loss through a gradient descent. </a:t>
            </a:r>
            <a:endParaRPr sz="2200"/>
          </a:p>
          <a:p>
            <a:pPr indent="-368300" lvl="0" marL="457200" rtl="0" algn="l">
              <a:spcBef>
                <a:spcPts val="0"/>
              </a:spcBef>
              <a:spcAft>
                <a:spcPts val="0"/>
              </a:spcAft>
              <a:buSzPts val="2200"/>
              <a:buChar char="●"/>
            </a:pPr>
            <a:r>
              <a:rPr lang="en" sz="2200"/>
              <a:t>Instead of initializing the weights randomly, if can we initialize the weights with optimal values or close to optimal values, then we can attain the convergence faster and we can learn very quickly. </a:t>
            </a:r>
            <a:endParaRPr sz="2200"/>
          </a:p>
          <a:p>
            <a:pPr indent="-368300" lvl="0" marL="457200" rtl="0" algn="l">
              <a:spcBef>
                <a:spcPts val="0"/>
              </a:spcBef>
              <a:spcAft>
                <a:spcPts val="0"/>
              </a:spcAft>
              <a:buSzPts val="2200"/>
              <a:buChar char="●"/>
            </a:pPr>
            <a:r>
              <a:rPr lang="en" sz="2200"/>
              <a:t>Algorithms such as MAML, Reptile, and Meta-SGD.</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the optimizer</a:t>
            </a:r>
            <a:endParaRPr/>
          </a:p>
        </p:txBody>
      </p:sp>
      <p:sp>
        <p:nvSpPr>
          <p:cNvPr id="176" name="Google Shape;176;p3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a:t>
            </a:r>
            <a:r>
              <a:rPr lang="en" sz="2100"/>
              <a:t>ry to learn the optimizer. </a:t>
            </a:r>
            <a:endParaRPr sz="2100"/>
          </a:p>
          <a:p>
            <a:pPr indent="-361950" lvl="0" marL="457200" rtl="0" algn="l">
              <a:spcBef>
                <a:spcPts val="0"/>
              </a:spcBef>
              <a:spcAft>
                <a:spcPts val="0"/>
              </a:spcAft>
              <a:buSzPts val="2100"/>
              <a:buChar char="●"/>
            </a:pPr>
            <a:r>
              <a:rPr lang="en" sz="2100"/>
              <a:t>How do we generally optimize our neural network? </a:t>
            </a:r>
            <a:endParaRPr sz="2100"/>
          </a:p>
          <a:p>
            <a:pPr indent="-361950" lvl="0" marL="457200" rtl="0" algn="l">
              <a:spcBef>
                <a:spcPts val="0"/>
              </a:spcBef>
              <a:spcAft>
                <a:spcPts val="0"/>
              </a:spcAft>
              <a:buSzPts val="2100"/>
              <a:buChar char="●"/>
            </a:pPr>
            <a:r>
              <a:rPr lang="en" sz="2100"/>
              <a:t>We optimize our neural network by training on a large dataset and minimize the loss using gradient descent. </a:t>
            </a:r>
            <a:endParaRPr sz="2100"/>
          </a:p>
          <a:p>
            <a:pPr indent="-361950" lvl="0" marL="457200" rtl="0" algn="l">
              <a:spcBef>
                <a:spcPts val="0"/>
              </a:spcBef>
              <a:spcAft>
                <a:spcPts val="0"/>
              </a:spcAft>
              <a:buSzPts val="2100"/>
              <a:buChar char="●"/>
            </a:pPr>
            <a:r>
              <a:rPr lang="en" sz="2100"/>
              <a:t>But in the few-shot learning setting, gradient descent fails as we will have a smaller dataset.</a:t>
            </a:r>
            <a:endParaRPr sz="2100"/>
          </a:p>
          <a:p>
            <a:pPr indent="-361950" lvl="0" marL="457200" rtl="0" algn="l">
              <a:spcBef>
                <a:spcPts val="0"/>
              </a:spcBef>
              <a:spcAft>
                <a:spcPts val="0"/>
              </a:spcAft>
              <a:buSzPts val="2100"/>
              <a:buChar char="●"/>
            </a:pPr>
            <a:r>
              <a:rPr lang="en" sz="2100"/>
              <a:t> So, in this case, we will learn the optimizer itself. </a:t>
            </a:r>
            <a:endParaRPr sz="2100"/>
          </a:p>
          <a:p>
            <a:pPr indent="-361950" lvl="0" marL="457200" rtl="0" algn="l">
              <a:spcBef>
                <a:spcPts val="0"/>
              </a:spcBef>
              <a:spcAft>
                <a:spcPts val="0"/>
              </a:spcAft>
              <a:buSzPts val="2100"/>
              <a:buChar char="●"/>
            </a:pPr>
            <a:r>
              <a:rPr lang="en" sz="2100"/>
              <a:t>Have two networks: a base network that actually tries to learn and a meta network that optimizes the base network. </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the Metric Space: Siamese Network: One-shot learning of faces</a:t>
            </a:r>
            <a:endParaRPr/>
          </a:p>
        </p:txBody>
      </p:sp>
      <p:sp>
        <p:nvSpPr>
          <p:cNvPr id="182" name="Google Shape;182;p3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Siamese network is type of NN where two symmetrical networks sharing the same weights and architecture are joined together at the end using some energy function.</a:t>
            </a:r>
            <a:endParaRPr sz="2400"/>
          </a:p>
          <a:p>
            <a:pPr indent="-381000" lvl="0" marL="457200" rtl="0" algn="l">
              <a:spcBef>
                <a:spcPts val="0"/>
              </a:spcBef>
              <a:spcAft>
                <a:spcPts val="0"/>
              </a:spcAft>
              <a:buSzPts val="2400"/>
              <a:buChar char="●"/>
            </a:pPr>
            <a:r>
              <a:rPr lang="en" sz="2400"/>
              <a:t>The objective of our siamese network is to learn whether two input values are similar or dissimilar. </a:t>
            </a:r>
            <a:endParaRPr sz="2400"/>
          </a:p>
          <a:p>
            <a:pPr indent="-381000" lvl="0" marL="457200" rtl="0" algn="l">
              <a:spcBef>
                <a:spcPts val="0"/>
              </a:spcBef>
              <a:spcAft>
                <a:spcPts val="0"/>
              </a:spcAft>
              <a:buSzPts val="2400"/>
              <a:buChar char="●"/>
            </a:pPr>
            <a:r>
              <a:rPr lang="en" sz="2400"/>
              <a:t>Let's say we have two images, X1 and X2, and we want to learn whether the two images are similar or dissimilar</a:t>
            </a:r>
            <a:endParaRPr sz="2400"/>
          </a:p>
          <a:p>
            <a:pPr indent="0" lvl="0" marL="457200" rtl="0" algn="l">
              <a:spcBef>
                <a:spcPts val="1600"/>
              </a:spcBef>
              <a:spcAft>
                <a:spcPts val="1600"/>
              </a:spcAft>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Siamese Network: few-shot learning of faces</a:t>
            </a:r>
            <a:endParaRPr/>
          </a:p>
        </p:txBody>
      </p:sp>
      <p:pic>
        <p:nvPicPr>
          <p:cNvPr id="188" name="Google Shape;188;p37"/>
          <p:cNvPicPr preferRelativeResize="0"/>
          <p:nvPr/>
        </p:nvPicPr>
        <p:blipFill>
          <a:blip r:embed="rId3">
            <a:alphaModFix/>
          </a:blip>
          <a:stretch>
            <a:fillRect/>
          </a:stretch>
        </p:blipFill>
        <p:spPr>
          <a:xfrm>
            <a:off x="3088727" y="1356874"/>
            <a:ext cx="4934676" cy="4321201"/>
          </a:xfrm>
          <a:prstGeom prst="rect">
            <a:avLst/>
          </a:prstGeom>
          <a:noFill/>
          <a:ln>
            <a:noFill/>
          </a:ln>
        </p:spPr>
      </p:pic>
      <p:sp>
        <p:nvSpPr>
          <p:cNvPr id="189" name="Google Shape;189;p37"/>
          <p:cNvSpPr txBox="1"/>
          <p:nvPr/>
        </p:nvSpPr>
        <p:spPr>
          <a:xfrm>
            <a:off x="1116825" y="6194875"/>
            <a:ext cx="49347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See 02 face and audio recognition folder for code.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11700" y="3839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the Initializers: Modal Agnostic Meta Learning ( MAML)</a:t>
            </a:r>
            <a:endParaRPr/>
          </a:p>
        </p:txBody>
      </p:sp>
      <p:sp>
        <p:nvSpPr>
          <p:cNvPr id="195" name="Google Shape;195;p3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MAML is one of the recently introduced and most popularly used meta learning algorithms.</a:t>
            </a:r>
            <a:endParaRPr sz="2300"/>
          </a:p>
          <a:p>
            <a:pPr indent="-374650" lvl="0" marL="457200" rtl="0" algn="l">
              <a:spcBef>
                <a:spcPts val="0"/>
              </a:spcBef>
              <a:spcAft>
                <a:spcPts val="0"/>
              </a:spcAft>
              <a:buSzPts val="2300"/>
              <a:buChar char="●"/>
            </a:pPr>
            <a:r>
              <a:rPr lang="en" sz="2300"/>
              <a:t>Major breakthrough in meta learning research. </a:t>
            </a:r>
            <a:endParaRPr sz="2300"/>
          </a:p>
          <a:p>
            <a:pPr indent="-374650" lvl="0" marL="457200" rtl="0" algn="l">
              <a:spcBef>
                <a:spcPts val="0"/>
              </a:spcBef>
              <a:spcAft>
                <a:spcPts val="0"/>
              </a:spcAft>
              <a:buSzPts val="2300"/>
              <a:buChar char="●"/>
            </a:pPr>
            <a:r>
              <a:rPr lang="en" sz="2300"/>
              <a:t>Learning to learn is the key focus of meta learning</a:t>
            </a:r>
            <a:endParaRPr sz="2300"/>
          </a:p>
          <a:p>
            <a:pPr indent="-374650" lvl="0" marL="457200" rtl="0" algn="l">
              <a:spcBef>
                <a:spcPts val="0"/>
              </a:spcBef>
              <a:spcAft>
                <a:spcPts val="0"/>
              </a:spcAft>
              <a:buSzPts val="2300"/>
              <a:buChar char="●"/>
            </a:pPr>
            <a:r>
              <a:rPr lang="en" sz="2300"/>
              <a:t>I</a:t>
            </a:r>
            <a:r>
              <a:rPr lang="en" sz="2300"/>
              <a:t>n meta </a:t>
            </a:r>
            <a:r>
              <a:rPr lang="en" sz="2300"/>
              <a:t>learning, we learn from various related tasks containing only a small number of data points and the meta learner produces a quick learner that can generalize well on a new related task even with a lesser number of training samples.</a:t>
            </a:r>
            <a:endParaRPr sz="2300"/>
          </a:p>
          <a:p>
            <a:pPr indent="0" lvl="0" marL="0" rtl="0" algn="l">
              <a:spcBef>
                <a:spcPts val="1600"/>
              </a:spcBef>
              <a:spcAft>
                <a:spcPts val="1600"/>
              </a:spcAft>
              <a:buNone/>
            </a:pPr>
            <a:r>
              <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MAML</a:t>
            </a:r>
            <a:endParaRPr/>
          </a:p>
        </p:txBody>
      </p:sp>
      <p:sp>
        <p:nvSpPr>
          <p:cNvPr id="201" name="Google Shape;201;p3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 basic idea of MAML is to find a better initial parameter so that, with good initial parameters, the model can learn quickly on new tasks with fewer gradient steps.</a:t>
            </a:r>
            <a:endParaRPr sz="2100"/>
          </a:p>
          <a:p>
            <a:pPr indent="-361950" lvl="0" marL="457200" rtl="0" algn="l">
              <a:spcBef>
                <a:spcPts val="0"/>
              </a:spcBef>
              <a:spcAft>
                <a:spcPts val="0"/>
              </a:spcAft>
              <a:buSzPts val="2100"/>
              <a:buChar char="●"/>
            </a:pPr>
            <a:r>
              <a:rPr lang="en" sz="2100"/>
              <a:t>In NN, we learn by optimizing the loss using gradient descent.</a:t>
            </a:r>
            <a:endParaRPr sz="2100"/>
          </a:p>
          <a:p>
            <a:pPr indent="-361950" lvl="0" marL="457200" rtl="0" algn="l">
              <a:spcBef>
                <a:spcPts val="0"/>
              </a:spcBef>
              <a:spcAft>
                <a:spcPts val="0"/>
              </a:spcAft>
              <a:buSzPts val="2100"/>
              <a:buChar char="●"/>
            </a:pPr>
            <a:r>
              <a:rPr lang="en" sz="2100"/>
              <a:t>Gradient descent gives us the optimal weights.</a:t>
            </a:r>
            <a:endParaRPr sz="2100"/>
          </a:p>
          <a:p>
            <a:pPr indent="-361950" lvl="0" marL="457200" rtl="0" algn="l">
              <a:spcBef>
                <a:spcPts val="0"/>
              </a:spcBef>
              <a:spcAft>
                <a:spcPts val="0"/>
              </a:spcAft>
              <a:buSzPts val="2100"/>
              <a:buChar char="●"/>
            </a:pPr>
            <a:r>
              <a:rPr lang="en" sz="2100"/>
              <a:t>In MAML, we try to find these optimal weights by learning from the distribution of similar tasks. </a:t>
            </a:r>
            <a:endParaRPr sz="2100"/>
          </a:p>
          <a:p>
            <a:pPr indent="-361950" lvl="0" marL="457200" rtl="0" algn="l">
              <a:spcBef>
                <a:spcPts val="0"/>
              </a:spcBef>
              <a:spcAft>
                <a:spcPts val="0"/>
              </a:spcAft>
              <a:buSzPts val="2100"/>
              <a:buChar char="●"/>
            </a:pPr>
            <a:r>
              <a:rPr lang="en" sz="2100"/>
              <a:t>So, for a new task, we don't have to start with randomly initialized weights—instead, we can start with optimal weights, which will take fewer gradient steps to reach convergence and it doesn't require more data points for training.</a:t>
            </a:r>
            <a:endParaRPr sz="2100"/>
          </a:p>
          <a:p>
            <a:pPr indent="0" lvl="0" marL="457200" rtl="0" algn="l">
              <a:spcBef>
                <a:spcPts val="1600"/>
              </a:spcBef>
              <a:spcAft>
                <a:spcPts val="0"/>
              </a:spcAft>
              <a:buNone/>
            </a:pPr>
            <a:r>
              <a:t/>
            </a:r>
            <a:endParaRPr sz="2100"/>
          </a:p>
          <a:p>
            <a:pPr indent="0" lvl="0" marL="0" rtl="0" algn="l">
              <a:spcBef>
                <a:spcPts val="1600"/>
              </a:spcBef>
              <a:spcAft>
                <a:spcPts val="1600"/>
              </a:spcAft>
              <a:buNone/>
            </a:pPr>
            <a:r>
              <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Intuition</a:t>
            </a:r>
            <a:endParaRPr/>
          </a:p>
        </p:txBody>
      </p:sp>
      <p:sp>
        <p:nvSpPr>
          <p:cNvPr id="207" name="Google Shape;207;p4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We </a:t>
            </a:r>
            <a:r>
              <a:rPr lang="en" sz="2200"/>
              <a:t>have three related tasks: T1, T2, and T3</a:t>
            </a:r>
            <a:endParaRPr sz="2200"/>
          </a:p>
          <a:p>
            <a:pPr indent="-368300" lvl="0" marL="457200" rtl="0" algn="l">
              <a:spcBef>
                <a:spcPts val="0"/>
              </a:spcBef>
              <a:spcAft>
                <a:spcPts val="0"/>
              </a:spcAft>
              <a:buSzPts val="2200"/>
              <a:buChar char="●"/>
            </a:pPr>
            <a:r>
              <a:rPr lang="en" sz="2200"/>
              <a:t>First, we randomly initialize our model parameter, θ. We train our network on task T1.</a:t>
            </a:r>
            <a:endParaRPr sz="2200"/>
          </a:p>
          <a:p>
            <a:pPr indent="-368300" lvl="0" marL="457200" rtl="0" algn="l">
              <a:spcBef>
                <a:spcPts val="0"/>
              </a:spcBef>
              <a:spcAft>
                <a:spcPts val="0"/>
              </a:spcAft>
              <a:buSzPts val="2200"/>
              <a:buChar char="●"/>
            </a:pPr>
            <a:r>
              <a:rPr lang="en" sz="2200"/>
              <a:t>Then, we try to minimize the loss L by gradient descent. We minimize the loss by finding the optimal parameter θ1*. </a:t>
            </a:r>
            <a:endParaRPr sz="2200"/>
          </a:p>
          <a:p>
            <a:pPr indent="-368300" lvl="0" marL="457200" rtl="0" algn="l">
              <a:spcBef>
                <a:spcPts val="0"/>
              </a:spcBef>
              <a:spcAft>
                <a:spcPts val="0"/>
              </a:spcAft>
              <a:buSzPts val="2200"/>
              <a:buChar char="●"/>
            </a:pPr>
            <a:r>
              <a:rPr lang="en" sz="2200"/>
              <a:t>Similarly, for tasks T2 and T3, we will start off with a randomly initialized model parameter, θ, and minimize the loss by finding the right set of  parameters by gradient descent. </a:t>
            </a:r>
            <a:endParaRPr sz="2200"/>
          </a:p>
          <a:p>
            <a:pPr indent="-368300" lvl="0" marL="457200" rtl="0" algn="l">
              <a:spcBef>
                <a:spcPts val="0"/>
              </a:spcBef>
              <a:spcAft>
                <a:spcPts val="0"/>
              </a:spcAft>
              <a:buSzPts val="2200"/>
              <a:buChar char="●"/>
            </a:pPr>
            <a:r>
              <a:rPr lang="en" sz="2200"/>
              <a:t>Let's say  θ2*, θ3*  are the optimal parameters for the tasks, T2 and T3, respectively.</a:t>
            </a:r>
            <a:endParaRPr sz="2200"/>
          </a:p>
          <a:p>
            <a:pPr indent="0" lvl="0" marL="457200" rtl="0" algn="l">
              <a:spcBef>
                <a:spcPts val="1600"/>
              </a:spcBef>
              <a:spcAft>
                <a:spcPts val="1600"/>
              </a:spcAft>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41"/>
          <p:cNvPicPr preferRelativeResize="0"/>
          <p:nvPr/>
        </p:nvPicPr>
        <p:blipFill>
          <a:blip r:embed="rId3">
            <a:alphaModFix/>
          </a:blip>
          <a:stretch>
            <a:fillRect/>
          </a:stretch>
        </p:blipFill>
        <p:spPr>
          <a:xfrm>
            <a:off x="2438400" y="878800"/>
            <a:ext cx="3067050" cy="3876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952900"/>
            <a:ext cx="8839201" cy="495221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2908425" y="494225"/>
            <a:ext cx="2981325" cy="5067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So, for a new related task, say, T4, we don't have to start with a randomly initialized parameter, θ. Instead, we can start with the optimal θ value so that it will take fewer gradient steps to attain convergence.</a:t>
            </a:r>
            <a:endParaRPr sz="2300"/>
          </a:p>
          <a:p>
            <a:pPr indent="-374650" lvl="0" marL="457200" rtl="0" algn="l">
              <a:spcBef>
                <a:spcPts val="0"/>
              </a:spcBef>
              <a:spcAft>
                <a:spcPts val="0"/>
              </a:spcAft>
              <a:buSzPts val="2300"/>
              <a:buChar char="●"/>
            </a:pPr>
            <a:r>
              <a:rPr lang="en" sz="2300"/>
              <a:t>MAML is </a:t>
            </a:r>
            <a:r>
              <a:rPr b="1" lang="en" sz="2300">
                <a:solidFill>
                  <a:srgbClr val="0000FF"/>
                </a:solidFill>
              </a:rPr>
              <a:t>model agnostic</a:t>
            </a:r>
            <a:r>
              <a:rPr lang="en" sz="2300"/>
              <a:t>, meaning that we can apply MAML to any models that are trainable with gradient descent. But how exactly does MAML work? </a:t>
            </a:r>
            <a:endParaRPr sz="2300"/>
          </a:p>
          <a:p>
            <a:pPr indent="-374650" lvl="0" marL="457200" rtl="0" algn="l">
              <a:spcBef>
                <a:spcPts val="0"/>
              </a:spcBef>
              <a:spcAft>
                <a:spcPts val="0"/>
              </a:spcAft>
              <a:buSzPts val="2300"/>
              <a:buChar char="●"/>
            </a:pPr>
            <a:r>
              <a:rPr lang="en" sz="2300"/>
              <a:t>How do we shift the model parameters to an optimal position?</a:t>
            </a:r>
            <a:endParaRPr sz="2300"/>
          </a:p>
          <a:p>
            <a:pPr indent="0" lvl="0" marL="457200" rtl="0" algn="l">
              <a:spcBef>
                <a:spcPts val="1600"/>
              </a:spcBef>
              <a:spcAft>
                <a:spcPts val="0"/>
              </a:spcAft>
              <a:buNone/>
            </a:pPr>
            <a:r>
              <a:t/>
            </a:r>
            <a:endParaRPr sz="2300"/>
          </a:p>
          <a:p>
            <a:pPr indent="0" lvl="0" marL="457200" rtl="0" algn="l">
              <a:spcBef>
                <a:spcPts val="1600"/>
              </a:spcBef>
              <a:spcAft>
                <a:spcPts val="1600"/>
              </a:spcAft>
              <a:buNone/>
            </a:pPr>
            <a:r>
              <a:t/>
            </a:r>
            <a:endParaRPr sz="2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MAML in Detail</a:t>
            </a:r>
            <a:endParaRPr/>
          </a:p>
        </p:txBody>
      </p:sp>
      <p:pic>
        <p:nvPicPr>
          <p:cNvPr id="228" name="Google Shape;228;p44"/>
          <p:cNvPicPr preferRelativeResize="0"/>
          <p:nvPr/>
        </p:nvPicPr>
        <p:blipFill>
          <a:blip r:embed="rId3">
            <a:alphaModFix/>
          </a:blip>
          <a:stretch>
            <a:fillRect/>
          </a:stretch>
        </p:blipFill>
        <p:spPr>
          <a:xfrm>
            <a:off x="3698875" y="395475"/>
            <a:ext cx="3885525" cy="61185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See the demo of MAML in python notebook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Ideas on Improving MAML?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Task-Agnostic Meta Learning (TAML)</a:t>
            </a:r>
            <a:endParaRPr/>
          </a:p>
        </p:txBody>
      </p:sp>
      <p:sp>
        <p:nvSpPr>
          <p:cNvPr id="245" name="Google Shape;245;p4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In meta learning, we sample a batch of tasks and from each batch sample a data points and train the model on it.</a:t>
            </a:r>
            <a:endParaRPr sz="2300"/>
          </a:p>
          <a:p>
            <a:pPr indent="-374650" lvl="0" marL="457200" rtl="0" algn="l">
              <a:spcBef>
                <a:spcPts val="0"/>
              </a:spcBef>
              <a:spcAft>
                <a:spcPts val="0"/>
              </a:spcAft>
              <a:buSzPts val="2300"/>
              <a:buChar char="●"/>
            </a:pPr>
            <a:r>
              <a:rPr lang="en" sz="2300"/>
              <a:t>Do you see any problem in this?</a:t>
            </a:r>
            <a:endParaRPr sz="2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Task-Agnostic Meta Learning (TAML)</a:t>
            </a:r>
            <a:endParaRPr/>
          </a:p>
        </p:txBody>
      </p:sp>
      <p:sp>
        <p:nvSpPr>
          <p:cNvPr id="251" name="Google Shape;251;p4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In meta learning, we sample a batch of tasks and from each batch sample a data points and train the model on it.</a:t>
            </a:r>
            <a:endParaRPr sz="2300"/>
          </a:p>
          <a:p>
            <a:pPr indent="-374650" lvl="0" marL="457200" rtl="0" algn="l">
              <a:spcBef>
                <a:spcPts val="0"/>
              </a:spcBef>
              <a:spcAft>
                <a:spcPts val="0"/>
              </a:spcAft>
              <a:buSzPts val="2300"/>
              <a:buChar char="●"/>
            </a:pPr>
            <a:r>
              <a:rPr lang="en" sz="2300"/>
              <a:t>Do you see any problem in this?</a:t>
            </a:r>
            <a:endParaRPr sz="2300"/>
          </a:p>
          <a:p>
            <a:pPr indent="-374650" lvl="0" marL="457200" rtl="0" algn="l">
              <a:spcBef>
                <a:spcPts val="0"/>
              </a:spcBef>
              <a:spcAft>
                <a:spcPts val="0"/>
              </a:spcAft>
              <a:buSzPts val="2300"/>
              <a:buChar char="●"/>
            </a:pPr>
            <a:r>
              <a:rPr lang="en" sz="2300"/>
              <a:t>Model could be biased towards task sampled more often than others.</a:t>
            </a:r>
            <a:endParaRPr sz="2300"/>
          </a:p>
          <a:p>
            <a:pPr indent="-374650" lvl="0" marL="457200" rtl="0" algn="l">
              <a:spcBef>
                <a:spcPts val="0"/>
              </a:spcBef>
              <a:spcAft>
                <a:spcPts val="0"/>
              </a:spcAft>
              <a:buSzPts val="2300"/>
              <a:buChar char="●"/>
            </a:pPr>
            <a:r>
              <a:rPr lang="en" sz="2300"/>
              <a:t>Need a model which generalizes over unseen tasks which vary widely with the training tasks</a:t>
            </a:r>
            <a:endParaRPr sz="2300"/>
          </a:p>
          <a:p>
            <a:pPr indent="-374650" lvl="0" marL="457200" rtl="0" algn="l">
              <a:spcBef>
                <a:spcPts val="0"/>
              </a:spcBef>
              <a:spcAft>
                <a:spcPts val="0"/>
              </a:spcAft>
              <a:buSzPts val="2300"/>
              <a:buChar char="●"/>
            </a:pPr>
            <a:r>
              <a:rPr lang="en" sz="2300"/>
              <a:t>Need our model task-agnostic.</a:t>
            </a:r>
            <a:endParaRPr sz="2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TAML</a:t>
            </a:r>
            <a:endParaRPr/>
          </a:p>
        </p:txBody>
      </p:sp>
      <p:sp>
        <p:nvSpPr>
          <p:cNvPr id="257" name="Google Shape;257;p4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Entropy maximization/reduction</a:t>
            </a:r>
            <a:endParaRPr sz="2300"/>
          </a:p>
          <a:p>
            <a:pPr indent="-374650" lvl="0" marL="457200" rtl="0" algn="l">
              <a:spcBef>
                <a:spcPts val="0"/>
              </a:spcBef>
              <a:spcAft>
                <a:spcPts val="0"/>
              </a:spcAft>
              <a:buSzPts val="2300"/>
              <a:buChar char="●"/>
            </a:pPr>
            <a:r>
              <a:rPr lang="en" sz="2300"/>
              <a:t>Inequality minimization</a:t>
            </a:r>
            <a:endParaRPr sz="2300"/>
          </a:p>
          <a:p>
            <a:pPr indent="0" lvl="0" marL="457200" rtl="0" algn="l">
              <a:spcBef>
                <a:spcPts val="1600"/>
              </a:spcBef>
              <a:spcAft>
                <a:spcPts val="1600"/>
              </a:spcAft>
              <a:buNone/>
            </a:pPr>
            <a:r>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Entropy Maximization/Minimization</a:t>
            </a:r>
            <a:endParaRPr/>
          </a:p>
        </p:txBody>
      </p:sp>
      <p:sp>
        <p:nvSpPr>
          <p:cNvPr id="263" name="Google Shape;263;p5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Goal: Learn task-agnostic models</a:t>
            </a:r>
            <a:endParaRPr sz="2300"/>
          </a:p>
          <a:p>
            <a:pPr indent="-374650" lvl="0" marL="457200" rtl="0" algn="l">
              <a:spcBef>
                <a:spcPts val="0"/>
              </a:spcBef>
              <a:spcAft>
                <a:spcPts val="0"/>
              </a:spcAft>
              <a:buSzPts val="2300"/>
              <a:buChar char="●"/>
            </a:pPr>
            <a:r>
              <a:rPr lang="en" sz="2300"/>
              <a:t>We know that entropy is a measure of randomness. So, we maximize entropy by allowing the model to make a random guess over the predicted labels with equal probability. </a:t>
            </a:r>
            <a:endParaRPr sz="2300"/>
          </a:p>
          <a:p>
            <a:pPr indent="-374650" lvl="0" marL="457200" rtl="0" algn="l">
              <a:spcBef>
                <a:spcPts val="0"/>
              </a:spcBef>
              <a:spcAft>
                <a:spcPts val="0"/>
              </a:spcAft>
              <a:buSzPts val="2300"/>
              <a:buChar char="●"/>
            </a:pPr>
            <a:r>
              <a:rPr lang="en" sz="2300"/>
              <a:t>By making random guesses over the predicted label, we can prevent task bias.</a:t>
            </a:r>
            <a:endParaRPr sz="23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Entropy Calculation</a:t>
            </a:r>
            <a:endParaRPr/>
          </a:p>
        </p:txBody>
      </p:sp>
      <p:sp>
        <p:nvSpPr>
          <p:cNvPr id="269" name="Google Shape;269;p5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do we compute the entropy? </a:t>
            </a:r>
            <a:endParaRPr/>
          </a:p>
          <a:p>
            <a:pPr indent="-342900" lvl="0" marL="457200" rtl="0" algn="l">
              <a:spcBef>
                <a:spcPts val="0"/>
              </a:spcBef>
              <a:spcAft>
                <a:spcPts val="0"/>
              </a:spcAft>
              <a:buSzPts val="1800"/>
              <a:buChar char="●"/>
            </a:pPr>
            <a:r>
              <a:rPr lang="en"/>
              <a:t>Let's denote entropy by H. The entropy for Ti computed by sampling from xi over its output probabilities from PTi(xi), over predicted labels:</a:t>
            </a:r>
            <a:endParaRPr/>
          </a:p>
          <a:p>
            <a:pPr indent="0" lvl="0" marL="0" rtl="0" algn="l">
              <a:spcBef>
                <a:spcPts val="1600"/>
              </a:spcBef>
              <a:spcAft>
                <a:spcPts val="1600"/>
              </a:spcAft>
              <a:buNone/>
            </a:pPr>
            <a:r>
              <a:t/>
            </a:r>
            <a:endParaRPr/>
          </a:p>
        </p:txBody>
      </p:sp>
      <p:pic>
        <p:nvPicPr>
          <p:cNvPr id="270" name="Google Shape;270;p51"/>
          <p:cNvPicPr preferRelativeResize="0"/>
          <p:nvPr/>
        </p:nvPicPr>
        <p:blipFill>
          <a:blip r:embed="rId3">
            <a:alphaModFix/>
          </a:blip>
          <a:stretch>
            <a:fillRect/>
          </a:stretch>
        </p:blipFill>
        <p:spPr>
          <a:xfrm>
            <a:off x="1943413" y="3094963"/>
            <a:ext cx="5114925" cy="98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990025"/>
            <a:ext cx="8839201" cy="379717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76" name="Google Shape;276;p5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M</a:t>
            </a:r>
            <a:r>
              <a:rPr lang="en" sz="2300"/>
              <a:t>aximize the entropy before updating the model parameter. </a:t>
            </a:r>
            <a:endParaRPr sz="2300"/>
          </a:p>
          <a:p>
            <a:pPr indent="-374650" lvl="0" marL="457200" rtl="0" algn="l">
              <a:spcBef>
                <a:spcPts val="0"/>
              </a:spcBef>
              <a:spcAft>
                <a:spcPts val="0"/>
              </a:spcAft>
              <a:buSzPts val="2300"/>
              <a:buChar char="●"/>
            </a:pPr>
            <a:r>
              <a:rPr lang="en" sz="2300"/>
              <a:t>Next, we minimize the entropy after updating the model parameter.</a:t>
            </a:r>
            <a:endParaRPr sz="2300"/>
          </a:p>
          <a:p>
            <a:pPr indent="-374650" lvl="0" marL="457200" rtl="0" algn="l">
              <a:spcBef>
                <a:spcPts val="0"/>
              </a:spcBef>
              <a:spcAft>
                <a:spcPts val="0"/>
              </a:spcAft>
              <a:buSzPts val="2300"/>
              <a:buChar char="●"/>
            </a:pPr>
            <a:r>
              <a:rPr lang="en" sz="2300"/>
              <a:t> So, what do we mean by minimizing the entropy? </a:t>
            </a:r>
            <a:endParaRPr sz="2300"/>
          </a:p>
          <a:p>
            <a:pPr indent="-374650" lvl="0" marL="457200" rtl="0" algn="l">
              <a:spcBef>
                <a:spcPts val="0"/>
              </a:spcBef>
              <a:spcAft>
                <a:spcPts val="0"/>
              </a:spcAft>
              <a:buSzPts val="2300"/>
              <a:buChar char="●"/>
            </a:pPr>
            <a:r>
              <a:rPr lang="en" sz="2300"/>
              <a:t>Minimizing the entropy implies that we don't add any randomness over the predicted labels and we allow the model to predict the label with high confidence.</a:t>
            </a:r>
            <a:endParaRPr sz="2300"/>
          </a:p>
          <a:p>
            <a:pPr indent="-374650" lvl="0" marL="457200" rtl="0" algn="l">
              <a:spcBef>
                <a:spcPts val="0"/>
              </a:spcBef>
              <a:spcAft>
                <a:spcPts val="0"/>
              </a:spcAft>
              <a:buSzPts val="2300"/>
              <a:buChar char="●"/>
            </a:pPr>
            <a:r>
              <a:rPr lang="en" sz="2300"/>
              <a:t>So, our goal is to maximize the entropy reduction for each of the tasks and it can be represented as follows:</a:t>
            </a:r>
            <a:endParaRPr sz="2300"/>
          </a:p>
          <a:p>
            <a:pPr indent="0" lvl="0" marL="0" rtl="0" algn="l">
              <a:spcBef>
                <a:spcPts val="1600"/>
              </a:spcBef>
              <a:spcAft>
                <a:spcPts val="1600"/>
              </a:spcAft>
              <a:buNone/>
            </a:pPr>
            <a:r>
              <a:t/>
            </a:r>
            <a:endParaRPr sz="2300"/>
          </a:p>
        </p:txBody>
      </p:sp>
      <p:pic>
        <p:nvPicPr>
          <p:cNvPr id="277" name="Google Shape;277;p52"/>
          <p:cNvPicPr preferRelativeResize="0"/>
          <p:nvPr/>
        </p:nvPicPr>
        <p:blipFill>
          <a:blip r:embed="rId3">
            <a:alphaModFix/>
          </a:blip>
          <a:stretch>
            <a:fillRect/>
          </a:stretch>
        </p:blipFill>
        <p:spPr>
          <a:xfrm>
            <a:off x="2855750" y="5362074"/>
            <a:ext cx="2906675" cy="51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283" name="Google Shape;283;p5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Incorporate our entropy term with the meta objective and try to find the optimal parameter , so our meta objective becomes the following:</a:t>
            </a:r>
            <a:endParaRPr sz="2300"/>
          </a:p>
          <a:p>
            <a:pPr indent="0" lvl="0" marL="0" rtl="0" algn="l">
              <a:spcBef>
                <a:spcPts val="1600"/>
              </a:spcBef>
              <a:spcAft>
                <a:spcPts val="1600"/>
              </a:spcAft>
              <a:buNone/>
            </a:pPr>
            <a:r>
              <a:t/>
            </a:r>
            <a:endParaRPr sz="2300"/>
          </a:p>
        </p:txBody>
      </p:sp>
      <p:pic>
        <p:nvPicPr>
          <p:cNvPr id="284" name="Google Shape;284;p53"/>
          <p:cNvPicPr preferRelativeResize="0"/>
          <p:nvPr/>
        </p:nvPicPr>
        <p:blipFill>
          <a:blip r:embed="rId3">
            <a:alphaModFix/>
          </a:blip>
          <a:stretch>
            <a:fillRect/>
          </a:stretch>
        </p:blipFill>
        <p:spPr>
          <a:xfrm>
            <a:off x="977650" y="3047248"/>
            <a:ext cx="6978801" cy="76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Meta learning</a:t>
            </a:r>
            <a:endParaRPr/>
          </a:p>
        </p:txBody>
      </p:sp>
      <p:pic>
        <p:nvPicPr>
          <p:cNvPr id="290" name="Google Shape;290;p54"/>
          <p:cNvPicPr preferRelativeResize="0"/>
          <p:nvPr/>
        </p:nvPicPr>
        <p:blipFill>
          <a:blip r:embed="rId3">
            <a:alphaModFix/>
          </a:blip>
          <a:stretch>
            <a:fillRect/>
          </a:stretch>
        </p:blipFill>
        <p:spPr>
          <a:xfrm>
            <a:off x="166688" y="1509267"/>
            <a:ext cx="8810625" cy="4876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Meta learning</a:t>
            </a:r>
            <a:endParaRPr/>
          </a:p>
        </p:txBody>
      </p:sp>
      <p:pic>
        <p:nvPicPr>
          <p:cNvPr id="296" name="Google Shape;296;p55"/>
          <p:cNvPicPr preferRelativeResize="0"/>
          <p:nvPr/>
        </p:nvPicPr>
        <p:blipFill>
          <a:blip r:embed="rId3">
            <a:alphaModFix/>
          </a:blip>
          <a:stretch>
            <a:fillRect/>
          </a:stretch>
        </p:blipFill>
        <p:spPr>
          <a:xfrm>
            <a:off x="152400" y="1509267"/>
            <a:ext cx="8810625" cy="479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Current AI models</a:t>
            </a:r>
            <a:endParaRPr/>
          </a:p>
        </p:txBody>
      </p:sp>
      <p:sp>
        <p:nvSpPr>
          <p:cNvPr id="77" name="Google Shape;77;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They are data hungry</a:t>
            </a:r>
            <a:endParaRPr sz="2100"/>
          </a:p>
          <a:p>
            <a:pPr indent="-361950" lvl="0" marL="457200" rtl="0" algn="l">
              <a:spcBef>
                <a:spcPts val="0"/>
              </a:spcBef>
              <a:spcAft>
                <a:spcPts val="0"/>
              </a:spcAft>
              <a:buSzPts val="2100"/>
              <a:buChar char="●"/>
            </a:pPr>
            <a:r>
              <a:rPr lang="en" sz="2100"/>
              <a:t>Everytime you want to deploy model M trained on task A to for solving task B which is closely related to task A, you suffer with:</a:t>
            </a:r>
            <a:endParaRPr sz="2100"/>
          </a:p>
          <a:p>
            <a:pPr indent="-336550" lvl="1" marL="914400" rtl="0" algn="l">
              <a:spcBef>
                <a:spcPts val="0"/>
              </a:spcBef>
              <a:spcAft>
                <a:spcPts val="0"/>
              </a:spcAft>
              <a:buSzPts val="1700"/>
              <a:buAutoNum type="alphaLcPeriod"/>
            </a:pPr>
            <a:r>
              <a:rPr lang="en" sz="1700"/>
              <a:t>Low performance</a:t>
            </a:r>
            <a:endParaRPr sz="1700"/>
          </a:p>
          <a:p>
            <a:pPr indent="-336550" lvl="1" marL="914400" rtl="0" algn="l">
              <a:spcBef>
                <a:spcPts val="0"/>
              </a:spcBef>
              <a:spcAft>
                <a:spcPts val="0"/>
              </a:spcAft>
              <a:buSzPts val="1700"/>
              <a:buAutoNum type="alphaLcPeriod"/>
            </a:pPr>
            <a:r>
              <a:rPr lang="en" sz="1700"/>
              <a:t>Have to retrain from scratch</a:t>
            </a:r>
            <a:endParaRPr sz="1700"/>
          </a:p>
          <a:p>
            <a:pPr indent="-361950" lvl="0" marL="457200" rtl="0" algn="l">
              <a:spcBef>
                <a:spcPts val="0"/>
              </a:spcBef>
              <a:spcAft>
                <a:spcPts val="0"/>
              </a:spcAft>
              <a:buSzPts val="2100"/>
              <a:buChar char="●"/>
            </a:pPr>
            <a:r>
              <a:rPr lang="en" sz="2100"/>
              <a:t>Is this really a true AI model?</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Current AI models</a:t>
            </a:r>
            <a:endParaRPr/>
          </a:p>
        </p:txBody>
      </p:sp>
      <p:sp>
        <p:nvSpPr>
          <p:cNvPr id="83" name="Google Shape;83;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They are data hungry</a:t>
            </a:r>
            <a:endParaRPr sz="2100"/>
          </a:p>
          <a:p>
            <a:pPr indent="-361950" lvl="0" marL="457200" rtl="0" algn="l">
              <a:spcBef>
                <a:spcPts val="0"/>
              </a:spcBef>
              <a:spcAft>
                <a:spcPts val="0"/>
              </a:spcAft>
              <a:buSzPts val="2100"/>
              <a:buChar char="●"/>
            </a:pPr>
            <a:r>
              <a:rPr lang="en" sz="2100"/>
              <a:t>Everytime you want to deploy model M trained on task A to for solving task B which is closely related to task A, you suffer with:</a:t>
            </a:r>
            <a:endParaRPr sz="2100"/>
          </a:p>
          <a:p>
            <a:pPr indent="-336550" lvl="1" marL="914400" rtl="0" algn="l">
              <a:spcBef>
                <a:spcPts val="0"/>
              </a:spcBef>
              <a:spcAft>
                <a:spcPts val="0"/>
              </a:spcAft>
              <a:buSzPts val="1700"/>
              <a:buAutoNum type="alphaLcPeriod"/>
            </a:pPr>
            <a:r>
              <a:rPr lang="en" sz="1700"/>
              <a:t>Low performance</a:t>
            </a:r>
            <a:endParaRPr sz="1700"/>
          </a:p>
          <a:p>
            <a:pPr indent="-336550" lvl="1" marL="914400" rtl="0" algn="l">
              <a:spcBef>
                <a:spcPts val="0"/>
              </a:spcBef>
              <a:spcAft>
                <a:spcPts val="0"/>
              </a:spcAft>
              <a:buSzPts val="1700"/>
              <a:buAutoNum type="alphaLcPeriod"/>
            </a:pPr>
            <a:r>
              <a:rPr lang="en" sz="1700"/>
              <a:t>Have to retrain from scratch</a:t>
            </a:r>
            <a:endParaRPr sz="1700"/>
          </a:p>
          <a:p>
            <a:pPr indent="-361950" lvl="0" marL="457200" rtl="0" algn="l">
              <a:spcBef>
                <a:spcPts val="0"/>
              </a:spcBef>
              <a:spcAft>
                <a:spcPts val="0"/>
              </a:spcAft>
              <a:buSzPts val="2100"/>
              <a:buChar char="●"/>
            </a:pPr>
            <a:r>
              <a:rPr lang="en" sz="2100"/>
              <a:t>Is this really a true AI model?</a:t>
            </a:r>
            <a:endParaRPr sz="2100"/>
          </a:p>
          <a:p>
            <a:pPr indent="-361950" lvl="0" marL="457200" rtl="0" algn="l">
              <a:spcBef>
                <a:spcPts val="0"/>
              </a:spcBef>
              <a:spcAft>
                <a:spcPts val="0"/>
              </a:spcAft>
              <a:buSzPts val="2100"/>
              <a:buChar char="●"/>
            </a:pPr>
            <a:r>
              <a:rPr lang="en" sz="2100"/>
              <a:t>No.</a:t>
            </a:r>
            <a:endParaRPr sz="2100"/>
          </a:p>
          <a:p>
            <a:pPr indent="-361950" lvl="0" marL="457200" rtl="0" algn="l">
              <a:spcBef>
                <a:spcPts val="0"/>
              </a:spcBef>
              <a:spcAft>
                <a:spcPts val="0"/>
              </a:spcAft>
              <a:buSzPts val="2100"/>
              <a:buChar char="●"/>
            </a:pPr>
            <a:r>
              <a:rPr lang="en" sz="2100"/>
              <a:t>How do as a human learn?</a:t>
            </a:r>
            <a:endParaRPr sz="2100"/>
          </a:p>
          <a:p>
            <a:pPr indent="-361950" lvl="0" marL="457200" rtl="0" algn="l">
              <a:spcBef>
                <a:spcPts val="0"/>
              </a:spcBef>
              <a:spcAft>
                <a:spcPts val="0"/>
              </a:spcAft>
              <a:buSzPts val="2100"/>
              <a:buChar char="●"/>
            </a:pPr>
            <a:r>
              <a:rPr lang="en" sz="2100"/>
              <a:t>We generalize our learning from one task to multiple tasks.</a:t>
            </a:r>
            <a:endParaRPr sz="2100"/>
          </a:p>
          <a:p>
            <a:pPr indent="-361950" lvl="0" marL="457200" rtl="0" algn="l">
              <a:spcBef>
                <a:spcPts val="0"/>
              </a:spcBef>
              <a:spcAft>
                <a:spcPts val="0"/>
              </a:spcAft>
              <a:buSzPts val="2100"/>
              <a:buChar char="●"/>
            </a:pPr>
            <a:r>
              <a:rPr lang="en" sz="2100"/>
              <a:t>Current learning algorithm master only one task.</a:t>
            </a:r>
            <a:endParaRPr sz="2100"/>
          </a:p>
          <a:p>
            <a:pPr indent="-361950" lvl="0" marL="457200" rtl="0" algn="l">
              <a:spcBef>
                <a:spcPts val="0"/>
              </a:spcBef>
              <a:spcAft>
                <a:spcPts val="0"/>
              </a:spcAft>
              <a:buSzPts val="2100"/>
              <a:buChar char="●"/>
            </a:pPr>
            <a:r>
              <a:rPr lang="en" sz="2100"/>
              <a:t>This is where meta learning comes in.</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Meta Learning</a:t>
            </a:r>
            <a:endParaRPr/>
          </a:p>
        </p:txBody>
      </p:sp>
      <p:sp>
        <p:nvSpPr>
          <p:cNvPr id="89" name="Google Shape;89;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Meta learning produces a versatile AI model that can learn to perform various tasks without having to train them from scratch. </a:t>
            </a:r>
            <a:endParaRPr sz="2100"/>
          </a:p>
          <a:p>
            <a:pPr indent="-361950" lvl="0" marL="457200" rtl="0" algn="l">
              <a:spcBef>
                <a:spcPts val="0"/>
              </a:spcBef>
              <a:spcAft>
                <a:spcPts val="0"/>
              </a:spcAft>
              <a:buSzPts val="2100"/>
              <a:buChar char="●"/>
            </a:pPr>
            <a:r>
              <a:rPr lang="en" sz="2100"/>
              <a:t>We train our meta learning model on various related tasks with few data points, so for a new related task, it can make use of the learning obtained from the previous tasks and we don't have to train them from scratch. </a:t>
            </a:r>
            <a:endParaRPr sz="2100"/>
          </a:p>
          <a:p>
            <a:pPr indent="-361950" lvl="0" marL="457200" rtl="0" algn="l">
              <a:spcBef>
                <a:spcPts val="0"/>
              </a:spcBef>
              <a:spcAft>
                <a:spcPts val="0"/>
              </a:spcAft>
              <a:buSzPts val="2100"/>
              <a:buChar char="●"/>
            </a:pPr>
            <a:r>
              <a:rPr lang="en" sz="2100"/>
              <a:t>Many researchers and scientists believe that meta learning can get us closer to achieving artificial general intelligence (AGI)</a:t>
            </a:r>
            <a:endParaRPr sz="2100"/>
          </a:p>
          <a:p>
            <a:pPr indent="0" lvl="0" marL="457200" rtl="0" algn="l">
              <a:spcBef>
                <a:spcPts val="1600"/>
              </a:spcBef>
              <a:spcAft>
                <a:spcPts val="1600"/>
              </a:spcAft>
              <a:buNone/>
            </a:pPr>
            <a:r>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52400" y="571225"/>
            <a:ext cx="8839201" cy="52559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414150"/>
            <a:ext cx="8839198" cy="47639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