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f5098d27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f5098d27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f5098d27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f5098d27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f5098d2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f5098d2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f5098d27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f5098d27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f5098d27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f5098d27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f5098d27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f5098d27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f5098d27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f5098d27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f5098d27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f5098d27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5098d27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f5098d27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5098d27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f5098d27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f5098d27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f5098d27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f5098d2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f5098d27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f5098d27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f5098d27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f5098d27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f5098d27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f5098d27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f5098d27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f5098d27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f5098d27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f5098d27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f5098d27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f5098d27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f5098d27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f5098d27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f5098d27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f5098d27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f5098d27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f5098d27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f5098d27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f5098d27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f5098d27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f5098d2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f5098d2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f5098d27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f5098d27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f5098d27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f5098d27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f5098d27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f5098d27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f5098d27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f5098d27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f5098d27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f5098d27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f5098d27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f5098d27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f5098d27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f5098d2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f5098d27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f5098d27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f5098d2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f5098d2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221350"/>
            <a:ext cx="8520600" cy="46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solidFill>
                  <a:srgbClr val="090404"/>
                </a:solidFill>
              </a:rPr>
              <a:t>AI Enabled Car Parking Using OpenCV Documentation Participants Names:</a:t>
            </a:r>
            <a:endParaRPr b="1" sz="2500" u="sng">
              <a:solidFill>
                <a:srgbClr val="090404"/>
              </a:solidFill>
            </a:endParaRPr>
          </a:p>
          <a:p>
            <a:pPr indent="0" lvl="0" marL="0" rtl="0" algn="l">
              <a:spcBef>
                <a:spcPts val="1200"/>
              </a:spcBef>
              <a:spcAft>
                <a:spcPts val="0"/>
              </a:spcAft>
              <a:buNone/>
            </a:pPr>
            <a:r>
              <a:rPr b="1" lang="en">
                <a:solidFill>
                  <a:srgbClr val="090404"/>
                </a:solidFill>
              </a:rPr>
              <a:t> </a:t>
            </a:r>
            <a:r>
              <a:rPr b="1" lang="en" sz="2200">
                <a:solidFill>
                  <a:srgbClr val="090404"/>
                </a:solidFill>
              </a:rPr>
              <a:t>Team Leader : </a:t>
            </a:r>
            <a:r>
              <a:rPr lang="en" sz="2200">
                <a:solidFill>
                  <a:srgbClr val="090404"/>
                </a:solidFill>
              </a:rPr>
              <a:t>NARMALA TRIVENI CHANDRIKA</a:t>
            </a:r>
            <a:endParaRPr sz="2200">
              <a:solidFill>
                <a:srgbClr val="090404"/>
              </a:solidFill>
            </a:endParaRPr>
          </a:p>
          <a:p>
            <a:pPr indent="0" lvl="0" marL="0" rtl="0" algn="l">
              <a:spcBef>
                <a:spcPts val="1200"/>
              </a:spcBef>
              <a:spcAft>
                <a:spcPts val="0"/>
              </a:spcAft>
              <a:buNone/>
            </a:pPr>
            <a:r>
              <a:rPr lang="en" sz="2200">
                <a:solidFill>
                  <a:srgbClr val="090404"/>
                </a:solidFill>
              </a:rPr>
              <a:t> </a:t>
            </a:r>
            <a:r>
              <a:rPr b="1" lang="en" sz="2200">
                <a:solidFill>
                  <a:srgbClr val="090404"/>
                </a:solidFill>
              </a:rPr>
              <a:t>Team member</a:t>
            </a:r>
            <a:r>
              <a:rPr lang="en" sz="2200">
                <a:solidFill>
                  <a:srgbClr val="090404"/>
                </a:solidFill>
              </a:rPr>
              <a:t> : KUNDRAPU JANAKI DEVI</a:t>
            </a:r>
            <a:endParaRPr sz="2200">
              <a:solidFill>
                <a:srgbClr val="090404"/>
              </a:solidFill>
            </a:endParaRPr>
          </a:p>
          <a:p>
            <a:pPr indent="0" lvl="0" marL="0" rtl="0" algn="l">
              <a:spcBef>
                <a:spcPts val="1200"/>
              </a:spcBef>
              <a:spcAft>
                <a:spcPts val="0"/>
              </a:spcAft>
              <a:buNone/>
            </a:pPr>
            <a:r>
              <a:rPr b="1" lang="en" sz="2200">
                <a:solidFill>
                  <a:srgbClr val="090404"/>
                </a:solidFill>
              </a:rPr>
              <a:t>Team member</a:t>
            </a:r>
            <a:r>
              <a:rPr lang="en" sz="2200">
                <a:solidFill>
                  <a:srgbClr val="090404"/>
                </a:solidFill>
              </a:rPr>
              <a:t> : JANAPAREDDY SAI SIRI TEJASWINI</a:t>
            </a:r>
            <a:endParaRPr sz="2200">
              <a:solidFill>
                <a:srgbClr val="090404"/>
              </a:solidFill>
            </a:endParaRPr>
          </a:p>
          <a:p>
            <a:pPr indent="0" lvl="0" marL="0" rtl="0" algn="l">
              <a:spcBef>
                <a:spcPts val="1200"/>
              </a:spcBef>
              <a:spcAft>
                <a:spcPts val="0"/>
              </a:spcAft>
              <a:buNone/>
            </a:pPr>
            <a:r>
              <a:rPr b="1" lang="en" sz="2200">
                <a:solidFill>
                  <a:srgbClr val="090404"/>
                </a:solidFill>
              </a:rPr>
              <a:t>Team member </a:t>
            </a:r>
            <a:r>
              <a:rPr lang="en" sz="2200">
                <a:solidFill>
                  <a:srgbClr val="090404"/>
                </a:solidFill>
              </a:rPr>
              <a:t>: JANAPAREDDY SAIISWARYA TEJASWINI</a:t>
            </a:r>
            <a:endParaRPr sz="2200">
              <a:solidFill>
                <a:srgbClr val="090404"/>
              </a:solidFill>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69200"/>
            <a:ext cx="8520600" cy="43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Requirements:</a:t>
            </a:r>
            <a:endParaRPr/>
          </a:p>
        </p:txBody>
      </p:sp>
      <p:sp>
        <p:nvSpPr>
          <p:cNvPr id="107" name="Google Shape;107;p22"/>
          <p:cNvSpPr txBox="1"/>
          <p:nvPr>
            <p:ph idx="1" type="body"/>
          </p:nvPr>
        </p:nvSpPr>
        <p:spPr>
          <a:xfrm>
            <a:off x="311700" y="677950"/>
            <a:ext cx="8520600" cy="439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 sz="1325">
                <a:solidFill>
                  <a:schemeClr val="dk1"/>
                </a:solidFill>
              </a:rPr>
              <a:t>1. Operating system:</a:t>
            </a:r>
            <a:r>
              <a:rPr lang="en" sz="1325">
                <a:solidFill>
                  <a:schemeClr val="dk1"/>
                </a:solidFill>
              </a:rPr>
              <a:t> An operating system that can support the AI algorithms, OpenCV, and other software components. It should preferably be Linux-based.</a:t>
            </a:r>
            <a:endParaRPr sz="1325">
              <a:solidFill>
                <a:schemeClr val="dk1"/>
              </a:solidFill>
            </a:endParaRPr>
          </a:p>
          <a:p>
            <a:pPr indent="0" lvl="0" marL="0" rtl="0" algn="l">
              <a:lnSpc>
                <a:spcPct val="95000"/>
              </a:lnSpc>
              <a:spcBef>
                <a:spcPts val="1200"/>
              </a:spcBef>
              <a:spcAft>
                <a:spcPts val="0"/>
              </a:spcAft>
              <a:buClr>
                <a:schemeClr val="dk1"/>
              </a:buClr>
              <a:buSzPts val="1100"/>
              <a:buFont typeface="Arial"/>
              <a:buNone/>
            </a:pPr>
            <a:r>
              <a:rPr b="1" lang="en" sz="1325">
                <a:solidFill>
                  <a:schemeClr val="dk1"/>
                </a:solidFill>
              </a:rPr>
              <a:t> 2</a:t>
            </a:r>
            <a:r>
              <a:rPr lang="en" sz="1325">
                <a:solidFill>
                  <a:schemeClr val="dk1"/>
                </a:solidFill>
              </a:rPr>
              <a:t>. </a:t>
            </a:r>
            <a:r>
              <a:rPr b="1" lang="en" sz="1325">
                <a:solidFill>
                  <a:schemeClr val="dk1"/>
                </a:solidFill>
              </a:rPr>
              <a:t>OpenCV Library:</a:t>
            </a:r>
            <a:r>
              <a:rPr lang="en" sz="1325">
                <a:solidFill>
                  <a:schemeClr val="dk1"/>
                </a:solidFill>
              </a:rPr>
              <a:t> The most recent version of OpenCV is installed to enable computer vision, video processing, and real-time object detection capabilities.</a:t>
            </a:r>
            <a:endParaRPr sz="1325">
              <a:solidFill>
                <a:schemeClr val="dk1"/>
              </a:solidFill>
            </a:endParaRPr>
          </a:p>
          <a:p>
            <a:pPr indent="0" lvl="0" marL="0" rtl="0" algn="l">
              <a:lnSpc>
                <a:spcPct val="95000"/>
              </a:lnSpc>
              <a:spcBef>
                <a:spcPts val="1200"/>
              </a:spcBef>
              <a:spcAft>
                <a:spcPts val="0"/>
              </a:spcAft>
              <a:buClr>
                <a:schemeClr val="dk1"/>
              </a:buClr>
              <a:buSzPts val="1100"/>
              <a:buFont typeface="Arial"/>
              <a:buNone/>
            </a:pPr>
            <a:r>
              <a:rPr b="1" lang="en" sz="1325">
                <a:solidFill>
                  <a:schemeClr val="dk1"/>
                </a:solidFill>
              </a:rPr>
              <a:t> 3</a:t>
            </a:r>
            <a:r>
              <a:rPr lang="en" sz="1325">
                <a:solidFill>
                  <a:schemeClr val="dk1"/>
                </a:solidFill>
              </a:rPr>
              <a:t>. </a:t>
            </a:r>
            <a:r>
              <a:rPr b="1" lang="en" sz="1325">
                <a:solidFill>
                  <a:schemeClr val="dk1"/>
                </a:solidFill>
              </a:rPr>
              <a:t>AI Framework: </a:t>
            </a:r>
            <a:r>
              <a:rPr lang="en" sz="1325">
                <a:solidFill>
                  <a:schemeClr val="dk1"/>
                </a:solidFill>
              </a:rPr>
              <a:t>To construct and deploy the object detection model for identifying cars and parking spaces, use an AI framework like TensorFlow or PyTorch.</a:t>
            </a:r>
            <a:endParaRPr sz="1325">
              <a:solidFill>
                <a:schemeClr val="dk1"/>
              </a:solidFill>
            </a:endParaRPr>
          </a:p>
          <a:p>
            <a:pPr indent="0" lvl="0" marL="0" rtl="0" algn="l">
              <a:lnSpc>
                <a:spcPct val="95000"/>
              </a:lnSpc>
              <a:spcBef>
                <a:spcPts val="1200"/>
              </a:spcBef>
              <a:spcAft>
                <a:spcPts val="0"/>
              </a:spcAft>
              <a:buClr>
                <a:schemeClr val="dk1"/>
              </a:buClr>
              <a:buSzPts val="1100"/>
              <a:buFont typeface="Arial"/>
              <a:buNone/>
            </a:pPr>
            <a:r>
              <a:rPr b="1" lang="en" sz="1325">
                <a:solidFill>
                  <a:schemeClr val="dk1"/>
                </a:solidFill>
              </a:rPr>
              <a:t> 4</a:t>
            </a:r>
            <a:r>
              <a:rPr lang="en" sz="1325">
                <a:solidFill>
                  <a:schemeClr val="dk1"/>
                </a:solidFill>
              </a:rPr>
              <a:t>. </a:t>
            </a:r>
            <a:r>
              <a:rPr b="1" lang="en" sz="1325">
                <a:solidFill>
                  <a:schemeClr val="dk1"/>
                </a:solidFill>
              </a:rPr>
              <a:t>A deep learning-based object detection model</a:t>
            </a:r>
            <a:r>
              <a:rPr lang="en" sz="1325">
                <a:solidFill>
                  <a:schemeClr val="dk1"/>
                </a:solidFill>
              </a:rPr>
              <a:t> that has been pre-trained or specially trained. This model will be employed to precisely detect vehicles and assess the availability of parking spaces. </a:t>
            </a:r>
            <a:endParaRPr sz="1325">
              <a:solidFill>
                <a:schemeClr val="dk1"/>
              </a:solidFill>
            </a:endParaRPr>
          </a:p>
          <a:p>
            <a:pPr indent="0" lvl="0" marL="0" rtl="0" algn="l">
              <a:lnSpc>
                <a:spcPct val="95000"/>
              </a:lnSpc>
              <a:spcBef>
                <a:spcPts val="1200"/>
              </a:spcBef>
              <a:spcAft>
                <a:spcPts val="0"/>
              </a:spcAft>
              <a:buClr>
                <a:schemeClr val="dk1"/>
              </a:buClr>
              <a:buSzPts val="1100"/>
              <a:buFont typeface="Arial"/>
              <a:buNone/>
            </a:pPr>
            <a:r>
              <a:rPr b="1" lang="en" sz="1325">
                <a:solidFill>
                  <a:schemeClr val="dk1"/>
                </a:solidFill>
              </a:rPr>
              <a:t>5.</a:t>
            </a:r>
            <a:r>
              <a:rPr lang="en" sz="1325">
                <a:solidFill>
                  <a:schemeClr val="dk1"/>
                </a:solidFill>
              </a:rPr>
              <a:t> </a:t>
            </a:r>
            <a:r>
              <a:rPr b="1" lang="en" sz="1325">
                <a:solidFill>
                  <a:schemeClr val="dk1"/>
                </a:solidFill>
              </a:rPr>
              <a:t>User Interface Software: </a:t>
            </a:r>
            <a:r>
              <a:rPr lang="en" sz="1325">
                <a:solidFill>
                  <a:schemeClr val="dk1"/>
                </a:solidFill>
              </a:rPr>
              <a:t>Creation of an intuitive software program to show drivers real-time parking directions and guidance on the LED display screens. </a:t>
            </a:r>
            <a:endParaRPr b="1" sz="1325">
              <a:solidFill>
                <a:schemeClr val="dk1"/>
              </a:solidFill>
            </a:endParaRPr>
          </a:p>
          <a:p>
            <a:pPr indent="0" lvl="0" marL="0" rtl="0" algn="l">
              <a:lnSpc>
                <a:spcPct val="95000"/>
              </a:lnSpc>
              <a:spcBef>
                <a:spcPts val="1200"/>
              </a:spcBef>
              <a:spcAft>
                <a:spcPts val="0"/>
              </a:spcAft>
              <a:buSzPts val="688"/>
              <a:buNone/>
            </a:pPr>
            <a:r>
              <a:rPr b="1" lang="en" sz="1325">
                <a:solidFill>
                  <a:schemeClr val="dk1"/>
                </a:solidFill>
              </a:rPr>
              <a:t>6. Database Management System:</a:t>
            </a:r>
            <a:r>
              <a:rPr lang="en" sz="1325">
                <a:solidFill>
                  <a:schemeClr val="dk1"/>
                </a:solidFill>
              </a:rPr>
              <a:t> A database system to store parking space occupancy data, historical records, and analytics data. This can be achieved using relational databases like MySQL or NoSQL databases like MongoDB.</a:t>
            </a:r>
            <a:endParaRPr sz="1325">
              <a:solidFill>
                <a:schemeClr val="dk1"/>
              </a:solidFill>
            </a:endParaRPr>
          </a:p>
          <a:p>
            <a:pPr indent="0" lvl="0" marL="0" rtl="0" algn="l">
              <a:lnSpc>
                <a:spcPct val="95000"/>
              </a:lnSpc>
              <a:spcBef>
                <a:spcPts val="1200"/>
              </a:spcBef>
              <a:spcAft>
                <a:spcPts val="0"/>
              </a:spcAft>
              <a:buSzPts val="688"/>
              <a:buNone/>
            </a:pPr>
            <a:r>
              <a:rPr lang="en" sz="1325">
                <a:solidFill>
                  <a:schemeClr val="dk1"/>
                </a:solidFill>
              </a:rPr>
              <a:t> </a:t>
            </a:r>
            <a:r>
              <a:rPr b="1" lang="en" sz="1325">
                <a:solidFill>
                  <a:schemeClr val="dk1"/>
                </a:solidFill>
              </a:rPr>
              <a:t>7. Security Software: </a:t>
            </a:r>
            <a:r>
              <a:rPr lang="en" sz="1325">
                <a:solidFill>
                  <a:schemeClr val="dk1"/>
                </a:solidFill>
              </a:rPr>
              <a:t>Implementation of security measures to ensure the integrity of the system and protect against unauthorized access.</a:t>
            </a:r>
            <a:endParaRPr sz="1325">
              <a:solidFill>
                <a:schemeClr val="dk1"/>
              </a:solidFill>
            </a:endParaRPr>
          </a:p>
          <a:p>
            <a:pPr indent="0" lvl="0" marL="0" rtl="0" algn="l">
              <a:lnSpc>
                <a:spcPct val="95000"/>
              </a:lnSpc>
              <a:spcBef>
                <a:spcPts val="1200"/>
              </a:spcBef>
              <a:spcAft>
                <a:spcPts val="1200"/>
              </a:spcAft>
              <a:buSzPts val="688"/>
              <a:buNone/>
            </a:pPr>
            <a:r>
              <a:rPr lang="en" sz="1325">
                <a:solidFill>
                  <a:schemeClr val="dk1"/>
                </a:solidFill>
              </a:rPr>
              <a:t> </a:t>
            </a:r>
            <a:r>
              <a:rPr b="1" lang="en" sz="1325">
                <a:solidFill>
                  <a:schemeClr val="dk1"/>
                </a:solidFill>
              </a:rPr>
              <a:t>8. Data Analytics Tools:</a:t>
            </a:r>
            <a:r>
              <a:rPr lang="en" sz="1325">
                <a:solidFill>
                  <a:schemeClr val="dk1"/>
                </a:solidFill>
              </a:rPr>
              <a:t> Software tools for analyzing parking data, identifying patterns, and generating insights for continuous improvement.</a:t>
            </a:r>
            <a:endParaRPr sz="1325">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nvSpPr>
        <p:spPr>
          <a:xfrm>
            <a:off x="0" y="0"/>
            <a:ext cx="9041700" cy="13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 </a:t>
            </a:r>
            <a:r>
              <a:rPr lang="en">
                <a:solidFill>
                  <a:schemeClr val="dk2"/>
                </a:solidFill>
              </a:rPr>
              <a:t>7</a:t>
            </a:r>
            <a:r>
              <a:rPr b="1" lang="en">
                <a:solidFill>
                  <a:schemeClr val="dk1"/>
                </a:solidFill>
              </a:rPr>
              <a:t>. Security Software</a:t>
            </a:r>
            <a:r>
              <a:rPr lang="en">
                <a:solidFill>
                  <a:schemeClr val="dk2"/>
                </a:solidFill>
              </a:rPr>
              <a:t>: </a:t>
            </a:r>
            <a:r>
              <a:rPr lang="en">
                <a:solidFill>
                  <a:schemeClr val="dk1"/>
                </a:solidFill>
              </a:rPr>
              <a:t>Implementation of security measures to ensure the integrity of the system and protect against unauthorized access.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 8. </a:t>
            </a:r>
            <a:r>
              <a:rPr b="1" lang="en">
                <a:solidFill>
                  <a:schemeClr val="dk1"/>
                </a:solidFill>
              </a:rPr>
              <a:t>Data Analytics Tools: </a:t>
            </a:r>
            <a:r>
              <a:rPr lang="en">
                <a:solidFill>
                  <a:schemeClr val="dk1"/>
                </a:solidFill>
              </a:rPr>
              <a:t>Software tools for analyzing parking data, identifying patterns, and generating insights for continuous improvement.</a:t>
            </a:r>
            <a:endParaRPr>
              <a:solidFill>
                <a:schemeClr val="dk1"/>
              </a:solidFill>
            </a:endParaRPr>
          </a:p>
        </p:txBody>
      </p:sp>
      <p:sp>
        <p:nvSpPr>
          <p:cNvPr id="113" name="Google Shape;113;p23"/>
          <p:cNvSpPr txBox="1"/>
          <p:nvPr/>
        </p:nvSpPr>
        <p:spPr>
          <a:xfrm>
            <a:off x="47850" y="1368300"/>
            <a:ext cx="89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Advantages of AI Enabled Car Parking using OpenCV: </a:t>
            </a:r>
            <a:endParaRPr b="1"/>
          </a:p>
        </p:txBody>
      </p:sp>
      <p:sp>
        <p:nvSpPr>
          <p:cNvPr id="114" name="Google Shape;114;p23"/>
          <p:cNvSpPr txBox="1"/>
          <p:nvPr/>
        </p:nvSpPr>
        <p:spPr>
          <a:xfrm>
            <a:off x="213700" y="1731675"/>
            <a:ext cx="8128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090404"/>
                </a:solidFill>
              </a:rPr>
              <a:t>1. </a:t>
            </a:r>
            <a:r>
              <a:rPr b="1" lang="en">
                <a:solidFill>
                  <a:srgbClr val="090404"/>
                </a:solidFill>
              </a:rPr>
              <a:t>Effective Space Management:</a:t>
            </a:r>
            <a:r>
              <a:rPr lang="en">
                <a:solidFill>
                  <a:srgbClr val="090404"/>
                </a:solidFill>
              </a:rPr>
              <a:t> Real-time parking space recognition is made possible by AI and OpenCV, which results in optimized parking space use and less congestion in parking facilities.</a:t>
            </a:r>
            <a:endParaRPr>
              <a:solidFill>
                <a:srgbClr val="090404"/>
              </a:solidFill>
            </a:endParaRPr>
          </a:p>
          <a:p>
            <a:pPr indent="0" lvl="0" marL="0" rtl="0" algn="l">
              <a:spcBef>
                <a:spcPts val="0"/>
              </a:spcBef>
              <a:spcAft>
                <a:spcPts val="0"/>
              </a:spcAft>
              <a:buClr>
                <a:schemeClr val="dk1"/>
              </a:buClr>
              <a:buSzPts val="1100"/>
              <a:buFont typeface="Arial"/>
              <a:buNone/>
            </a:pPr>
            <a:r>
              <a:t/>
            </a:r>
            <a:endParaRPr>
              <a:solidFill>
                <a:srgbClr val="090404"/>
              </a:solidFill>
            </a:endParaRPr>
          </a:p>
          <a:p>
            <a:pPr indent="0" lvl="0" marL="0" rtl="0" algn="l">
              <a:spcBef>
                <a:spcPts val="0"/>
              </a:spcBef>
              <a:spcAft>
                <a:spcPts val="0"/>
              </a:spcAft>
              <a:buClr>
                <a:schemeClr val="dk1"/>
              </a:buClr>
              <a:buSzPts val="1100"/>
              <a:buFont typeface="Arial"/>
              <a:buNone/>
            </a:pPr>
            <a:r>
              <a:rPr lang="en">
                <a:solidFill>
                  <a:srgbClr val="090404"/>
                </a:solidFill>
              </a:rPr>
              <a:t> 2. </a:t>
            </a:r>
            <a:r>
              <a:rPr b="1" lang="en">
                <a:solidFill>
                  <a:srgbClr val="090404"/>
                </a:solidFill>
              </a:rPr>
              <a:t>Real-Time Guidance:</a:t>
            </a:r>
            <a:r>
              <a:rPr lang="en">
                <a:solidFill>
                  <a:srgbClr val="090404"/>
                </a:solidFill>
              </a:rPr>
              <a:t> This feature streamlines the parking process and cuts down on the amount of time spent looking for parking by providing drivers with rapid updates on available places.</a:t>
            </a:r>
            <a:endParaRPr>
              <a:solidFill>
                <a:srgbClr val="090404"/>
              </a:solidFill>
            </a:endParaRPr>
          </a:p>
          <a:p>
            <a:pPr indent="0" lvl="0" marL="0" rtl="0" algn="l">
              <a:spcBef>
                <a:spcPts val="0"/>
              </a:spcBef>
              <a:spcAft>
                <a:spcPts val="0"/>
              </a:spcAft>
              <a:buClr>
                <a:schemeClr val="dk1"/>
              </a:buClr>
              <a:buSzPts val="1100"/>
              <a:buFont typeface="Arial"/>
              <a:buNone/>
            </a:pPr>
            <a:r>
              <a:t/>
            </a:r>
            <a:endParaRPr>
              <a:solidFill>
                <a:srgbClr val="090404"/>
              </a:solidFill>
            </a:endParaRPr>
          </a:p>
          <a:p>
            <a:pPr indent="0" lvl="0" marL="0" rtl="0" algn="l">
              <a:spcBef>
                <a:spcPts val="0"/>
              </a:spcBef>
              <a:spcAft>
                <a:spcPts val="0"/>
              </a:spcAft>
              <a:buClr>
                <a:schemeClr val="dk1"/>
              </a:buClr>
              <a:buSzPts val="1100"/>
              <a:buFont typeface="Arial"/>
              <a:buNone/>
            </a:pPr>
            <a:r>
              <a:rPr lang="en">
                <a:solidFill>
                  <a:srgbClr val="090404"/>
                </a:solidFill>
              </a:rPr>
              <a:t>3. </a:t>
            </a:r>
            <a:r>
              <a:rPr b="1" lang="en">
                <a:solidFill>
                  <a:srgbClr val="090404"/>
                </a:solidFill>
              </a:rPr>
              <a:t>Enhanced Safety:</a:t>
            </a:r>
            <a:r>
              <a:rPr lang="en">
                <a:solidFill>
                  <a:srgbClr val="090404"/>
                </a:solidFill>
              </a:rPr>
              <a:t> By lowering the chance of collisions and unauthorized entrance to parking lots, accurate object detection offers a safer environment.</a:t>
            </a:r>
            <a:endParaRPr>
              <a:solidFill>
                <a:srgbClr val="090404"/>
              </a:solidFill>
            </a:endParaRPr>
          </a:p>
          <a:p>
            <a:pPr indent="0" lvl="0" marL="0" rtl="0" algn="l">
              <a:spcBef>
                <a:spcPts val="0"/>
              </a:spcBef>
              <a:spcAft>
                <a:spcPts val="0"/>
              </a:spcAft>
              <a:buClr>
                <a:schemeClr val="dk1"/>
              </a:buClr>
              <a:buSzPts val="1100"/>
              <a:buFont typeface="Arial"/>
              <a:buNone/>
            </a:pPr>
            <a:r>
              <a:t/>
            </a:r>
            <a:endParaRPr>
              <a:solidFill>
                <a:srgbClr val="090404"/>
              </a:solidFill>
            </a:endParaRPr>
          </a:p>
          <a:p>
            <a:pPr indent="0" lvl="0" marL="0" rtl="0" algn="l">
              <a:spcBef>
                <a:spcPts val="0"/>
              </a:spcBef>
              <a:spcAft>
                <a:spcPts val="0"/>
              </a:spcAft>
              <a:buClr>
                <a:schemeClr val="dk1"/>
              </a:buClr>
              <a:buSzPts val="1100"/>
              <a:buFont typeface="Arial"/>
              <a:buNone/>
            </a:pPr>
            <a:r>
              <a:rPr lang="en">
                <a:solidFill>
                  <a:srgbClr val="090404"/>
                </a:solidFill>
              </a:rPr>
              <a:t>4. </a:t>
            </a:r>
            <a:r>
              <a:rPr b="1" lang="en">
                <a:solidFill>
                  <a:srgbClr val="090404"/>
                </a:solidFill>
              </a:rPr>
              <a:t>User-Friendly Experience: </a:t>
            </a:r>
            <a:r>
              <a:rPr lang="en">
                <a:solidFill>
                  <a:srgbClr val="090404"/>
                </a:solidFill>
              </a:rPr>
              <a:t>The straightforward and unambiguous parking assistance offered by the user-friendly interface caters to drivers of various backgrounds and increases user happiness.</a:t>
            </a:r>
            <a:endParaRPr>
              <a:solidFill>
                <a:srgbClr val="090404"/>
              </a:solidFill>
            </a:endParaRPr>
          </a:p>
          <a:p>
            <a:pPr indent="0" lvl="0" marL="0" rtl="0" algn="l">
              <a:spcBef>
                <a:spcPts val="0"/>
              </a:spcBef>
              <a:spcAft>
                <a:spcPts val="0"/>
              </a:spcAft>
              <a:buClr>
                <a:schemeClr val="dk1"/>
              </a:buClr>
              <a:buSzPts val="1100"/>
              <a:buFont typeface="Arial"/>
              <a:buNone/>
            </a:pPr>
            <a:r>
              <a:t/>
            </a:r>
            <a:endParaRPr>
              <a:solidFill>
                <a:srgbClr val="090404"/>
              </a:solidFill>
            </a:endParaRPr>
          </a:p>
          <a:p>
            <a:pPr indent="0" lvl="0" marL="0" rtl="0" algn="l">
              <a:spcBef>
                <a:spcPts val="0"/>
              </a:spcBef>
              <a:spcAft>
                <a:spcPts val="0"/>
              </a:spcAft>
              <a:buClr>
                <a:schemeClr val="dk1"/>
              </a:buClr>
              <a:buSzPts val="1100"/>
              <a:buFont typeface="Arial"/>
              <a:buNone/>
            </a:pPr>
            <a:r>
              <a:rPr lang="en">
                <a:solidFill>
                  <a:srgbClr val="090404"/>
                </a:solidFill>
              </a:rPr>
              <a:t> 5. </a:t>
            </a:r>
            <a:r>
              <a:rPr b="1" lang="en">
                <a:solidFill>
                  <a:srgbClr val="090404"/>
                </a:solidFill>
              </a:rPr>
              <a:t>Scalability:</a:t>
            </a:r>
            <a:r>
              <a:rPr lang="en">
                <a:solidFill>
                  <a:srgbClr val="090404"/>
                </a:solidFill>
              </a:rPr>
              <a:t> The system is easily scalable due to the way it is designed, making it applicable to parking lots with various shapes and sizes.</a:t>
            </a:r>
            <a:endParaRPr>
              <a:solidFill>
                <a:srgbClr val="090404"/>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311700" y="147375"/>
            <a:ext cx="8520600" cy="4856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00"/>
              <a:t>6.</a:t>
            </a:r>
            <a:r>
              <a:rPr b="1" lang="en" sz="1500">
                <a:solidFill>
                  <a:srgbClr val="000000"/>
                </a:solidFill>
              </a:rPr>
              <a:t> Data-Driven Insights: </a:t>
            </a:r>
            <a:r>
              <a:rPr lang="en" sz="1500">
                <a:solidFill>
                  <a:srgbClr val="000000"/>
                </a:solidFill>
              </a:rPr>
              <a:t>By collecting and analyzing parking data over time, administrators gain valuable insights into parking patterns and trends, aiding informed decision-making.</a:t>
            </a:r>
            <a:endParaRPr sz="1500">
              <a:solidFill>
                <a:srgbClr val="000000"/>
              </a:solidFill>
            </a:endParaRPr>
          </a:p>
          <a:p>
            <a:pPr indent="0" lvl="0" marL="0" rtl="0" algn="l">
              <a:spcBef>
                <a:spcPts val="1200"/>
              </a:spcBef>
              <a:spcAft>
                <a:spcPts val="0"/>
              </a:spcAft>
              <a:buNone/>
            </a:pPr>
            <a:r>
              <a:rPr lang="en" sz="1500">
                <a:solidFill>
                  <a:srgbClr val="000000"/>
                </a:solidFill>
              </a:rPr>
              <a:t> 7. </a:t>
            </a:r>
            <a:r>
              <a:rPr b="1" lang="en" sz="1500">
                <a:solidFill>
                  <a:srgbClr val="000000"/>
                </a:solidFill>
              </a:rPr>
              <a:t>Environmental Impact: </a:t>
            </a:r>
            <a:r>
              <a:rPr lang="en" sz="1500">
                <a:solidFill>
                  <a:srgbClr val="000000"/>
                </a:solidFill>
              </a:rPr>
              <a:t>Optimized parking space management contributes to reduced traffic congestion and emissions, promoting a greener and more sustainable environment</a:t>
            </a:r>
            <a:r>
              <a:rPr lang="en" sz="1500"/>
              <a:t>. </a:t>
            </a:r>
            <a:endParaRPr sz="1500"/>
          </a:p>
          <a:p>
            <a:pPr indent="0" lvl="0" marL="0" rtl="0" algn="l">
              <a:spcBef>
                <a:spcPts val="1200"/>
              </a:spcBef>
              <a:spcAft>
                <a:spcPts val="0"/>
              </a:spcAft>
              <a:buNone/>
            </a:pPr>
            <a:r>
              <a:rPr b="1" lang="en" sz="1500">
                <a:solidFill>
                  <a:schemeClr val="dk1"/>
                </a:solidFill>
              </a:rPr>
              <a:t>Disadvantages of AI Enabled Car Parking using OpenCV:</a:t>
            </a:r>
            <a:r>
              <a:rPr b="1" lang="en" sz="1500"/>
              <a:t> </a:t>
            </a:r>
            <a:endParaRPr b="1" sz="1500"/>
          </a:p>
          <a:p>
            <a:pPr indent="0" lvl="0" marL="0" rtl="0" algn="l">
              <a:spcBef>
                <a:spcPts val="1200"/>
              </a:spcBef>
              <a:spcAft>
                <a:spcPts val="0"/>
              </a:spcAft>
              <a:buClr>
                <a:schemeClr val="dk1"/>
              </a:buClr>
              <a:buSzPct val="73333"/>
              <a:buFont typeface="Arial"/>
              <a:buNone/>
            </a:pPr>
            <a:r>
              <a:rPr lang="en" sz="1500">
                <a:solidFill>
                  <a:srgbClr val="090404"/>
                </a:solidFill>
              </a:rPr>
              <a:t>1. High Initial Cost: The initial expenditures for hardware, software, and skilled labor may be high when implementing AI and computer vision technology.</a:t>
            </a:r>
            <a:endParaRPr sz="1500">
              <a:solidFill>
                <a:srgbClr val="090404"/>
              </a:solidFill>
            </a:endParaRPr>
          </a:p>
          <a:p>
            <a:pPr indent="0" lvl="0" marL="0" rtl="0" algn="l">
              <a:spcBef>
                <a:spcPts val="1200"/>
              </a:spcBef>
              <a:spcAft>
                <a:spcPts val="0"/>
              </a:spcAft>
              <a:buClr>
                <a:schemeClr val="dk1"/>
              </a:buClr>
              <a:buSzPct val="73333"/>
              <a:buFont typeface="Arial"/>
              <a:buNone/>
            </a:pPr>
            <a:r>
              <a:rPr lang="en" sz="1500">
                <a:solidFill>
                  <a:srgbClr val="090404"/>
                </a:solidFill>
              </a:rPr>
              <a:t> 2. Maintenance Complexity: To ensure optimum performance, AI systems may need specialized maintenance and updates due to their complexity. </a:t>
            </a:r>
            <a:endParaRPr sz="1500">
              <a:solidFill>
                <a:srgbClr val="090404"/>
              </a:solidFill>
            </a:endParaRPr>
          </a:p>
          <a:p>
            <a:pPr indent="0" lvl="0" marL="0" rtl="0" algn="l">
              <a:spcBef>
                <a:spcPts val="1200"/>
              </a:spcBef>
              <a:spcAft>
                <a:spcPts val="0"/>
              </a:spcAft>
              <a:buClr>
                <a:schemeClr val="dk1"/>
              </a:buClr>
              <a:buSzPct val="73333"/>
              <a:buFont typeface="Arial"/>
              <a:buNone/>
            </a:pPr>
            <a:r>
              <a:rPr lang="en" sz="1500">
                <a:solidFill>
                  <a:srgbClr val="090404"/>
                </a:solidFill>
              </a:rPr>
              <a:t>3. Technology Dependence: In the event of system breakdowns or other technical difficulties, parking activities can be interrupted, thereby causing users' annoyance. </a:t>
            </a:r>
            <a:endParaRPr sz="1500">
              <a:solidFill>
                <a:srgbClr val="090404"/>
              </a:solidFill>
            </a:endParaRPr>
          </a:p>
          <a:p>
            <a:pPr indent="0" lvl="0" marL="0" rtl="0" algn="l">
              <a:spcBef>
                <a:spcPts val="1200"/>
              </a:spcBef>
              <a:spcAft>
                <a:spcPts val="0"/>
              </a:spcAft>
              <a:buClr>
                <a:schemeClr val="dk1"/>
              </a:buClr>
              <a:buSzPct val="73333"/>
              <a:buFont typeface="Arial"/>
              <a:buNone/>
            </a:pPr>
            <a:r>
              <a:rPr lang="en" sz="1500">
                <a:solidFill>
                  <a:srgbClr val="090404"/>
                </a:solidFill>
              </a:rPr>
              <a:t>4. Privacy issues: Users may express privacy issues in response to the usage of cameras and data collecting in parking spaces.</a:t>
            </a:r>
            <a:endParaRPr sz="1500">
              <a:solidFill>
                <a:srgbClr val="090404"/>
              </a:solidFill>
            </a:endParaRPr>
          </a:p>
          <a:p>
            <a:pPr indent="0" lvl="0" marL="0" rtl="0" algn="l">
              <a:spcBef>
                <a:spcPts val="1200"/>
              </a:spcBef>
              <a:spcAft>
                <a:spcPts val="0"/>
              </a:spcAft>
              <a:buClr>
                <a:schemeClr val="dk1"/>
              </a:buClr>
              <a:buSzPct val="73333"/>
              <a:buFont typeface="Arial"/>
              <a:buNone/>
            </a:pPr>
            <a:r>
              <a:rPr lang="en" sz="1500">
                <a:solidFill>
                  <a:srgbClr val="090404"/>
                </a:solidFill>
              </a:rPr>
              <a:t> 5. Restrictions in Unstructured Environments: The performance of the system may be impacted by adverse weather conditions or regions with insufficient lighting. </a:t>
            </a:r>
            <a:endParaRPr sz="1500">
              <a:solidFill>
                <a:srgbClr val="090404"/>
              </a:solidFill>
            </a:endParaRPr>
          </a:p>
          <a:p>
            <a:pPr indent="0" lvl="0" marL="0" rtl="0" algn="l">
              <a:spcBef>
                <a:spcPts val="1200"/>
              </a:spcBef>
              <a:spcAft>
                <a:spcPts val="0"/>
              </a:spcAft>
              <a:buClr>
                <a:schemeClr val="dk1"/>
              </a:buClr>
              <a:buSzPct val="73333"/>
              <a:buFont typeface="Arial"/>
              <a:buNone/>
            </a:pPr>
            <a:r>
              <a:t/>
            </a:r>
            <a:endParaRPr sz="1500">
              <a:solidFill>
                <a:srgbClr val="090404"/>
              </a:solidFill>
            </a:endParaRPr>
          </a:p>
          <a:p>
            <a:pPr indent="0" lvl="0" marL="0" rtl="0" algn="l">
              <a:spcBef>
                <a:spcPts val="120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492600"/>
            <a:ext cx="8520600" cy="460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45">
                <a:solidFill>
                  <a:srgbClr val="090404"/>
                </a:solidFill>
              </a:rPr>
              <a:t>1</a:t>
            </a:r>
            <a:r>
              <a:rPr lang="en" sz="4945"/>
              <a:t>.</a:t>
            </a:r>
            <a:r>
              <a:rPr lang="en" sz="4945">
                <a:solidFill>
                  <a:schemeClr val="dk1"/>
                </a:solidFill>
              </a:rPr>
              <a:t> </a:t>
            </a:r>
            <a:r>
              <a:rPr b="1" lang="en" sz="4945">
                <a:solidFill>
                  <a:schemeClr val="dk1"/>
                </a:solidFill>
              </a:rPr>
              <a:t>Smart Parking Facilities</a:t>
            </a:r>
            <a:r>
              <a:rPr b="1" lang="en" sz="4945"/>
              <a:t>:</a:t>
            </a:r>
            <a:r>
              <a:rPr lang="en" sz="4945"/>
              <a:t> </a:t>
            </a:r>
            <a:r>
              <a:rPr lang="en" sz="4945">
                <a:solidFill>
                  <a:srgbClr val="090404"/>
                </a:solidFill>
              </a:rPr>
              <a:t>Our AI-Enabled Car Parking system finds extensive application in modern smart parking facilities, enabling efficient space management and seamless parking experiences for drivers.</a:t>
            </a:r>
            <a:endParaRPr sz="4945">
              <a:solidFill>
                <a:srgbClr val="090404"/>
              </a:solidFill>
            </a:endParaRPr>
          </a:p>
          <a:p>
            <a:pPr indent="0" lvl="0" marL="0" rtl="0" algn="l">
              <a:spcBef>
                <a:spcPts val="1200"/>
              </a:spcBef>
              <a:spcAft>
                <a:spcPts val="0"/>
              </a:spcAft>
              <a:buNone/>
            </a:pPr>
            <a:r>
              <a:rPr lang="en" sz="4945">
                <a:solidFill>
                  <a:srgbClr val="090404"/>
                </a:solidFill>
              </a:rPr>
              <a:t> 2. </a:t>
            </a:r>
            <a:r>
              <a:rPr b="1" lang="en" sz="4945">
                <a:solidFill>
                  <a:srgbClr val="090404"/>
                </a:solidFill>
              </a:rPr>
              <a:t>Urban Parking Management:</a:t>
            </a:r>
            <a:r>
              <a:rPr lang="en" sz="4945">
                <a:solidFill>
                  <a:srgbClr val="090404"/>
                </a:solidFill>
              </a:rPr>
              <a:t> In urban areas with high traffic and limited parking space, our solution optimizes parking utilization, reducing congestion, and enhancing traffic flow</a:t>
            </a:r>
            <a:endParaRPr sz="4945">
              <a:solidFill>
                <a:srgbClr val="090404"/>
              </a:solidFill>
            </a:endParaRPr>
          </a:p>
          <a:p>
            <a:pPr indent="0" lvl="0" marL="0" rtl="0" algn="l">
              <a:spcBef>
                <a:spcPts val="1200"/>
              </a:spcBef>
              <a:spcAft>
                <a:spcPts val="0"/>
              </a:spcAft>
              <a:buNone/>
            </a:pPr>
            <a:r>
              <a:rPr lang="en" sz="4945">
                <a:solidFill>
                  <a:srgbClr val="090404"/>
                </a:solidFill>
              </a:rPr>
              <a:t>. 3. </a:t>
            </a:r>
            <a:r>
              <a:rPr b="1" lang="en" sz="4945">
                <a:solidFill>
                  <a:srgbClr val="090404"/>
                </a:solidFill>
              </a:rPr>
              <a:t>Shopping Malls and Retail Centers:</a:t>
            </a:r>
            <a:r>
              <a:rPr lang="en" sz="4945">
                <a:solidFill>
                  <a:srgbClr val="090404"/>
                </a:solidFill>
              </a:rPr>
              <a:t> AI-Enabled Car Parking is ideal for shopping malls and retail centers, providing real-time parking guidance to visitors, leading to improved customer satisfaction.</a:t>
            </a:r>
            <a:endParaRPr sz="4945">
              <a:solidFill>
                <a:srgbClr val="090404"/>
              </a:solidFill>
            </a:endParaRPr>
          </a:p>
          <a:p>
            <a:pPr indent="0" lvl="0" marL="0" rtl="0" algn="l">
              <a:spcBef>
                <a:spcPts val="1200"/>
              </a:spcBef>
              <a:spcAft>
                <a:spcPts val="0"/>
              </a:spcAft>
              <a:buNone/>
            </a:pPr>
            <a:r>
              <a:rPr lang="en" sz="4945">
                <a:solidFill>
                  <a:srgbClr val="090404"/>
                </a:solidFill>
              </a:rPr>
              <a:t> 4. </a:t>
            </a:r>
            <a:r>
              <a:rPr b="1" lang="en" sz="4945">
                <a:solidFill>
                  <a:srgbClr val="090404"/>
                </a:solidFill>
              </a:rPr>
              <a:t>Commercial Complexes: </a:t>
            </a:r>
            <a:r>
              <a:rPr lang="en" sz="4945">
                <a:solidFill>
                  <a:srgbClr val="090404"/>
                </a:solidFill>
              </a:rPr>
              <a:t>In office complexes and commercial buildings, the system streamlines parking operations, allowing employees and visitors to find parking spaces effortlessly. </a:t>
            </a:r>
            <a:endParaRPr sz="4945">
              <a:solidFill>
                <a:srgbClr val="090404"/>
              </a:solidFill>
            </a:endParaRPr>
          </a:p>
          <a:p>
            <a:pPr indent="0" lvl="0" marL="0" rtl="0" algn="l">
              <a:spcBef>
                <a:spcPts val="1200"/>
              </a:spcBef>
              <a:spcAft>
                <a:spcPts val="0"/>
              </a:spcAft>
              <a:buNone/>
            </a:pPr>
            <a:r>
              <a:rPr lang="en" sz="4945">
                <a:solidFill>
                  <a:srgbClr val="090404"/>
                </a:solidFill>
              </a:rPr>
              <a:t>5. </a:t>
            </a:r>
            <a:r>
              <a:rPr b="1" lang="en" sz="4945">
                <a:solidFill>
                  <a:srgbClr val="090404"/>
                </a:solidFill>
              </a:rPr>
              <a:t>Airport Parking:</a:t>
            </a:r>
            <a:r>
              <a:rPr lang="en" sz="4945">
                <a:solidFill>
                  <a:srgbClr val="090404"/>
                </a:solidFill>
              </a:rPr>
              <a:t> AI-Enabled Car Parking enhances the parking experience at airports, minimizing the time required for parking and providing convenience to travelers.</a:t>
            </a:r>
            <a:endParaRPr sz="4945">
              <a:solidFill>
                <a:srgbClr val="090404"/>
              </a:solidFill>
            </a:endParaRPr>
          </a:p>
          <a:p>
            <a:pPr indent="0" lvl="0" marL="0" rtl="0" algn="l">
              <a:spcBef>
                <a:spcPts val="1200"/>
              </a:spcBef>
              <a:spcAft>
                <a:spcPts val="0"/>
              </a:spcAft>
              <a:buNone/>
            </a:pPr>
            <a:r>
              <a:rPr lang="en" sz="4945">
                <a:solidFill>
                  <a:srgbClr val="090404"/>
                </a:solidFill>
              </a:rPr>
              <a:t> 6. </a:t>
            </a:r>
            <a:r>
              <a:rPr b="1" lang="en" sz="4945">
                <a:solidFill>
                  <a:srgbClr val="090404"/>
                </a:solidFill>
              </a:rPr>
              <a:t>Hotel Parking</a:t>
            </a:r>
            <a:r>
              <a:rPr lang="en" sz="4945">
                <a:solidFill>
                  <a:srgbClr val="090404"/>
                </a:solidFill>
              </a:rPr>
              <a:t>: Hotels can implement our solution to offer their guests a seamless parking process, adding to the overall hospitality experience</a:t>
            </a:r>
            <a:endParaRPr sz="4945">
              <a:solidFill>
                <a:srgbClr val="090404"/>
              </a:solidFill>
            </a:endParaRPr>
          </a:p>
          <a:p>
            <a:pPr indent="0" lvl="0" marL="0" rtl="0" algn="l">
              <a:spcBef>
                <a:spcPts val="1200"/>
              </a:spcBef>
              <a:spcAft>
                <a:spcPts val="0"/>
              </a:spcAft>
              <a:buNone/>
            </a:pPr>
            <a:r>
              <a:rPr lang="en" sz="4945">
                <a:solidFill>
                  <a:srgbClr val="090404"/>
                </a:solidFill>
              </a:rPr>
              <a:t>. 7. </a:t>
            </a:r>
            <a:r>
              <a:rPr b="1" lang="en" sz="4945">
                <a:solidFill>
                  <a:srgbClr val="090404"/>
                </a:solidFill>
              </a:rPr>
              <a:t>Public Events and Venues</a:t>
            </a:r>
            <a:r>
              <a:rPr lang="en" sz="4945">
                <a:solidFill>
                  <a:srgbClr val="090404"/>
                </a:solidFill>
              </a:rPr>
              <a:t>: During public events and gatherings, our system assists attendees in finding available parking spots efficiently.</a:t>
            </a:r>
            <a:endParaRPr sz="4945">
              <a:solidFill>
                <a:srgbClr val="090404"/>
              </a:solidFill>
            </a:endParaRPr>
          </a:p>
          <a:p>
            <a:pPr indent="0" lvl="0" marL="0" rtl="0" algn="l">
              <a:spcBef>
                <a:spcPts val="1200"/>
              </a:spcBef>
              <a:spcAft>
                <a:spcPts val="0"/>
              </a:spcAft>
              <a:buNone/>
            </a:pPr>
            <a:r>
              <a:rPr lang="en" sz="4945">
                <a:solidFill>
                  <a:srgbClr val="090404"/>
                </a:solidFill>
              </a:rPr>
              <a:t>8. </a:t>
            </a:r>
            <a:r>
              <a:rPr b="1" lang="en" sz="4945">
                <a:solidFill>
                  <a:srgbClr val="090404"/>
                </a:solidFill>
              </a:rPr>
              <a:t>City Parking Garages</a:t>
            </a:r>
            <a:r>
              <a:rPr lang="en" sz="4945">
                <a:solidFill>
                  <a:srgbClr val="090404"/>
                </a:solidFill>
              </a:rPr>
              <a:t>: Municipalities can deploy our solution in city parking garages to manage parking space occupancy and promote smooth traffic flow.</a:t>
            </a:r>
            <a:endParaRPr sz="4945">
              <a:solidFill>
                <a:srgbClr val="090404"/>
              </a:solidFill>
            </a:endParaRPr>
          </a:p>
          <a:p>
            <a:pPr indent="0" lvl="0" marL="0" rtl="0" algn="l">
              <a:spcBef>
                <a:spcPts val="1200"/>
              </a:spcBef>
              <a:spcAft>
                <a:spcPts val="0"/>
              </a:spcAft>
              <a:buNone/>
            </a:pPr>
            <a:r>
              <a:rPr lang="en" sz="4945">
                <a:solidFill>
                  <a:srgbClr val="090404"/>
                </a:solidFill>
              </a:rPr>
              <a:t> 9. </a:t>
            </a:r>
            <a:r>
              <a:rPr b="1" lang="en" sz="4945">
                <a:solidFill>
                  <a:srgbClr val="090404"/>
                </a:solidFill>
              </a:rPr>
              <a:t>Residential Parking</a:t>
            </a:r>
            <a:r>
              <a:rPr lang="en" sz="4945">
                <a:solidFill>
                  <a:srgbClr val="090404"/>
                </a:solidFill>
              </a:rPr>
              <a:t>: Residential complexes can benefit from AI-Enabled Car Parking to allocate parking spaces effectively for residents and guests.</a:t>
            </a:r>
            <a:endParaRPr sz="4945">
              <a:solidFill>
                <a:srgbClr val="090404"/>
              </a:solidFill>
            </a:endParaRPr>
          </a:p>
          <a:p>
            <a:pPr indent="0" lvl="0" marL="0" rtl="0" algn="l">
              <a:spcBef>
                <a:spcPts val="1200"/>
              </a:spcBef>
              <a:spcAft>
                <a:spcPts val="0"/>
              </a:spcAft>
              <a:buNone/>
            </a:pPr>
            <a:r>
              <a:t/>
            </a:r>
            <a:endParaRPr sz="4945"/>
          </a:p>
          <a:p>
            <a:pPr indent="0" lvl="0" marL="0" rtl="0" algn="l">
              <a:spcBef>
                <a:spcPts val="1200"/>
              </a:spcBef>
              <a:spcAft>
                <a:spcPts val="1200"/>
              </a:spcAft>
              <a:buNone/>
            </a:pPr>
            <a:r>
              <a:rPr lang="en"/>
              <a:t> </a:t>
            </a:r>
            <a:endParaRPr/>
          </a:p>
        </p:txBody>
      </p:sp>
      <p:sp>
        <p:nvSpPr>
          <p:cNvPr id="125" name="Google Shape;125;p25"/>
          <p:cNvSpPr txBox="1"/>
          <p:nvPr/>
        </p:nvSpPr>
        <p:spPr>
          <a:xfrm>
            <a:off x="0" y="0"/>
            <a:ext cx="879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Applications of AI Enabled Car Parking using OpenCV:</a:t>
            </a:r>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77925" y="189125"/>
            <a:ext cx="85206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APPLICATIONS:</a:t>
            </a:r>
            <a:endParaRPr sz="2120"/>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6"/>
          <p:cNvPicPr preferRelativeResize="0"/>
          <p:nvPr/>
        </p:nvPicPr>
        <p:blipFill>
          <a:blip r:embed="rId3">
            <a:alphaModFix/>
          </a:blip>
          <a:stretch>
            <a:fillRect/>
          </a:stretch>
        </p:blipFill>
        <p:spPr>
          <a:xfrm>
            <a:off x="168725" y="720350"/>
            <a:ext cx="8729800" cy="4794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1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720"/>
              <a:t>Future Scope: AI Enabled Car Parking using OpenCV</a:t>
            </a:r>
            <a:endParaRPr b="1" sz="1720"/>
          </a:p>
          <a:p>
            <a:pPr indent="0" lvl="0" marL="0" rtl="0" algn="l">
              <a:spcBef>
                <a:spcPts val="0"/>
              </a:spcBef>
              <a:spcAft>
                <a:spcPts val="0"/>
              </a:spcAft>
              <a:buSzPts val="990"/>
              <a:buNone/>
            </a:pPr>
            <a:r>
              <a:rPr lang="en" sz="1520"/>
              <a:t> The potential of our AI-Enabled Car Parking system in the future offers fascinating opportunities for new developments and uses in the parking management industry. The possible opportunities for future development are highlighted by the following points:</a:t>
            </a:r>
            <a:endParaRPr sz="1520"/>
          </a:p>
        </p:txBody>
      </p:sp>
      <p:sp>
        <p:nvSpPr>
          <p:cNvPr id="138" name="Google Shape;138;p27"/>
          <p:cNvSpPr txBox="1"/>
          <p:nvPr>
            <p:ph idx="1" type="body"/>
          </p:nvPr>
        </p:nvSpPr>
        <p:spPr>
          <a:xfrm>
            <a:off x="311700" y="1716950"/>
            <a:ext cx="8520600" cy="33381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018"/>
              <a:buNone/>
            </a:pPr>
            <a:r>
              <a:rPr lang="en" sz="1565"/>
              <a:t>1. </a:t>
            </a:r>
            <a:r>
              <a:rPr b="1" lang="en" sz="1565">
                <a:solidFill>
                  <a:schemeClr val="dk1"/>
                </a:solidFill>
              </a:rPr>
              <a:t>Smart City Integration: </a:t>
            </a:r>
            <a:r>
              <a:rPr lang="en" sz="1565">
                <a:solidFill>
                  <a:schemeClr val="dk1"/>
                </a:solidFill>
              </a:rPr>
              <a:t>Integrating our AI-Enabled Car Parking system with smart city infrastructure can lead to a more comprehensive approach to urban mobility. By connecting with traffic management systems and real-time navigation apps, the parking system can provide data-driven insights to optimize traffic flow and reduce congestion.</a:t>
            </a:r>
            <a:endParaRPr sz="1565">
              <a:solidFill>
                <a:schemeClr val="dk1"/>
              </a:solidFill>
            </a:endParaRPr>
          </a:p>
          <a:p>
            <a:pPr indent="0" lvl="0" marL="0" rtl="0" algn="l">
              <a:lnSpc>
                <a:spcPct val="75000"/>
              </a:lnSpc>
              <a:spcBef>
                <a:spcPts val="1200"/>
              </a:spcBef>
              <a:spcAft>
                <a:spcPts val="0"/>
              </a:spcAft>
              <a:buSzPts val="1018"/>
              <a:buNone/>
            </a:pPr>
            <a:r>
              <a:rPr lang="en" sz="1565">
                <a:solidFill>
                  <a:schemeClr val="dk1"/>
                </a:solidFill>
              </a:rPr>
              <a:t> 2. </a:t>
            </a:r>
            <a:r>
              <a:rPr b="1" lang="en" sz="1565">
                <a:solidFill>
                  <a:schemeClr val="dk1"/>
                </a:solidFill>
              </a:rPr>
              <a:t>Autonomous Valet Parking</a:t>
            </a:r>
            <a:r>
              <a:rPr lang="en" sz="1565">
                <a:solidFill>
                  <a:schemeClr val="dk1"/>
                </a:solidFill>
              </a:rPr>
              <a:t>: With the rise of autonomous vehicles, our system can evolve to support autonomous valet parking. Self-driving cars can communicate with the parking system, allowing for seamless parking and retrieval of vehicles without human intervention. </a:t>
            </a:r>
            <a:endParaRPr sz="1565">
              <a:solidFill>
                <a:schemeClr val="dk1"/>
              </a:solidFill>
            </a:endParaRPr>
          </a:p>
          <a:p>
            <a:pPr indent="0" lvl="0" marL="0" rtl="0" algn="l">
              <a:lnSpc>
                <a:spcPct val="75000"/>
              </a:lnSpc>
              <a:spcBef>
                <a:spcPts val="1200"/>
              </a:spcBef>
              <a:spcAft>
                <a:spcPts val="0"/>
              </a:spcAft>
              <a:buSzPts val="1018"/>
              <a:buNone/>
            </a:pPr>
            <a:r>
              <a:rPr lang="en" sz="1565">
                <a:solidFill>
                  <a:schemeClr val="dk1"/>
                </a:solidFill>
              </a:rPr>
              <a:t>3.</a:t>
            </a:r>
            <a:r>
              <a:rPr b="1" lang="en" sz="1565">
                <a:solidFill>
                  <a:schemeClr val="dk1"/>
                </a:solidFill>
              </a:rPr>
              <a:t> IoT Integration</a:t>
            </a:r>
            <a:r>
              <a:rPr lang="en" sz="1565">
                <a:solidFill>
                  <a:schemeClr val="dk1"/>
                </a:solidFill>
              </a:rPr>
              <a:t>: Incorporating Internet of Things (IoT) devices can enhance the system's capabilities. IoT sensors can detect vehicle occupancy and monitor parking space availability, providing real-time data updates to drivers and administrators. </a:t>
            </a:r>
            <a:endParaRPr sz="1565">
              <a:solidFill>
                <a:schemeClr val="dk1"/>
              </a:solidFill>
            </a:endParaRPr>
          </a:p>
          <a:p>
            <a:pPr indent="0" lvl="0" marL="0" rtl="0" algn="l">
              <a:lnSpc>
                <a:spcPct val="95000"/>
              </a:lnSpc>
              <a:spcBef>
                <a:spcPts val="1200"/>
              </a:spcBef>
              <a:spcAft>
                <a:spcPts val="0"/>
              </a:spcAft>
              <a:buClr>
                <a:schemeClr val="dk1"/>
              </a:buClr>
              <a:buSzPts val="770"/>
              <a:buFont typeface="Arial"/>
              <a:buNone/>
            </a:pPr>
            <a:r>
              <a:rPr lang="en" sz="1460">
                <a:solidFill>
                  <a:schemeClr val="dk1"/>
                </a:solidFill>
              </a:rPr>
              <a:t>4. </a:t>
            </a:r>
            <a:r>
              <a:rPr b="1" lang="en" sz="1460">
                <a:solidFill>
                  <a:schemeClr val="dk1"/>
                </a:solidFill>
              </a:rPr>
              <a:t>Machine Learning Optimization</a:t>
            </a:r>
            <a:r>
              <a:rPr lang="en" sz="1460">
                <a:solidFill>
                  <a:schemeClr val="dk1"/>
                </a:solidFill>
              </a:rPr>
              <a:t>: Continuous advancements in machine learning techniques can lead to more accurate object detection models. By leveraging deep learning and reinforcement learning algorithms, the parking system can adapt and improve its performance based on real-world data.</a:t>
            </a:r>
            <a:endParaRPr sz="1460">
              <a:solidFill>
                <a:schemeClr val="dk1"/>
              </a:solidFill>
            </a:endParaRPr>
          </a:p>
          <a:p>
            <a:pPr indent="0" lvl="0" marL="0" rtl="0" algn="l">
              <a:lnSpc>
                <a:spcPct val="75000"/>
              </a:lnSpc>
              <a:spcBef>
                <a:spcPts val="1200"/>
              </a:spcBef>
              <a:spcAft>
                <a:spcPts val="1200"/>
              </a:spcAft>
              <a:buSzPts val="1018"/>
              <a:buNone/>
            </a:pPr>
            <a:r>
              <a:t/>
            </a:r>
            <a:endParaRPr sz="136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311700" y="103175"/>
            <a:ext cx="8520600" cy="49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360">
                <a:solidFill>
                  <a:srgbClr val="090404"/>
                </a:solidFill>
              </a:rPr>
              <a:t> 5.</a:t>
            </a:r>
            <a:r>
              <a:rPr lang="en" sz="1360">
                <a:solidFill>
                  <a:schemeClr val="dk1"/>
                </a:solidFill>
              </a:rPr>
              <a:t> </a:t>
            </a:r>
            <a:r>
              <a:rPr b="1" lang="en" sz="1360">
                <a:solidFill>
                  <a:srgbClr val="090404"/>
                </a:solidFill>
              </a:rPr>
              <a:t>Cloud-based solutions: </a:t>
            </a:r>
            <a:r>
              <a:rPr lang="en" sz="1360">
                <a:solidFill>
                  <a:srgbClr val="090404"/>
                </a:solidFill>
              </a:rPr>
              <a:t>C</a:t>
            </a:r>
            <a:r>
              <a:rPr lang="en" sz="1360">
                <a:solidFill>
                  <a:schemeClr val="dk1"/>
                </a:solidFill>
              </a:rPr>
              <a:t>loud computing can make it easier to handle and store parking data in an efficient manner. Scalability provided by cloud-based systems enables data sharing and network-wide optimization of parking operations among numerous parking facilities.</a:t>
            </a:r>
            <a:endParaRPr sz="1360">
              <a:solidFill>
                <a:schemeClr val="dk1"/>
              </a:solidFill>
            </a:endParaRPr>
          </a:p>
          <a:p>
            <a:pPr indent="0" lvl="0" marL="0" rtl="0" algn="l">
              <a:spcBef>
                <a:spcPts val="1200"/>
              </a:spcBef>
              <a:spcAft>
                <a:spcPts val="0"/>
              </a:spcAft>
              <a:buClr>
                <a:schemeClr val="dk1"/>
              </a:buClr>
              <a:buSzPts val="1100"/>
              <a:buFont typeface="Arial"/>
              <a:buNone/>
            </a:pPr>
            <a:r>
              <a:rPr lang="en" sz="1360">
                <a:solidFill>
                  <a:schemeClr val="dk1"/>
                </a:solidFill>
              </a:rPr>
              <a:t> 6.</a:t>
            </a:r>
            <a:r>
              <a:rPr b="1" lang="en" sz="1360">
                <a:solidFill>
                  <a:schemeClr val="dk1"/>
                </a:solidFill>
              </a:rPr>
              <a:t> Parking Reservation Systems:</a:t>
            </a:r>
            <a:r>
              <a:rPr lang="en" sz="1360">
                <a:solidFill>
                  <a:schemeClr val="dk1"/>
                </a:solidFill>
              </a:rPr>
              <a:t> Our AI-Enabled Car Parking system may be integrated with parking reservation apps to allow drivers to reserve parking spaces in advance, ensuring availability and cutting down on the time spent looking for parking.</a:t>
            </a:r>
            <a:endParaRPr sz="1360">
              <a:solidFill>
                <a:schemeClr val="dk1"/>
              </a:solidFill>
            </a:endParaRPr>
          </a:p>
          <a:p>
            <a:pPr indent="0" lvl="0" marL="0" rtl="0" algn="l">
              <a:spcBef>
                <a:spcPts val="1200"/>
              </a:spcBef>
              <a:spcAft>
                <a:spcPts val="0"/>
              </a:spcAft>
              <a:buClr>
                <a:schemeClr val="dk1"/>
              </a:buClr>
              <a:buSzPts val="1100"/>
              <a:buFont typeface="Arial"/>
              <a:buNone/>
            </a:pPr>
            <a:r>
              <a:rPr lang="en" sz="1360">
                <a:solidFill>
                  <a:schemeClr val="dk1"/>
                </a:solidFill>
              </a:rPr>
              <a:t> 7. </a:t>
            </a:r>
            <a:r>
              <a:rPr b="1" lang="en" sz="1360">
                <a:solidFill>
                  <a:schemeClr val="dk1"/>
                </a:solidFill>
              </a:rPr>
              <a:t>Environmental Sensing:</a:t>
            </a:r>
            <a:r>
              <a:rPr lang="en" sz="1360">
                <a:solidFill>
                  <a:schemeClr val="dk1"/>
                </a:solidFill>
              </a:rPr>
              <a:t> To track emissions and air quality, environmental sensors can be incorporated into the parking system. This information can be used to evaluate how parking operations affect the environment and to promote environmentally friendly urban design.</a:t>
            </a:r>
            <a:endParaRPr sz="1360">
              <a:solidFill>
                <a:schemeClr val="dk1"/>
              </a:solidFill>
            </a:endParaRPr>
          </a:p>
          <a:p>
            <a:pPr indent="0" lvl="0" marL="0" rtl="0" algn="l">
              <a:spcBef>
                <a:spcPts val="1200"/>
              </a:spcBef>
              <a:spcAft>
                <a:spcPts val="0"/>
              </a:spcAft>
              <a:buSzPts val="770"/>
              <a:buNone/>
            </a:pPr>
            <a:r>
              <a:rPr lang="en" sz="1360">
                <a:solidFill>
                  <a:schemeClr val="dk1"/>
                </a:solidFill>
              </a:rPr>
              <a:t> 8. </a:t>
            </a:r>
            <a:r>
              <a:rPr b="1" lang="en" sz="1360">
                <a:solidFill>
                  <a:schemeClr val="dk1"/>
                </a:solidFill>
              </a:rPr>
              <a:t>Security Enhancements:</a:t>
            </a:r>
            <a:r>
              <a:rPr lang="en" sz="1360">
                <a:solidFill>
                  <a:schemeClr val="dk1"/>
                </a:solidFill>
              </a:rPr>
              <a:t> Advancements in security technologies can enhance the system's ability to prevent unauthorized access and provide robust surveillance to ensure the safety of parked vehicles.</a:t>
            </a:r>
            <a:endParaRPr sz="1360">
              <a:solidFill>
                <a:schemeClr val="dk1"/>
              </a:solidFill>
            </a:endParaRPr>
          </a:p>
          <a:p>
            <a:pPr indent="0" lvl="0" marL="0" rtl="0" algn="l">
              <a:spcBef>
                <a:spcPts val="1200"/>
              </a:spcBef>
              <a:spcAft>
                <a:spcPts val="0"/>
              </a:spcAft>
              <a:buSzPts val="770"/>
              <a:buNone/>
            </a:pPr>
            <a:r>
              <a:rPr lang="en" sz="1360">
                <a:solidFill>
                  <a:schemeClr val="dk1"/>
                </a:solidFill>
              </a:rPr>
              <a:t> 9.</a:t>
            </a:r>
            <a:r>
              <a:rPr b="1" lang="en" sz="1360">
                <a:solidFill>
                  <a:schemeClr val="dk1"/>
                </a:solidFill>
              </a:rPr>
              <a:t> Multi-Modal Transportation Integration:</a:t>
            </a:r>
            <a:r>
              <a:rPr lang="en" sz="1360">
                <a:solidFill>
                  <a:schemeClr val="dk1"/>
                </a:solidFill>
              </a:rPr>
              <a:t> Integrating the parking system with multi-modal transportation options, such as public transit and bike sharing services, can offer comprehensive mobility solutions for urban commuters. </a:t>
            </a:r>
            <a:endParaRPr sz="1360">
              <a:solidFill>
                <a:schemeClr val="dk1"/>
              </a:solidFill>
            </a:endParaRPr>
          </a:p>
          <a:p>
            <a:pPr indent="0" lvl="0" marL="0" rtl="0" algn="l">
              <a:spcBef>
                <a:spcPts val="1200"/>
              </a:spcBef>
              <a:spcAft>
                <a:spcPts val="1200"/>
              </a:spcAft>
              <a:buSzPts val="770"/>
              <a:buNone/>
            </a:pPr>
            <a:r>
              <a:rPr lang="en" sz="1360">
                <a:solidFill>
                  <a:schemeClr val="dk1"/>
                </a:solidFill>
              </a:rPr>
              <a:t>10. </a:t>
            </a:r>
            <a:r>
              <a:rPr b="1" lang="en" sz="1360">
                <a:solidFill>
                  <a:schemeClr val="dk1"/>
                </a:solidFill>
              </a:rPr>
              <a:t>Predictive Analytics:</a:t>
            </a:r>
            <a:r>
              <a:rPr lang="en" sz="1360">
                <a:solidFill>
                  <a:schemeClr val="dk1"/>
                </a:solidFill>
              </a:rPr>
              <a:t> Leveraging predictive analytics can provide parking administrators with valuable insights on peak parking hours, seasonal trends, and parking demand fluctuations, enabling better resource allocation.</a:t>
            </a:r>
            <a:endParaRPr sz="136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311700" y="169475"/>
            <a:ext cx="8520600" cy="480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600">
                <a:solidFill>
                  <a:schemeClr val="dk1"/>
                </a:solidFill>
              </a:rPr>
              <a:t>Table of Contents </a:t>
            </a:r>
            <a:endParaRPr sz="26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 </a:t>
            </a:r>
            <a:r>
              <a:rPr b="1" lang="en">
                <a:solidFill>
                  <a:schemeClr val="dk1"/>
                </a:solidFill>
              </a:rPr>
              <a:t>Installation</a:t>
            </a:r>
            <a:endParaRPr b="1">
              <a:solidFill>
                <a:schemeClr val="dk1"/>
              </a:solidFill>
            </a:endParaRPr>
          </a:p>
          <a:p>
            <a:pPr indent="0" lvl="0" marL="0" rtl="0" algn="l">
              <a:spcBef>
                <a:spcPts val="1200"/>
              </a:spcBef>
              <a:spcAft>
                <a:spcPts val="0"/>
              </a:spcAft>
              <a:buNone/>
            </a:pPr>
            <a:r>
              <a:rPr lang="en"/>
              <a:t>•</a:t>
            </a:r>
            <a:r>
              <a:rPr lang="en">
                <a:solidFill>
                  <a:srgbClr val="090404"/>
                </a:solidFill>
              </a:rPr>
              <a:t> Pre-Requisites</a:t>
            </a:r>
            <a:endParaRPr>
              <a:solidFill>
                <a:srgbClr val="090404"/>
              </a:solidFill>
            </a:endParaRPr>
          </a:p>
          <a:p>
            <a:pPr indent="0" lvl="0" marL="0" rtl="0" algn="l">
              <a:spcBef>
                <a:spcPts val="1200"/>
              </a:spcBef>
              <a:spcAft>
                <a:spcPts val="0"/>
              </a:spcAft>
              <a:buNone/>
            </a:pPr>
            <a:r>
              <a:rPr lang="en">
                <a:solidFill>
                  <a:srgbClr val="090404"/>
                </a:solidFill>
              </a:rPr>
              <a:t> • Required Packages</a:t>
            </a:r>
            <a:endParaRPr>
              <a:solidFill>
                <a:srgbClr val="090404"/>
              </a:solidFill>
            </a:endParaRPr>
          </a:p>
          <a:p>
            <a:pPr indent="0" lvl="0" marL="0" rtl="0" algn="l">
              <a:spcBef>
                <a:spcPts val="1200"/>
              </a:spcBef>
              <a:spcAft>
                <a:spcPts val="0"/>
              </a:spcAft>
              <a:buNone/>
            </a:pPr>
            <a:r>
              <a:rPr lang="en">
                <a:solidFill>
                  <a:srgbClr val="090404"/>
                </a:solidFill>
              </a:rPr>
              <a:t> 2. </a:t>
            </a:r>
            <a:r>
              <a:rPr b="1" lang="en">
                <a:solidFill>
                  <a:srgbClr val="090404"/>
                </a:solidFill>
              </a:rPr>
              <a:t>Data Collection </a:t>
            </a:r>
            <a:endParaRPr b="1">
              <a:solidFill>
                <a:srgbClr val="090404"/>
              </a:solidFill>
            </a:endParaRPr>
          </a:p>
          <a:p>
            <a:pPr indent="0" lvl="0" marL="0" rtl="0" algn="l">
              <a:spcBef>
                <a:spcPts val="1200"/>
              </a:spcBef>
              <a:spcAft>
                <a:spcPts val="0"/>
              </a:spcAft>
              <a:buNone/>
            </a:pPr>
            <a:r>
              <a:rPr lang="en">
                <a:solidFill>
                  <a:srgbClr val="090404"/>
                </a:solidFill>
              </a:rPr>
              <a:t>• Downloading the Dataset </a:t>
            </a:r>
            <a:endParaRPr>
              <a:solidFill>
                <a:srgbClr val="090404"/>
              </a:solidFill>
            </a:endParaRPr>
          </a:p>
          <a:p>
            <a:pPr indent="0" lvl="0" marL="0" rtl="0" algn="l">
              <a:spcBef>
                <a:spcPts val="1200"/>
              </a:spcBef>
              <a:spcAft>
                <a:spcPts val="0"/>
              </a:spcAft>
              <a:buNone/>
            </a:pPr>
            <a:r>
              <a:rPr lang="en">
                <a:solidFill>
                  <a:srgbClr val="090404"/>
                </a:solidFill>
              </a:rPr>
              <a:t>• Creating ROI (Region of Interest) </a:t>
            </a:r>
            <a:endParaRPr>
              <a:solidFill>
                <a:srgbClr val="090404"/>
              </a:solidFill>
            </a:endParaRPr>
          </a:p>
          <a:p>
            <a:pPr indent="0" lvl="0" marL="0" rtl="0" algn="l">
              <a:spcBef>
                <a:spcPts val="1200"/>
              </a:spcBef>
              <a:spcAft>
                <a:spcPts val="0"/>
              </a:spcAft>
              <a:buNone/>
            </a:pPr>
            <a:r>
              <a:rPr lang="en">
                <a:solidFill>
                  <a:srgbClr val="090404"/>
                </a:solidFill>
              </a:rPr>
              <a:t>• Selecting and Deselecting ROI </a:t>
            </a:r>
            <a:endParaRPr>
              <a:solidFill>
                <a:srgbClr val="090404"/>
              </a:solidFill>
            </a:endParaRPr>
          </a:p>
          <a:p>
            <a:pPr indent="0" lvl="0" marL="0" rtl="0" algn="l">
              <a:spcBef>
                <a:spcPts val="1200"/>
              </a:spcBef>
              <a:spcAft>
                <a:spcPts val="0"/>
              </a:spcAft>
              <a:buNone/>
            </a:pPr>
            <a:r>
              <a:rPr lang="en">
                <a:solidFill>
                  <a:srgbClr val="090404"/>
                </a:solidFill>
              </a:rPr>
              <a:t>• Denoting ROI with BBOX</a:t>
            </a:r>
            <a:endParaRPr>
              <a:solidFill>
                <a:srgbClr val="090404"/>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311700" y="110525"/>
            <a:ext cx="8520600" cy="49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3. </a:t>
            </a:r>
            <a:r>
              <a:rPr b="1" lang="en">
                <a:solidFill>
                  <a:schemeClr val="dk1"/>
                </a:solidFill>
              </a:rPr>
              <a:t>Video Processing and Object Detection</a:t>
            </a:r>
            <a:endParaRPr b="1">
              <a:solidFill>
                <a:schemeClr val="dk1"/>
              </a:solidFill>
            </a:endParaRPr>
          </a:p>
          <a:p>
            <a:pPr indent="0" lvl="0" marL="0" rtl="0" algn="l">
              <a:spcBef>
                <a:spcPts val="1200"/>
              </a:spcBef>
              <a:spcAft>
                <a:spcPts val="0"/>
              </a:spcAft>
              <a:buClr>
                <a:schemeClr val="dk1"/>
              </a:buClr>
              <a:buSzPts val="1100"/>
              <a:buFont typeface="Arial"/>
              <a:buNone/>
            </a:pPr>
            <a:r>
              <a:rPr lang="en"/>
              <a:t> </a:t>
            </a:r>
            <a:r>
              <a:rPr lang="en">
                <a:solidFill>
                  <a:schemeClr val="dk1"/>
                </a:solidFill>
              </a:rPr>
              <a:t>• Reading Input and Loading the ROI File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Checking for Parking Space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 Looping the Video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Frame Processing and Empty Parking Slot Counters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4. </a:t>
            </a:r>
            <a:r>
              <a:rPr b="1" lang="en">
                <a:solidFill>
                  <a:schemeClr val="dk1"/>
                </a:solidFill>
              </a:rPr>
              <a:t>Application Building </a:t>
            </a:r>
            <a:endParaRPr b="1">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Building HTML Pages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 Building Python Code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 Running the Application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311700" y="66325"/>
            <a:ext cx="8520600" cy="45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 </a:t>
            </a:r>
            <a:r>
              <a:rPr b="1" lang="en">
                <a:solidFill>
                  <a:schemeClr val="dk1"/>
                </a:solidFill>
              </a:rPr>
              <a:t>Installation </a:t>
            </a:r>
            <a:endParaRPr b="1">
              <a:solidFill>
                <a:schemeClr val="dk1"/>
              </a:solidFill>
            </a:endParaRPr>
          </a:p>
          <a:p>
            <a:pPr indent="0" lvl="0" marL="0" rtl="0" algn="l">
              <a:spcBef>
                <a:spcPts val="1200"/>
              </a:spcBef>
              <a:spcAft>
                <a:spcPts val="0"/>
              </a:spcAft>
              <a:buNone/>
            </a:pPr>
            <a:r>
              <a:rPr lang="en">
                <a:solidFill>
                  <a:srgbClr val="090404"/>
                </a:solidFill>
              </a:rPr>
              <a:t>To begin, make sure you have the necessary software and packages installed. We recommend using PyCharm as the Integrated Development Environment (IDE) and Python 3.7.0 as the programming language. The following packages are required: </a:t>
            </a:r>
            <a:endParaRPr>
              <a:solidFill>
                <a:srgbClr val="090404"/>
              </a:solidFill>
            </a:endParaRPr>
          </a:p>
          <a:p>
            <a:pPr indent="0" lvl="0" marL="0" rtl="0" algn="l">
              <a:spcBef>
                <a:spcPts val="1200"/>
              </a:spcBef>
              <a:spcAft>
                <a:spcPts val="0"/>
              </a:spcAft>
              <a:buNone/>
            </a:pPr>
            <a:r>
              <a:rPr b="1" lang="en">
                <a:solidFill>
                  <a:srgbClr val="090404"/>
                </a:solidFill>
              </a:rPr>
              <a:t>1.1 Pre-Requisites  </a:t>
            </a:r>
            <a:endParaRPr b="1">
              <a:solidFill>
                <a:srgbClr val="090404"/>
              </a:solidFill>
            </a:endParaRPr>
          </a:p>
          <a:p>
            <a:pPr indent="0" lvl="0" marL="0" rtl="0" algn="l">
              <a:spcBef>
                <a:spcPts val="1200"/>
              </a:spcBef>
              <a:spcAft>
                <a:spcPts val="0"/>
              </a:spcAft>
              <a:buNone/>
            </a:pPr>
            <a:r>
              <a:rPr lang="en">
                <a:solidFill>
                  <a:srgbClr val="090404"/>
                </a:solidFill>
              </a:rPr>
              <a:t>• PyCharm IDE (Download: https://www.jetbrains.com/pycharm/) </a:t>
            </a:r>
            <a:endParaRPr>
              <a:solidFill>
                <a:srgbClr val="090404"/>
              </a:solidFill>
            </a:endParaRPr>
          </a:p>
          <a:p>
            <a:pPr indent="0" lvl="0" marL="0" rtl="0" algn="l">
              <a:spcBef>
                <a:spcPts val="1200"/>
              </a:spcBef>
              <a:spcAft>
                <a:spcPts val="0"/>
              </a:spcAft>
              <a:buNone/>
            </a:pPr>
            <a:r>
              <a:rPr lang="en">
                <a:solidFill>
                  <a:srgbClr val="090404"/>
                </a:solidFill>
              </a:rPr>
              <a:t>• Python 3.7.0 (Download: https://www.python.org/downloads/release/python-370/) </a:t>
            </a:r>
            <a:endParaRPr>
              <a:solidFill>
                <a:srgbClr val="090404"/>
              </a:solidFill>
            </a:endParaRPr>
          </a:p>
          <a:p>
            <a:pPr indent="0" lvl="0" marL="0" rtl="0" algn="l">
              <a:spcBef>
                <a:spcPts val="1200"/>
              </a:spcBef>
              <a:spcAft>
                <a:spcPts val="0"/>
              </a:spcAft>
              <a:buNone/>
            </a:pPr>
            <a:r>
              <a:rPr b="1" lang="en">
                <a:solidFill>
                  <a:srgbClr val="090404"/>
                </a:solidFill>
              </a:rPr>
              <a:t>1.2 Required Packages</a:t>
            </a:r>
            <a:endParaRPr b="1">
              <a:solidFill>
                <a:srgbClr val="090404"/>
              </a:solidFill>
            </a:endParaRPr>
          </a:p>
          <a:p>
            <a:pPr indent="0" lvl="0" marL="0" rtl="0" algn="l">
              <a:spcBef>
                <a:spcPts val="1200"/>
              </a:spcBef>
              <a:spcAft>
                <a:spcPts val="0"/>
              </a:spcAft>
              <a:buNone/>
            </a:pPr>
            <a:r>
              <a:rPr lang="en">
                <a:solidFill>
                  <a:srgbClr val="090404"/>
                </a:solidFill>
              </a:rPr>
              <a:t> • Numpy: A fundamental package for scientific computing with Python.</a:t>
            </a:r>
            <a:endParaRPr>
              <a:solidFill>
                <a:srgbClr val="090404"/>
              </a:solidFill>
            </a:endParaRPr>
          </a:p>
          <a:p>
            <a:pPr indent="0" lvl="0" marL="0" rtl="0" algn="l">
              <a:spcBef>
                <a:spcPts val="1200"/>
              </a:spcBef>
              <a:spcAft>
                <a:spcPts val="0"/>
              </a:spcAft>
              <a:buNone/>
            </a:pPr>
            <a:r>
              <a:rPr lang="en">
                <a:solidFill>
                  <a:srgbClr val="090404"/>
                </a:solidFill>
              </a:rPr>
              <a:t> • cvzone: A package for computer vision tasks, including object detection and tracking.</a:t>
            </a:r>
            <a:endParaRPr>
              <a:solidFill>
                <a:srgbClr val="090404"/>
              </a:solidFill>
            </a:endParaRPr>
          </a:p>
          <a:p>
            <a:pPr indent="0" lvl="0" marL="0" rtl="0" algn="l">
              <a:spcBef>
                <a:spcPts val="1200"/>
              </a:spcBef>
              <a:spcAft>
                <a:spcPts val="1200"/>
              </a:spcAft>
              <a:buNone/>
            </a:pPr>
            <a:r>
              <a:rPr lang="en">
                <a:solidFill>
                  <a:srgbClr val="090404"/>
                </a:solidFill>
              </a:rPr>
              <a:t> • Flask: A web framework used for building web applications. </a:t>
            </a:r>
            <a:endParaRPr>
              <a:solidFill>
                <a:srgbClr val="09040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0" name="Google Shape;60;p14"/>
          <p:cNvSpPr txBox="1"/>
          <p:nvPr>
            <p:ph idx="1" type="body"/>
          </p:nvPr>
        </p:nvSpPr>
        <p:spPr>
          <a:xfrm>
            <a:off x="311700" y="957950"/>
            <a:ext cx="8520600" cy="3927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35">
                <a:solidFill>
                  <a:schemeClr val="dk1"/>
                </a:solidFill>
              </a:rPr>
              <a:t>Drivers frequently encounter difficulties parking their cars in congested urban areas. By combining OpenCV and computer vision techniques, the AI Enabled Car Parking project seeks to solve this problem by automating the parking procedure. To properly set up and use the system, refer to the comprehensive documentation, which offers step-by-step directions and in-depth explanations. </a:t>
            </a:r>
            <a:endParaRPr sz="2035">
              <a:solidFill>
                <a:schemeClr val="dk1"/>
              </a:solidFill>
            </a:endParaRPr>
          </a:p>
          <a:p>
            <a:pPr indent="0" lvl="0" marL="0" rtl="0" algn="l">
              <a:spcBef>
                <a:spcPts val="1200"/>
              </a:spcBef>
              <a:spcAft>
                <a:spcPts val="0"/>
              </a:spcAft>
              <a:buNone/>
            </a:pPr>
            <a:r>
              <a:rPr b="1" lang="en" sz="2703">
                <a:solidFill>
                  <a:schemeClr val="dk1"/>
                </a:solidFill>
              </a:rPr>
              <a:t>AI Enabled Car Parking using OpenCV</a:t>
            </a:r>
            <a:endParaRPr b="1" sz="2703">
              <a:solidFill>
                <a:schemeClr val="dk1"/>
              </a:solidFill>
            </a:endParaRPr>
          </a:p>
          <a:p>
            <a:pPr indent="0" lvl="0" marL="0" rtl="0" algn="l">
              <a:spcBef>
                <a:spcPts val="1200"/>
              </a:spcBef>
              <a:spcAft>
                <a:spcPts val="0"/>
              </a:spcAft>
              <a:buClr>
                <a:schemeClr val="dk1"/>
              </a:buClr>
              <a:buSzPct val="53448"/>
              <a:buFont typeface="Arial"/>
              <a:buNone/>
            </a:pPr>
            <a:r>
              <a:rPr lang="en" sz="2058">
                <a:solidFill>
                  <a:schemeClr val="dk1"/>
                </a:solidFill>
              </a:rPr>
              <a:t>In the quickly evolving world of technology, Smart Interz is pleased to showcase its cutting-edge project on AI-Enabled Car Parking, which combines OpenCV and Artificial Intelligence to completely reimagine the parking experience. To improve parking space management and raise the bar for contemporary parking systems, our enterprise-level solution has been painstakingly designed.</a:t>
            </a:r>
            <a:endParaRPr sz="2058">
              <a:solidFill>
                <a:schemeClr val="dk1"/>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311700" y="221075"/>
            <a:ext cx="8520600" cy="4347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solidFill>
                  <a:schemeClr val="dk1"/>
                </a:solidFill>
              </a:rPr>
              <a:t>pip install opencv-python </a:t>
            </a:r>
            <a:endParaRPr b="1">
              <a:solidFill>
                <a:schemeClr val="dk1"/>
              </a:solidFill>
            </a:endParaRPr>
          </a:p>
          <a:p>
            <a:pPr indent="0" lvl="0" marL="0" rtl="0" algn="l">
              <a:spcBef>
                <a:spcPts val="1200"/>
              </a:spcBef>
              <a:spcAft>
                <a:spcPts val="0"/>
              </a:spcAft>
              <a:buNone/>
            </a:pPr>
            <a:r>
              <a:rPr b="1" lang="en">
                <a:solidFill>
                  <a:schemeClr val="dk1"/>
                </a:solidFill>
              </a:rPr>
              <a:t>pip install cvzone</a:t>
            </a:r>
            <a:endParaRPr b="1">
              <a:solidFill>
                <a:schemeClr val="dk1"/>
              </a:solidFill>
            </a:endParaRPr>
          </a:p>
          <a:p>
            <a:pPr indent="0" lvl="0" marL="0" rtl="0" algn="l">
              <a:spcBef>
                <a:spcPts val="1200"/>
              </a:spcBef>
              <a:spcAft>
                <a:spcPts val="0"/>
              </a:spcAft>
              <a:buNone/>
            </a:pPr>
            <a:r>
              <a:rPr b="1" lang="en">
                <a:solidFill>
                  <a:schemeClr val="dk1"/>
                </a:solidFill>
              </a:rPr>
              <a:t> pip install Flask in</a:t>
            </a:r>
            <a:endParaRPr b="1">
              <a:solidFill>
                <a:schemeClr val="dk1"/>
              </a:solidFill>
            </a:endParaRPr>
          </a:p>
          <a:p>
            <a:pPr indent="0" lvl="0" marL="0" rtl="0" algn="l">
              <a:spcBef>
                <a:spcPts val="1200"/>
              </a:spcBef>
              <a:spcAft>
                <a:spcPts val="0"/>
              </a:spcAft>
              <a:buNone/>
            </a:pPr>
            <a:r>
              <a:rPr b="1" lang="en">
                <a:solidFill>
                  <a:schemeClr val="dk1"/>
                </a:solidFill>
              </a:rPr>
              <a:t>2. Data Collection In this section</a:t>
            </a:r>
            <a:r>
              <a:rPr lang="en">
                <a:solidFill>
                  <a:schemeClr val="dk1"/>
                </a:solidFill>
              </a:rPr>
              <a:t>: we'll cover the steps for data collection, which includes downloading the dataset and defining the Region of Interest (ROI) for parking spot detection.</a:t>
            </a:r>
            <a:endParaRPr>
              <a:solidFill>
                <a:schemeClr val="dk1"/>
              </a:solidFill>
            </a:endParaRPr>
          </a:p>
          <a:p>
            <a:pPr indent="0" lvl="0" marL="0" rtl="0" algn="l">
              <a:spcBef>
                <a:spcPts val="1200"/>
              </a:spcBef>
              <a:spcAft>
                <a:spcPts val="0"/>
              </a:spcAft>
              <a:buNone/>
            </a:pPr>
            <a:r>
              <a:rPr lang="en">
                <a:solidFill>
                  <a:schemeClr val="dk1"/>
                </a:solidFill>
              </a:rPr>
              <a:t> </a:t>
            </a:r>
            <a:r>
              <a:rPr b="1" lang="en">
                <a:solidFill>
                  <a:schemeClr val="dk1"/>
                </a:solidFill>
              </a:rPr>
              <a:t>2.1 Downloading the Dataset : </a:t>
            </a:r>
            <a:r>
              <a:rPr lang="en">
                <a:solidFill>
                  <a:schemeClr val="dk1"/>
                </a:solidFill>
              </a:rPr>
              <a:t>Download the necessary dataset that contains video and image files. The dataset should include various scenarios of parking lots with both empty and occupied parking spaces. </a:t>
            </a:r>
            <a:endParaRPr>
              <a:solidFill>
                <a:schemeClr val="dk1"/>
              </a:solidFill>
            </a:endParaRPr>
          </a:p>
          <a:p>
            <a:pPr indent="0" lvl="0" marL="0" rtl="0" algn="l">
              <a:spcBef>
                <a:spcPts val="1200"/>
              </a:spcBef>
              <a:spcAft>
                <a:spcPts val="0"/>
              </a:spcAft>
              <a:buNone/>
            </a:pPr>
            <a:r>
              <a:rPr b="1" lang="en">
                <a:solidFill>
                  <a:schemeClr val="dk1"/>
                </a:solidFill>
              </a:rPr>
              <a:t>2.2 Creating ROI</a:t>
            </a:r>
            <a:r>
              <a:rPr lang="en">
                <a:solidFill>
                  <a:schemeClr val="dk1"/>
                </a:solidFill>
              </a:rPr>
              <a:t> (Region of Interest) </a:t>
            </a:r>
            <a:endParaRPr>
              <a:solidFill>
                <a:schemeClr val="dk1"/>
              </a:solidFill>
            </a:endParaRPr>
          </a:p>
          <a:p>
            <a:pPr indent="0" lvl="0" marL="0" rtl="0" algn="l">
              <a:spcBef>
                <a:spcPts val="1200"/>
              </a:spcBef>
              <a:spcAft>
                <a:spcPts val="0"/>
              </a:spcAft>
              <a:buNone/>
            </a:pPr>
            <a:r>
              <a:rPr lang="en">
                <a:solidFill>
                  <a:schemeClr val="dk1"/>
                </a:solidFill>
              </a:rPr>
              <a:t>Develop a Python script to create and manage ROIs for the parking spots. The script will help in marking the regions on the video footage where parking spots are located.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311700" y="147375"/>
            <a:ext cx="8520600" cy="4937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00">
                <a:solidFill>
                  <a:schemeClr val="dk1"/>
                </a:solidFill>
              </a:rPr>
              <a:t>• # Python script for creating and saving ROIs</a:t>
            </a:r>
            <a:endParaRPr sz="1500">
              <a:solidFill>
                <a:schemeClr val="dk1"/>
              </a:solidFill>
            </a:endParaRPr>
          </a:p>
          <a:p>
            <a:pPr indent="0" lvl="0" marL="0" rtl="0" algn="l">
              <a:spcBef>
                <a:spcPts val="1200"/>
              </a:spcBef>
              <a:spcAft>
                <a:spcPts val="0"/>
              </a:spcAft>
              <a:buNone/>
            </a:pPr>
            <a:r>
              <a:rPr lang="en" sz="1500">
                <a:solidFill>
                  <a:schemeClr val="dk1"/>
                </a:solidFill>
              </a:rPr>
              <a:t> • import cv2</a:t>
            </a:r>
            <a:endParaRPr sz="1500">
              <a:solidFill>
                <a:schemeClr val="dk1"/>
              </a:solidFill>
            </a:endParaRPr>
          </a:p>
          <a:p>
            <a:pPr indent="0" lvl="0" marL="0" rtl="0" algn="l">
              <a:spcBef>
                <a:spcPts val="1200"/>
              </a:spcBef>
              <a:spcAft>
                <a:spcPts val="0"/>
              </a:spcAft>
              <a:buNone/>
            </a:pPr>
            <a:r>
              <a:rPr lang="en" sz="1500">
                <a:solidFill>
                  <a:schemeClr val="dk1"/>
                </a:solidFill>
              </a:rPr>
              <a:t> • import pickle</a:t>
            </a:r>
            <a:endParaRPr sz="1500">
              <a:solidFill>
                <a:schemeClr val="dk1"/>
              </a:solidFill>
            </a:endParaRPr>
          </a:p>
          <a:p>
            <a:pPr indent="0" lvl="0" marL="0" rtl="0" algn="l">
              <a:spcBef>
                <a:spcPts val="1200"/>
              </a:spcBef>
              <a:spcAft>
                <a:spcPts val="0"/>
              </a:spcAft>
              <a:buNone/>
            </a:pPr>
            <a:r>
              <a:rPr lang="en" sz="1500">
                <a:solidFill>
                  <a:schemeClr val="dk1"/>
                </a:solidFill>
              </a:rPr>
              <a:t> • # Load the video and define the ROI points manually</a:t>
            </a:r>
            <a:endParaRPr sz="1500">
              <a:solidFill>
                <a:schemeClr val="dk1"/>
              </a:solidFill>
            </a:endParaRPr>
          </a:p>
          <a:p>
            <a:pPr indent="0" lvl="0" marL="0" rtl="0" algn="l">
              <a:spcBef>
                <a:spcPts val="1200"/>
              </a:spcBef>
              <a:spcAft>
                <a:spcPts val="0"/>
              </a:spcAft>
              <a:buNone/>
            </a:pPr>
            <a:r>
              <a:rPr lang="en" sz="1500">
                <a:solidFill>
                  <a:schemeClr val="dk1"/>
                </a:solidFill>
              </a:rPr>
              <a:t> • # Define the ROI coordinates (x, y, width, height) for each parking spot</a:t>
            </a:r>
            <a:endParaRPr sz="1500">
              <a:solidFill>
                <a:schemeClr val="dk1"/>
              </a:solidFill>
            </a:endParaRPr>
          </a:p>
          <a:p>
            <a:pPr indent="0" lvl="0" marL="0" rtl="0" algn="l">
              <a:spcBef>
                <a:spcPts val="1200"/>
              </a:spcBef>
              <a:spcAft>
                <a:spcPts val="0"/>
              </a:spcAft>
              <a:buNone/>
            </a:pPr>
            <a:r>
              <a:rPr lang="en" sz="1500">
                <a:solidFill>
                  <a:schemeClr val="dk1"/>
                </a:solidFill>
              </a:rPr>
              <a:t>• # Save the ROI data into a pickle file for future use </a:t>
            </a:r>
            <a:endParaRPr sz="1500">
              <a:solidFill>
                <a:schemeClr val="dk1"/>
              </a:solidFill>
            </a:endParaRPr>
          </a:p>
          <a:p>
            <a:pPr indent="0" lvl="0" marL="0" rtl="0" algn="l">
              <a:spcBef>
                <a:spcPts val="1200"/>
              </a:spcBef>
              <a:spcAft>
                <a:spcPts val="0"/>
              </a:spcAft>
              <a:buNone/>
            </a:pPr>
            <a:r>
              <a:rPr b="1" lang="en" sz="1500">
                <a:solidFill>
                  <a:schemeClr val="dk1"/>
                </a:solidFill>
              </a:rPr>
              <a:t>2.3 Selecting and Deselecting ROI</a:t>
            </a:r>
            <a:endParaRPr b="1" sz="1500">
              <a:solidFill>
                <a:schemeClr val="dk1"/>
              </a:solidFill>
            </a:endParaRPr>
          </a:p>
          <a:p>
            <a:pPr indent="0" lvl="0" marL="0" rtl="0" algn="l">
              <a:spcBef>
                <a:spcPts val="1200"/>
              </a:spcBef>
              <a:spcAft>
                <a:spcPts val="0"/>
              </a:spcAft>
              <a:buNone/>
            </a:pPr>
            <a:r>
              <a:rPr lang="en" sz="1500">
                <a:solidFill>
                  <a:schemeClr val="dk1"/>
                </a:solidFill>
              </a:rPr>
              <a:t>Implement mouse event handlers to enable users to select and deselect ROIs on the video frame. This allows flexibility in defining parking spaces as needed.</a:t>
            </a:r>
            <a:endParaRPr sz="1500">
              <a:solidFill>
                <a:schemeClr val="dk1"/>
              </a:solidFill>
            </a:endParaRPr>
          </a:p>
          <a:p>
            <a:pPr indent="0" lvl="0" marL="0" rtl="0" algn="l">
              <a:spcBef>
                <a:spcPts val="1200"/>
              </a:spcBef>
              <a:spcAft>
                <a:spcPts val="0"/>
              </a:spcAft>
              <a:buNone/>
            </a:pPr>
            <a:r>
              <a:rPr b="1" lang="en" sz="1500">
                <a:solidFill>
                  <a:schemeClr val="dk1"/>
                </a:solidFill>
              </a:rPr>
              <a:t>Code Snippet:</a:t>
            </a:r>
            <a:endParaRPr b="1" sz="1500">
              <a:solidFill>
                <a:schemeClr val="dk1"/>
              </a:solidFill>
            </a:endParaRPr>
          </a:p>
          <a:p>
            <a:pPr indent="0" lvl="0" marL="0" rtl="0" algn="l">
              <a:spcBef>
                <a:spcPts val="1200"/>
              </a:spcBef>
              <a:spcAft>
                <a:spcPts val="0"/>
              </a:spcAft>
              <a:buNone/>
            </a:pPr>
            <a:r>
              <a:rPr b="1" lang="en" sz="1500">
                <a:solidFill>
                  <a:schemeClr val="dk1"/>
                </a:solidFill>
              </a:rPr>
              <a:t> </a:t>
            </a:r>
            <a:r>
              <a:rPr lang="en" sz="1500">
                <a:solidFill>
                  <a:schemeClr val="dk1"/>
                </a:solidFill>
              </a:rPr>
              <a:t># Python script for selecting and deselecting ROIs import cv2 import pickle </a:t>
            </a:r>
            <a:endParaRPr sz="1500">
              <a:solidFill>
                <a:schemeClr val="dk1"/>
              </a:solidFill>
            </a:endParaRPr>
          </a:p>
          <a:p>
            <a:pPr indent="0" lvl="0" marL="0" rtl="0" algn="l">
              <a:spcBef>
                <a:spcPts val="1200"/>
              </a:spcBef>
              <a:spcAft>
                <a:spcPts val="0"/>
              </a:spcAft>
              <a:buNone/>
            </a:pPr>
            <a:r>
              <a:rPr lang="en" sz="1500">
                <a:solidFill>
                  <a:schemeClr val="dk1"/>
                </a:solidFill>
              </a:rPr>
              <a:t># Define a function to handle mouse click events </a:t>
            </a:r>
            <a:endParaRPr sz="1500">
              <a:solidFill>
                <a:schemeClr val="dk1"/>
              </a:solidFill>
            </a:endParaRPr>
          </a:p>
          <a:p>
            <a:pPr indent="0" lvl="0" marL="0" rtl="0" algn="l">
              <a:spcBef>
                <a:spcPts val="1200"/>
              </a:spcBef>
              <a:spcAft>
                <a:spcPts val="0"/>
              </a:spcAft>
              <a:buNone/>
            </a:pPr>
            <a:r>
              <a:rPr lang="en" sz="1500">
                <a:solidFill>
                  <a:schemeClr val="dk1"/>
                </a:solidFill>
              </a:rPr>
              <a:t># Add the selected/deselected ROI coordinates to the list</a:t>
            </a:r>
            <a:endParaRPr sz="1500">
              <a:solidFill>
                <a:schemeClr val="dk1"/>
              </a:solidFill>
            </a:endParaRPr>
          </a:p>
          <a:p>
            <a:pPr indent="0" lvl="0" marL="0" rtl="0" algn="l">
              <a:spcBef>
                <a:spcPts val="1200"/>
              </a:spcBef>
              <a:spcAft>
                <a:spcPts val="0"/>
              </a:spcAft>
              <a:buClr>
                <a:schemeClr val="dk1"/>
              </a:buClr>
              <a:buSzPct val="73333"/>
              <a:buFont typeface="Arial"/>
              <a:buNone/>
            </a:pPr>
            <a:r>
              <a:rPr lang="en" sz="1500">
                <a:solidFill>
                  <a:schemeClr val="dk1"/>
                </a:solidFill>
              </a:rPr>
              <a:t> # Save the updated ROI data into the pickle file</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311700" y="140000"/>
            <a:ext cx="8520600" cy="4922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solidFill>
                  <a:schemeClr val="dk1"/>
                </a:solidFill>
              </a:rPr>
              <a:t>2.4 Denoting ROI with BBOX</a:t>
            </a:r>
            <a:endParaRPr b="1">
              <a:solidFill>
                <a:schemeClr val="dk1"/>
              </a:solidFill>
            </a:endParaRPr>
          </a:p>
          <a:p>
            <a:pPr indent="0" lvl="0" marL="0" rtl="0" algn="l">
              <a:spcBef>
                <a:spcPts val="1200"/>
              </a:spcBef>
              <a:spcAft>
                <a:spcPts val="0"/>
              </a:spcAft>
              <a:buNone/>
            </a:pPr>
            <a:r>
              <a:rPr lang="en"/>
              <a:t> </a:t>
            </a:r>
            <a:r>
              <a:rPr lang="en">
                <a:solidFill>
                  <a:schemeClr val="dk1"/>
                </a:solidFill>
              </a:rPr>
              <a:t>Mark the selected ROIs using bounding boxes (BBOX) on the video frame for visualization purposes.</a:t>
            </a:r>
            <a:endParaRPr>
              <a:solidFill>
                <a:schemeClr val="dk1"/>
              </a:solidFill>
            </a:endParaRPr>
          </a:p>
          <a:p>
            <a:pPr indent="0" lvl="0" marL="0" rtl="0" algn="l">
              <a:spcBef>
                <a:spcPts val="1200"/>
              </a:spcBef>
              <a:spcAft>
                <a:spcPts val="0"/>
              </a:spcAft>
              <a:buNone/>
            </a:pPr>
            <a:r>
              <a:rPr lang="en">
                <a:solidFill>
                  <a:schemeClr val="dk1"/>
                </a:solidFill>
              </a:rPr>
              <a:t> </a:t>
            </a:r>
            <a:r>
              <a:rPr b="1" lang="en">
                <a:solidFill>
                  <a:schemeClr val="dk1"/>
                </a:solidFill>
              </a:rPr>
              <a:t>Code Snippet:</a:t>
            </a:r>
            <a:endParaRPr b="1">
              <a:solidFill>
                <a:schemeClr val="dk1"/>
              </a:solidFill>
            </a:endParaRPr>
          </a:p>
          <a:p>
            <a:pPr indent="0" lvl="0" marL="0" rtl="0" algn="l">
              <a:spcBef>
                <a:spcPts val="1200"/>
              </a:spcBef>
              <a:spcAft>
                <a:spcPts val="0"/>
              </a:spcAft>
              <a:buNone/>
            </a:pPr>
            <a:r>
              <a:rPr lang="en">
                <a:solidFill>
                  <a:schemeClr val="dk1"/>
                </a:solidFill>
              </a:rPr>
              <a:t># Python script for denoting ROIs with BBOX</a:t>
            </a:r>
            <a:endParaRPr>
              <a:solidFill>
                <a:schemeClr val="dk1"/>
              </a:solidFill>
            </a:endParaRPr>
          </a:p>
          <a:p>
            <a:pPr indent="0" lvl="0" marL="0" rtl="0" algn="l">
              <a:spcBef>
                <a:spcPts val="1200"/>
              </a:spcBef>
              <a:spcAft>
                <a:spcPts val="0"/>
              </a:spcAft>
              <a:buNone/>
            </a:pPr>
            <a:r>
              <a:rPr lang="en">
                <a:solidFill>
                  <a:schemeClr val="dk1"/>
                </a:solidFill>
              </a:rPr>
              <a:t>import cv2 </a:t>
            </a:r>
            <a:endParaRPr>
              <a:solidFill>
                <a:schemeClr val="dk1"/>
              </a:solidFill>
            </a:endParaRPr>
          </a:p>
          <a:p>
            <a:pPr indent="0" lvl="0" marL="0" rtl="0" algn="l">
              <a:spcBef>
                <a:spcPts val="1200"/>
              </a:spcBef>
              <a:spcAft>
                <a:spcPts val="0"/>
              </a:spcAft>
              <a:buNone/>
            </a:pPr>
            <a:r>
              <a:rPr lang="en">
                <a:solidFill>
                  <a:schemeClr val="dk1"/>
                </a:solidFill>
              </a:rPr>
              <a:t>import pickle </a:t>
            </a:r>
            <a:endParaRPr>
              <a:solidFill>
                <a:schemeClr val="dk1"/>
              </a:solidFill>
            </a:endParaRPr>
          </a:p>
          <a:p>
            <a:pPr indent="0" lvl="0" marL="0" rtl="0" algn="l">
              <a:spcBef>
                <a:spcPts val="1200"/>
              </a:spcBef>
              <a:spcAft>
                <a:spcPts val="0"/>
              </a:spcAft>
              <a:buNone/>
            </a:pPr>
            <a:r>
              <a:rPr lang="en">
                <a:solidFill>
                  <a:schemeClr val="dk1"/>
                </a:solidFill>
              </a:rPr>
              <a:t># Load the video and the ROI data from the pickle file </a:t>
            </a:r>
            <a:endParaRPr>
              <a:solidFill>
                <a:schemeClr val="dk1"/>
              </a:solidFill>
            </a:endParaRPr>
          </a:p>
          <a:p>
            <a:pPr indent="0" lvl="0" marL="0" rtl="0" algn="l">
              <a:spcBef>
                <a:spcPts val="1200"/>
              </a:spcBef>
              <a:spcAft>
                <a:spcPts val="0"/>
              </a:spcAft>
              <a:buNone/>
            </a:pPr>
            <a:r>
              <a:rPr lang="en">
                <a:solidFill>
                  <a:schemeClr val="dk1"/>
                </a:solidFill>
              </a:rPr>
              <a:t># Draw BBOX for each ROI on the video frame</a:t>
            </a:r>
            <a:endParaRPr>
              <a:solidFill>
                <a:schemeClr val="dk1"/>
              </a:solidFill>
            </a:endParaRPr>
          </a:p>
          <a:p>
            <a:pPr indent="0" lvl="0" marL="0" rtl="0" algn="l">
              <a:spcBef>
                <a:spcPts val="1200"/>
              </a:spcBef>
              <a:spcAft>
                <a:spcPts val="0"/>
              </a:spcAft>
              <a:buNone/>
            </a:pPr>
            <a:r>
              <a:rPr lang="en">
                <a:solidFill>
                  <a:schemeClr val="dk1"/>
                </a:solidFill>
              </a:rPr>
              <a:t># Display the video with BBOX to visualize the ROIs</a:t>
            </a:r>
            <a:endParaRPr>
              <a:solidFill>
                <a:schemeClr val="dk1"/>
              </a:solidFill>
            </a:endParaRPr>
          </a:p>
          <a:p>
            <a:pPr indent="0" lvl="0" marL="0" rtl="0" algn="l">
              <a:spcBef>
                <a:spcPts val="1200"/>
              </a:spcBef>
              <a:spcAft>
                <a:spcPts val="0"/>
              </a:spcAft>
              <a:buNone/>
            </a:pPr>
            <a:r>
              <a:rPr b="1" lang="en">
                <a:solidFill>
                  <a:schemeClr val="dk1"/>
                </a:solidFill>
              </a:rPr>
              <a:t>3. Video Processing and Object Detection :</a:t>
            </a:r>
            <a:endParaRPr b="1">
              <a:solidFill>
                <a:schemeClr val="dk1"/>
              </a:solidFill>
            </a:endParaRPr>
          </a:p>
          <a:p>
            <a:pPr indent="0" lvl="0" marL="0" rtl="0" algn="l">
              <a:spcBef>
                <a:spcPts val="1200"/>
              </a:spcBef>
              <a:spcAft>
                <a:spcPts val="0"/>
              </a:spcAft>
              <a:buNone/>
            </a:pPr>
            <a:r>
              <a:rPr lang="en">
                <a:solidFill>
                  <a:schemeClr val="dk1"/>
                </a:solidFill>
              </a:rPr>
              <a:t>This section focuses on processing the captured video frames, applying image processing techniques, and detecting parking spaces using OpenCV and the previously defined ROIs.</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311700" y="140000"/>
            <a:ext cx="8520600" cy="495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rPr>
              <a:t>3.1 Reading Input and Loading the ROI File </a:t>
            </a:r>
            <a:endParaRPr b="1">
              <a:solidFill>
                <a:schemeClr val="dk1"/>
              </a:solidFill>
            </a:endParaRPr>
          </a:p>
          <a:p>
            <a:pPr indent="0" lvl="0" marL="0" rtl="0" algn="l">
              <a:spcBef>
                <a:spcPts val="1200"/>
              </a:spcBef>
              <a:spcAft>
                <a:spcPts val="0"/>
              </a:spcAft>
              <a:buClr>
                <a:schemeClr val="dk1"/>
              </a:buClr>
              <a:buSzPts val="1100"/>
              <a:buFont typeface="Arial"/>
              <a:buNone/>
            </a:pPr>
            <a:r>
              <a:rPr lang="en">
                <a:solidFill>
                  <a:srgbClr val="090404"/>
                </a:solidFill>
              </a:rPr>
              <a:t>Capture the input video using the OpenCV VideoCapture() method and load the previously defined ROI file using the pickle library</a:t>
            </a:r>
            <a:endParaRPr>
              <a:solidFill>
                <a:srgbClr val="090404"/>
              </a:solidFill>
            </a:endParaRPr>
          </a:p>
          <a:p>
            <a:pPr indent="0" lvl="0" marL="0" rtl="0" algn="l">
              <a:spcBef>
                <a:spcPts val="1200"/>
              </a:spcBef>
              <a:spcAft>
                <a:spcPts val="0"/>
              </a:spcAft>
              <a:buNone/>
            </a:pPr>
            <a:r>
              <a:rPr b="1" lang="en">
                <a:solidFill>
                  <a:srgbClr val="090404"/>
                </a:solidFill>
              </a:rPr>
              <a:t>Code Snippet: </a:t>
            </a:r>
            <a:endParaRPr b="1">
              <a:solidFill>
                <a:srgbClr val="090404"/>
              </a:solidFill>
            </a:endParaRPr>
          </a:p>
          <a:p>
            <a:pPr indent="0" lvl="0" marL="0" rtl="0" algn="l">
              <a:spcBef>
                <a:spcPts val="1200"/>
              </a:spcBef>
              <a:spcAft>
                <a:spcPts val="0"/>
              </a:spcAft>
              <a:buNone/>
            </a:pPr>
            <a:r>
              <a:rPr lang="en">
                <a:solidFill>
                  <a:srgbClr val="090404"/>
                </a:solidFill>
              </a:rPr>
              <a:t># Python script for video processing and object detection </a:t>
            </a:r>
            <a:endParaRPr>
              <a:solidFill>
                <a:srgbClr val="090404"/>
              </a:solidFill>
            </a:endParaRPr>
          </a:p>
          <a:p>
            <a:pPr indent="0" lvl="0" marL="0" rtl="0" algn="l">
              <a:spcBef>
                <a:spcPts val="1200"/>
              </a:spcBef>
              <a:spcAft>
                <a:spcPts val="0"/>
              </a:spcAft>
              <a:buNone/>
            </a:pPr>
            <a:r>
              <a:rPr lang="en">
                <a:solidFill>
                  <a:srgbClr val="090404"/>
                </a:solidFill>
              </a:rPr>
              <a:t>import cv2 </a:t>
            </a:r>
            <a:endParaRPr>
              <a:solidFill>
                <a:srgbClr val="090404"/>
              </a:solidFill>
            </a:endParaRPr>
          </a:p>
          <a:p>
            <a:pPr indent="0" lvl="0" marL="0" rtl="0" algn="l">
              <a:spcBef>
                <a:spcPts val="1200"/>
              </a:spcBef>
              <a:spcAft>
                <a:spcPts val="0"/>
              </a:spcAft>
              <a:buNone/>
            </a:pPr>
            <a:r>
              <a:rPr lang="en">
                <a:solidFill>
                  <a:srgbClr val="090404"/>
                </a:solidFill>
              </a:rPr>
              <a:t>import pickle </a:t>
            </a:r>
            <a:endParaRPr>
              <a:solidFill>
                <a:srgbClr val="090404"/>
              </a:solidFill>
            </a:endParaRPr>
          </a:p>
          <a:p>
            <a:pPr indent="0" lvl="0" marL="0" rtl="0" algn="l">
              <a:spcBef>
                <a:spcPts val="1200"/>
              </a:spcBef>
              <a:spcAft>
                <a:spcPts val="0"/>
              </a:spcAft>
              <a:buNone/>
            </a:pPr>
            <a:r>
              <a:rPr lang="en">
                <a:solidFill>
                  <a:srgbClr val="090404"/>
                </a:solidFill>
              </a:rPr>
              <a:t># Load the video and the ROI data from the pickle file </a:t>
            </a:r>
            <a:endParaRPr>
              <a:solidFill>
                <a:srgbClr val="090404"/>
              </a:solidFill>
            </a:endParaRPr>
          </a:p>
          <a:p>
            <a:pPr indent="0" lvl="0" marL="0" rtl="0" algn="l">
              <a:spcBef>
                <a:spcPts val="1200"/>
              </a:spcBef>
              <a:spcAft>
                <a:spcPts val="0"/>
              </a:spcAft>
              <a:buNone/>
            </a:pPr>
            <a:r>
              <a:rPr lang="en">
                <a:solidFill>
                  <a:srgbClr val="090404"/>
                </a:solidFill>
              </a:rPr>
              <a:t># Start processing the video frame by frame </a:t>
            </a:r>
            <a:endParaRPr>
              <a:solidFill>
                <a:srgbClr val="090404"/>
              </a:solidFill>
            </a:endParaRPr>
          </a:p>
          <a:p>
            <a:pPr indent="0" lvl="0" marL="0" rtl="0" algn="l">
              <a:spcBef>
                <a:spcPts val="1200"/>
              </a:spcBef>
              <a:spcAft>
                <a:spcPts val="0"/>
              </a:spcAft>
              <a:buNone/>
            </a:pPr>
            <a:r>
              <a:rPr b="1" lang="en">
                <a:solidFill>
                  <a:srgbClr val="090404"/>
                </a:solidFill>
              </a:rPr>
              <a:t>3.2 Checking for Parking Space</a:t>
            </a:r>
            <a:endParaRPr b="1">
              <a:solidFill>
                <a:srgbClr val="090404"/>
              </a:solidFill>
            </a:endParaRPr>
          </a:p>
          <a:p>
            <a:pPr indent="0" lvl="0" marL="0" rtl="0" algn="l">
              <a:spcBef>
                <a:spcPts val="1200"/>
              </a:spcBef>
              <a:spcAft>
                <a:spcPts val="1200"/>
              </a:spcAft>
              <a:buNone/>
            </a:pPr>
            <a:r>
              <a:rPr lang="en">
                <a:solidFill>
                  <a:srgbClr val="090404"/>
                </a:solidFill>
              </a:rPr>
              <a:t> Implement a function to count the empty parking slots by processing each frame and analyzing the ROI's pixel values.</a:t>
            </a:r>
            <a:endParaRPr>
              <a:solidFill>
                <a:srgbClr val="09040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idx="1" type="body"/>
          </p:nvPr>
        </p:nvSpPr>
        <p:spPr>
          <a:xfrm>
            <a:off x="311700" y="181325"/>
            <a:ext cx="8520600" cy="44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Code Snippet:</a:t>
            </a:r>
            <a:endParaRPr b="1">
              <a:solidFill>
                <a:schemeClr val="dk1"/>
              </a:solidFill>
            </a:endParaRPr>
          </a:p>
          <a:p>
            <a:pPr indent="0" lvl="0" marL="0" rtl="0" algn="l">
              <a:spcBef>
                <a:spcPts val="1200"/>
              </a:spcBef>
              <a:spcAft>
                <a:spcPts val="0"/>
              </a:spcAft>
              <a:buNone/>
            </a:pPr>
            <a:r>
              <a:rPr lang="en">
                <a:solidFill>
                  <a:srgbClr val="090404"/>
                </a:solidFill>
              </a:rPr>
              <a:t> # Python script for checking parking space</a:t>
            </a:r>
            <a:endParaRPr>
              <a:solidFill>
                <a:srgbClr val="090404"/>
              </a:solidFill>
            </a:endParaRPr>
          </a:p>
          <a:p>
            <a:pPr indent="0" lvl="0" marL="0" rtl="0" algn="l">
              <a:spcBef>
                <a:spcPts val="1200"/>
              </a:spcBef>
              <a:spcAft>
                <a:spcPts val="0"/>
              </a:spcAft>
              <a:buNone/>
            </a:pPr>
            <a:r>
              <a:rPr lang="en">
                <a:solidFill>
                  <a:srgbClr val="090404"/>
                </a:solidFill>
              </a:rPr>
              <a:t> import cv2 </a:t>
            </a:r>
            <a:endParaRPr>
              <a:solidFill>
                <a:srgbClr val="090404"/>
              </a:solidFill>
            </a:endParaRPr>
          </a:p>
          <a:p>
            <a:pPr indent="0" lvl="0" marL="0" rtl="0" algn="l">
              <a:spcBef>
                <a:spcPts val="1200"/>
              </a:spcBef>
              <a:spcAft>
                <a:spcPts val="0"/>
              </a:spcAft>
              <a:buNone/>
            </a:pPr>
            <a:r>
              <a:rPr lang="en">
                <a:solidFill>
                  <a:srgbClr val="090404"/>
                </a:solidFill>
              </a:rPr>
              <a:t>import pickle </a:t>
            </a:r>
            <a:endParaRPr>
              <a:solidFill>
                <a:srgbClr val="090404"/>
              </a:solidFill>
            </a:endParaRPr>
          </a:p>
          <a:p>
            <a:pPr indent="0" lvl="0" marL="0" rtl="0" algn="l">
              <a:spcBef>
                <a:spcPts val="1200"/>
              </a:spcBef>
              <a:spcAft>
                <a:spcPts val="0"/>
              </a:spcAft>
              <a:buNone/>
            </a:pPr>
            <a:r>
              <a:rPr lang="en">
                <a:solidFill>
                  <a:srgbClr val="090404"/>
                </a:solidFill>
              </a:rPr>
              <a:t># Load the video and the ROI data from the pickle file</a:t>
            </a:r>
            <a:endParaRPr>
              <a:solidFill>
                <a:srgbClr val="090404"/>
              </a:solidFill>
            </a:endParaRPr>
          </a:p>
          <a:p>
            <a:pPr indent="0" lvl="0" marL="0" rtl="0" algn="l">
              <a:spcBef>
                <a:spcPts val="1200"/>
              </a:spcBef>
              <a:spcAft>
                <a:spcPts val="0"/>
              </a:spcAft>
              <a:buNone/>
            </a:pPr>
            <a:r>
              <a:rPr lang="en">
                <a:solidFill>
                  <a:srgbClr val="090404"/>
                </a:solidFill>
              </a:rPr>
              <a:t># Implement a function to count empty parking slots in each frame </a:t>
            </a:r>
            <a:endParaRPr>
              <a:solidFill>
                <a:srgbClr val="090404"/>
              </a:solidFill>
            </a:endParaRPr>
          </a:p>
          <a:p>
            <a:pPr indent="0" lvl="0" marL="0" rtl="0" algn="l">
              <a:spcBef>
                <a:spcPts val="1200"/>
              </a:spcBef>
              <a:spcAft>
                <a:spcPts val="1200"/>
              </a:spcAft>
              <a:buNone/>
            </a:pPr>
            <a:r>
              <a:rPr lang="en">
                <a:solidFill>
                  <a:srgbClr val="090404"/>
                </a:solidFill>
              </a:rPr>
              <a:t># Display the number of empty parking slots on each frame</a:t>
            </a:r>
            <a:endParaRPr>
              <a:solidFill>
                <a:srgbClr val="09040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idx="1" type="body"/>
          </p:nvPr>
        </p:nvSpPr>
        <p:spPr>
          <a:xfrm>
            <a:off x="311700" y="132650"/>
            <a:ext cx="8520600" cy="443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rPr>
              <a:t>3.3 Looping the Video</a:t>
            </a:r>
            <a:endParaRPr b="1">
              <a:solidFill>
                <a:schemeClr val="dk1"/>
              </a:solidFill>
            </a:endParaRPr>
          </a:p>
          <a:p>
            <a:pPr indent="0" lvl="0" marL="0" rtl="0" algn="l">
              <a:spcBef>
                <a:spcPts val="1200"/>
              </a:spcBef>
              <a:spcAft>
                <a:spcPts val="0"/>
              </a:spcAft>
              <a:buNone/>
            </a:pPr>
            <a:r>
              <a:rPr lang="en"/>
              <a:t> </a:t>
            </a:r>
            <a:r>
              <a:rPr lang="en">
                <a:solidFill>
                  <a:schemeClr val="dk1"/>
                </a:solidFill>
              </a:rPr>
              <a:t>Loop through the video frames to continuously process the parking data and update the results.</a:t>
            </a:r>
            <a:endParaRPr>
              <a:solidFill>
                <a:schemeClr val="dk1"/>
              </a:solidFill>
            </a:endParaRPr>
          </a:p>
          <a:p>
            <a:pPr indent="0" lvl="0" marL="0" rtl="0" algn="l">
              <a:spcBef>
                <a:spcPts val="1200"/>
              </a:spcBef>
              <a:spcAft>
                <a:spcPts val="0"/>
              </a:spcAft>
              <a:buNone/>
            </a:pPr>
            <a:r>
              <a:rPr lang="en">
                <a:solidFill>
                  <a:schemeClr val="dk1"/>
                </a:solidFill>
              </a:rPr>
              <a:t> </a:t>
            </a:r>
            <a:r>
              <a:rPr b="1" lang="en">
                <a:solidFill>
                  <a:schemeClr val="dk1"/>
                </a:solidFill>
              </a:rPr>
              <a:t>Code Snippet: </a:t>
            </a:r>
            <a:endParaRPr b="1">
              <a:solidFill>
                <a:schemeClr val="dk1"/>
              </a:solidFill>
            </a:endParaRPr>
          </a:p>
          <a:p>
            <a:pPr indent="0" lvl="0" marL="0" rtl="0" algn="l">
              <a:spcBef>
                <a:spcPts val="1200"/>
              </a:spcBef>
              <a:spcAft>
                <a:spcPts val="0"/>
              </a:spcAft>
              <a:buNone/>
            </a:pPr>
            <a:r>
              <a:rPr lang="en">
                <a:solidFill>
                  <a:schemeClr val="dk1"/>
                </a:solidFill>
              </a:rPr>
              <a:t># Python script for looping the video</a:t>
            </a:r>
            <a:endParaRPr>
              <a:solidFill>
                <a:schemeClr val="dk1"/>
              </a:solidFill>
            </a:endParaRPr>
          </a:p>
          <a:p>
            <a:pPr indent="0" lvl="0" marL="0" rtl="0" algn="l">
              <a:spcBef>
                <a:spcPts val="1200"/>
              </a:spcBef>
              <a:spcAft>
                <a:spcPts val="0"/>
              </a:spcAft>
              <a:buNone/>
            </a:pPr>
            <a:r>
              <a:rPr lang="en">
                <a:solidFill>
                  <a:schemeClr val="dk1"/>
                </a:solidFill>
              </a:rPr>
              <a:t> import cv2 </a:t>
            </a:r>
            <a:endParaRPr>
              <a:solidFill>
                <a:schemeClr val="dk1"/>
              </a:solidFill>
            </a:endParaRPr>
          </a:p>
          <a:p>
            <a:pPr indent="0" lvl="0" marL="0" rtl="0" algn="l">
              <a:spcBef>
                <a:spcPts val="1200"/>
              </a:spcBef>
              <a:spcAft>
                <a:spcPts val="0"/>
              </a:spcAft>
              <a:buNone/>
            </a:pPr>
            <a:r>
              <a:rPr lang="en">
                <a:solidFill>
                  <a:schemeClr val="dk1"/>
                </a:solidFill>
              </a:rPr>
              <a:t>import pickle </a:t>
            </a:r>
            <a:endParaRPr>
              <a:solidFill>
                <a:schemeClr val="dk1"/>
              </a:solidFill>
            </a:endParaRPr>
          </a:p>
          <a:p>
            <a:pPr indent="0" lvl="0" marL="0" rtl="0" algn="l">
              <a:spcBef>
                <a:spcPts val="1200"/>
              </a:spcBef>
              <a:spcAft>
                <a:spcPts val="0"/>
              </a:spcAft>
              <a:buNone/>
            </a:pPr>
            <a:r>
              <a:rPr lang="en">
                <a:solidFill>
                  <a:schemeClr val="dk1"/>
                </a:solidFill>
              </a:rPr>
              <a:t># Load the video and the ROI data from the pickle file</a:t>
            </a:r>
            <a:endParaRPr>
              <a:solidFill>
                <a:schemeClr val="dk1"/>
              </a:solidFill>
            </a:endParaRPr>
          </a:p>
          <a:p>
            <a:pPr indent="0" lvl="0" marL="0" rtl="0" algn="l">
              <a:spcBef>
                <a:spcPts val="1200"/>
              </a:spcBef>
              <a:spcAft>
                <a:spcPts val="0"/>
              </a:spcAft>
              <a:buNone/>
            </a:pPr>
            <a:r>
              <a:rPr lang="en">
                <a:solidFill>
                  <a:schemeClr val="dk1"/>
                </a:solidFill>
              </a:rPr>
              <a:t># Loop through the video frames</a:t>
            </a:r>
            <a:endParaRPr>
              <a:solidFill>
                <a:schemeClr val="dk1"/>
              </a:solidFill>
            </a:endParaRPr>
          </a:p>
          <a:p>
            <a:pPr indent="0" lvl="0" marL="0" rtl="0" algn="l">
              <a:spcBef>
                <a:spcPts val="1200"/>
              </a:spcBef>
              <a:spcAft>
                <a:spcPts val="0"/>
              </a:spcAft>
              <a:buNone/>
            </a:pPr>
            <a:r>
              <a:rPr lang="en">
                <a:solidFill>
                  <a:schemeClr val="dk1"/>
                </a:solidFill>
              </a:rPr>
              <a:t># Apply parking space detection function to each frame </a:t>
            </a:r>
            <a:endParaRPr>
              <a:solidFill>
                <a:schemeClr val="dk1"/>
              </a:solidFill>
            </a:endParaRPr>
          </a:p>
          <a:p>
            <a:pPr indent="0" lvl="0" marL="0" rtl="0" algn="l">
              <a:spcBef>
                <a:spcPts val="1200"/>
              </a:spcBef>
              <a:spcAft>
                <a:spcPts val="1200"/>
              </a:spcAft>
              <a:buNone/>
            </a:pPr>
            <a:r>
              <a:rPr lang="en">
                <a:solidFill>
                  <a:schemeClr val="dk1"/>
                </a:solidFill>
              </a:rPr>
              <a:t># Display the video with real-time parking slot availability</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idx="1" type="body"/>
          </p:nvPr>
        </p:nvSpPr>
        <p:spPr>
          <a:xfrm>
            <a:off x="311700" y="147375"/>
            <a:ext cx="8520600" cy="4826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chemeClr val="dk1"/>
                </a:solidFill>
              </a:rPr>
              <a:t>3.4 Frame Processing and Empty Parking Slot Counters</a:t>
            </a:r>
            <a:endParaRPr b="1">
              <a:solidFill>
                <a:schemeClr val="dk1"/>
              </a:solidFill>
            </a:endParaRPr>
          </a:p>
          <a:p>
            <a:pPr indent="0" lvl="0" marL="0" rtl="0" algn="l">
              <a:spcBef>
                <a:spcPts val="1200"/>
              </a:spcBef>
              <a:spcAft>
                <a:spcPts val="0"/>
              </a:spcAft>
              <a:buNone/>
            </a:pPr>
            <a:r>
              <a:rPr lang="en">
                <a:solidFill>
                  <a:schemeClr val="dk1"/>
                </a:solidFill>
              </a:rPr>
              <a:t>Read the video frames and apply various image processing techniques such as grayscale conversion, blurring, thresholding, and dilation to prepare the frames for parking slot detection. Use the checkParkingSpace function to calculate the number of empty parking slots and display them on the frame. </a:t>
            </a:r>
            <a:endParaRPr>
              <a:solidFill>
                <a:schemeClr val="dk1"/>
              </a:solidFill>
            </a:endParaRPr>
          </a:p>
          <a:p>
            <a:pPr indent="0" lvl="0" marL="0" rtl="0" algn="l">
              <a:spcBef>
                <a:spcPts val="1200"/>
              </a:spcBef>
              <a:spcAft>
                <a:spcPts val="0"/>
              </a:spcAft>
              <a:buNone/>
            </a:pPr>
            <a:r>
              <a:rPr b="1" lang="en">
                <a:solidFill>
                  <a:schemeClr val="dk1"/>
                </a:solidFill>
              </a:rPr>
              <a:t>Code Snippet: </a:t>
            </a:r>
            <a:endParaRPr b="1">
              <a:solidFill>
                <a:schemeClr val="dk1"/>
              </a:solidFill>
            </a:endParaRPr>
          </a:p>
          <a:p>
            <a:pPr indent="0" lvl="0" marL="0" rtl="0" algn="l">
              <a:spcBef>
                <a:spcPts val="1200"/>
              </a:spcBef>
              <a:spcAft>
                <a:spcPts val="0"/>
              </a:spcAft>
              <a:buNone/>
            </a:pPr>
            <a:r>
              <a:rPr lang="en">
                <a:solidFill>
                  <a:schemeClr val="dk1"/>
                </a:solidFill>
              </a:rPr>
              <a:t> # Python script for frame processing and empty parking slot counters </a:t>
            </a:r>
            <a:endParaRPr>
              <a:solidFill>
                <a:schemeClr val="dk1"/>
              </a:solidFill>
            </a:endParaRPr>
          </a:p>
          <a:p>
            <a:pPr indent="0" lvl="0" marL="0" rtl="0" algn="l">
              <a:spcBef>
                <a:spcPts val="1200"/>
              </a:spcBef>
              <a:spcAft>
                <a:spcPts val="0"/>
              </a:spcAft>
              <a:buNone/>
            </a:pPr>
            <a:r>
              <a:rPr lang="en">
                <a:solidFill>
                  <a:schemeClr val="dk1"/>
                </a:solidFill>
              </a:rPr>
              <a:t> import cv2</a:t>
            </a:r>
            <a:endParaRPr>
              <a:solidFill>
                <a:schemeClr val="dk1"/>
              </a:solidFill>
            </a:endParaRPr>
          </a:p>
          <a:p>
            <a:pPr indent="0" lvl="0" marL="0" rtl="0" algn="l">
              <a:spcBef>
                <a:spcPts val="1200"/>
              </a:spcBef>
              <a:spcAft>
                <a:spcPts val="0"/>
              </a:spcAft>
              <a:buNone/>
            </a:pPr>
            <a:r>
              <a:rPr lang="en">
                <a:solidFill>
                  <a:schemeClr val="dk1"/>
                </a:solidFill>
              </a:rPr>
              <a:t> import pickle</a:t>
            </a:r>
            <a:endParaRPr>
              <a:solidFill>
                <a:schemeClr val="dk1"/>
              </a:solidFill>
            </a:endParaRPr>
          </a:p>
          <a:p>
            <a:pPr indent="0" lvl="0" marL="0" rtl="0" algn="l">
              <a:spcBef>
                <a:spcPts val="1200"/>
              </a:spcBef>
              <a:spcAft>
                <a:spcPts val="0"/>
              </a:spcAft>
              <a:buNone/>
            </a:pPr>
            <a:r>
              <a:rPr lang="en">
                <a:solidFill>
                  <a:schemeClr val="dk1"/>
                </a:solidFill>
              </a:rPr>
              <a:t> # Load the video and the ROI data from the pickle file</a:t>
            </a:r>
            <a:endParaRPr>
              <a:solidFill>
                <a:schemeClr val="dk1"/>
              </a:solidFill>
            </a:endParaRPr>
          </a:p>
          <a:p>
            <a:pPr indent="0" lvl="0" marL="0" rtl="0" algn="l">
              <a:spcBef>
                <a:spcPts val="1200"/>
              </a:spcBef>
              <a:spcAft>
                <a:spcPts val="0"/>
              </a:spcAft>
              <a:buNone/>
            </a:pPr>
            <a:r>
              <a:rPr lang="en">
                <a:solidFill>
                  <a:schemeClr val="dk1"/>
                </a:solidFill>
              </a:rPr>
              <a:t> # Loop through the video frames</a:t>
            </a:r>
            <a:endParaRPr>
              <a:solidFill>
                <a:schemeClr val="dk1"/>
              </a:solidFill>
            </a:endParaRPr>
          </a:p>
          <a:p>
            <a:pPr indent="0" lvl="0" marL="0" rtl="0" algn="l">
              <a:spcBef>
                <a:spcPts val="1200"/>
              </a:spcBef>
              <a:spcAft>
                <a:spcPts val="0"/>
              </a:spcAft>
              <a:buNone/>
            </a:pPr>
            <a:r>
              <a:rPr lang="en">
                <a:solidFill>
                  <a:schemeClr val="dk1"/>
                </a:solidFill>
              </a:rPr>
              <a:t> # Apply image processing techniques to prepare the frames</a:t>
            </a:r>
            <a:endParaRPr>
              <a:solidFill>
                <a:schemeClr val="dk1"/>
              </a:solidFill>
            </a:endParaRPr>
          </a:p>
          <a:p>
            <a:pPr indent="0" lvl="0" marL="0" rtl="0" algn="l">
              <a:spcBef>
                <a:spcPts val="1200"/>
              </a:spcBef>
              <a:spcAft>
                <a:spcPts val="0"/>
              </a:spcAft>
              <a:buNone/>
            </a:pPr>
            <a:r>
              <a:rPr lang="en">
                <a:solidFill>
                  <a:schemeClr val="dk1"/>
                </a:solidFill>
              </a:rPr>
              <a:t> # Calculate the number of empty parking slots and display them on the frame </a:t>
            </a:r>
            <a:endParaRPr>
              <a:solidFill>
                <a:schemeClr val="dk1"/>
              </a:solidFill>
            </a:endParaRPr>
          </a:p>
          <a:p>
            <a:pPr indent="0" lvl="0" marL="0" rtl="0" algn="l">
              <a:spcBef>
                <a:spcPts val="1200"/>
              </a:spcBef>
              <a:spcAft>
                <a:spcPts val="1200"/>
              </a:spcAft>
              <a:buNone/>
            </a:pPr>
            <a:r>
              <a:rPr lang="en">
                <a:solidFill>
                  <a:schemeClr val="dk1"/>
                </a:solidFill>
              </a:rPr>
              <a:t> # Display the video with real-time parking slot availability</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idx="1" type="body"/>
          </p:nvPr>
        </p:nvSpPr>
        <p:spPr>
          <a:xfrm>
            <a:off x="311700" y="162125"/>
            <a:ext cx="8520600" cy="491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4. Application Building </a:t>
            </a:r>
            <a:endParaRPr b="1">
              <a:solidFill>
                <a:schemeClr val="dk1"/>
              </a:solidFill>
            </a:endParaRPr>
          </a:p>
          <a:p>
            <a:pPr indent="0" lvl="0" marL="0" rtl="0" algn="l">
              <a:spcBef>
                <a:spcPts val="1200"/>
              </a:spcBef>
              <a:spcAft>
                <a:spcPts val="0"/>
              </a:spcAft>
              <a:buNone/>
            </a:pPr>
            <a:r>
              <a:rPr lang="en">
                <a:solidFill>
                  <a:schemeClr val="dk1"/>
                </a:solidFill>
              </a:rPr>
              <a:t>In this section, we'll build a user-friendly web application that interacts with the AI Enabled Car Parking system. Users will be able to input values for prediction, and the system will showcase the parking slot availability on the web page.</a:t>
            </a:r>
            <a:endParaRPr>
              <a:solidFill>
                <a:schemeClr val="dk1"/>
              </a:solidFill>
            </a:endParaRPr>
          </a:p>
          <a:p>
            <a:pPr indent="0" lvl="0" marL="0" rtl="0" algn="l">
              <a:spcBef>
                <a:spcPts val="1200"/>
              </a:spcBef>
              <a:spcAft>
                <a:spcPts val="0"/>
              </a:spcAft>
              <a:buNone/>
            </a:pPr>
            <a:r>
              <a:rPr b="1" lang="en">
                <a:solidFill>
                  <a:schemeClr val="dk1"/>
                </a:solidFill>
              </a:rPr>
              <a:t>4.1 Building HTML Pages </a:t>
            </a:r>
            <a:endParaRPr b="1">
              <a:solidFill>
                <a:schemeClr val="dk1"/>
              </a:solidFill>
            </a:endParaRPr>
          </a:p>
          <a:p>
            <a:pPr indent="0" lvl="0" marL="0" rtl="0" algn="l">
              <a:spcBef>
                <a:spcPts val="1200"/>
              </a:spcBef>
              <a:spcAft>
                <a:spcPts val="0"/>
              </a:spcAft>
              <a:buNone/>
            </a:pPr>
            <a:r>
              <a:rPr lang="en">
                <a:solidFill>
                  <a:schemeClr val="dk1"/>
                </a:solidFill>
              </a:rPr>
              <a:t>Create HTML pages to gather user inputs for parking predictions and display the results. </a:t>
            </a:r>
            <a:endParaRPr>
              <a:solidFill>
                <a:schemeClr val="dk1"/>
              </a:solidFill>
            </a:endParaRPr>
          </a:p>
          <a:p>
            <a:pPr indent="0" lvl="0" marL="0" rtl="0" algn="l">
              <a:spcBef>
                <a:spcPts val="1200"/>
              </a:spcBef>
              <a:spcAft>
                <a:spcPts val="0"/>
              </a:spcAft>
              <a:buNone/>
            </a:pPr>
            <a:r>
              <a:rPr b="1" lang="en">
                <a:solidFill>
                  <a:schemeClr val="dk1"/>
                </a:solidFill>
              </a:rPr>
              <a:t>Code Snippet:</a:t>
            </a:r>
            <a:endParaRPr b="1">
              <a:solidFill>
                <a:schemeClr val="dk1"/>
              </a:solidFill>
            </a:endParaRPr>
          </a:p>
          <a:p>
            <a:pPr indent="0" lvl="0" marL="0" rtl="0" algn="l">
              <a:spcBef>
                <a:spcPts val="1200"/>
              </a:spcBef>
              <a:spcAft>
                <a:spcPts val="1200"/>
              </a:spcAft>
              <a:buNone/>
            </a:pPr>
            <a:r>
              <a:t/>
            </a:r>
            <a:endParaRPr b="1" sz="23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40"/>
          <p:cNvPicPr preferRelativeResize="0"/>
          <p:nvPr/>
        </p:nvPicPr>
        <p:blipFill rotWithShape="1">
          <a:blip r:embed="rId3">
            <a:alphaModFix/>
          </a:blip>
          <a:srcRect b="19696" l="0" r="0" t="23803"/>
          <a:stretch/>
        </p:blipFill>
        <p:spPr>
          <a:xfrm>
            <a:off x="73700" y="62638"/>
            <a:ext cx="3890775" cy="50182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1"/>
          <p:cNvSpPr txBox="1"/>
          <p:nvPr>
            <p:ph idx="1" type="body"/>
          </p:nvPr>
        </p:nvSpPr>
        <p:spPr>
          <a:xfrm>
            <a:off x="311700" y="81075"/>
            <a:ext cx="8619300" cy="50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1"/>
                </a:solidFill>
              </a:rPr>
              <a:t>4.2 Building Python Code</a:t>
            </a:r>
            <a:endParaRPr b="1" sz="1300">
              <a:solidFill>
                <a:schemeClr val="dk1"/>
              </a:solidFill>
            </a:endParaRPr>
          </a:p>
          <a:p>
            <a:pPr indent="0" lvl="0" marL="0" rtl="0" algn="l">
              <a:spcBef>
                <a:spcPts val="1200"/>
              </a:spcBef>
              <a:spcAft>
                <a:spcPts val="0"/>
              </a:spcAft>
              <a:buNone/>
            </a:pPr>
            <a:r>
              <a:rPr lang="en" sz="1300"/>
              <a:t> </a:t>
            </a:r>
            <a:r>
              <a:rPr lang="en" sz="1300">
                <a:solidFill>
                  <a:schemeClr val="dk1"/>
                </a:solidFill>
              </a:rPr>
              <a:t>Integrate the Flask web framework with the previously built model. Implement functions to route user inputs, process them, and showcase the prediction results on the web page. </a:t>
            </a:r>
            <a:endParaRPr sz="1300">
              <a:solidFill>
                <a:schemeClr val="dk1"/>
              </a:solidFill>
            </a:endParaRPr>
          </a:p>
          <a:p>
            <a:pPr indent="0" lvl="0" marL="0" rtl="0" algn="l">
              <a:spcBef>
                <a:spcPts val="1200"/>
              </a:spcBef>
              <a:spcAft>
                <a:spcPts val="0"/>
              </a:spcAft>
              <a:buNone/>
            </a:pPr>
            <a:r>
              <a:rPr b="1" lang="en" sz="1300">
                <a:solidFill>
                  <a:schemeClr val="dk1"/>
                </a:solidFill>
              </a:rPr>
              <a:t>Code Snippet: </a:t>
            </a:r>
            <a:endParaRPr b="1" sz="1300">
              <a:solidFill>
                <a:schemeClr val="dk1"/>
              </a:solidFill>
            </a:endParaRPr>
          </a:p>
          <a:p>
            <a:pPr indent="0" lvl="0" marL="0" rtl="0" algn="l">
              <a:spcBef>
                <a:spcPts val="1200"/>
              </a:spcBef>
              <a:spcAft>
                <a:spcPts val="0"/>
              </a:spcAft>
              <a:buNone/>
            </a:pPr>
            <a:r>
              <a:rPr b="1" lang="en" sz="1300">
                <a:solidFill>
                  <a:schemeClr val="dk1"/>
                </a:solidFill>
              </a:rPr>
              <a:t>4.3 Running the Application </a:t>
            </a:r>
            <a:endParaRPr b="1" sz="1300">
              <a:solidFill>
                <a:schemeClr val="dk1"/>
              </a:solidFill>
            </a:endParaRPr>
          </a:p>
          <a:p>
            <a:pPr indent="0" lvl="0" marL="0" rtl="0" algn="l">
              <a:spcBef>
                <a:spcPts val="1200"/>
              </a:spcBef>
              <a:spcAft>
                <a:spcPts val="0"/>
              </a:spcAft>
              <a:buNone/>
            </a:pPr>
            <a:r>
              <a:rPr lang="en" sz="1300">
                <a:solidFill>
                  <a:schemeClr val="dk1"/>
                </a:solidFill>
              </a:rPr>
              <a:t>Start the Flask application and access the web page to interact with the AI-Enabled Car Parking system. Enter relevant inputs, click submit, and observe the parking predictions in real-time.</a:t>
            </a:r>
            <a:endParaRPr sz="1300">
              <a:solidFill>
                <a:schemeClr val="dk1"/>
              </a:solidFill>
            </a:endParaRPr>
          </a:p>
          <a:p>
            <a:pPr indent="0" lvl="0" marL="0" rtl="0" algn="l">
              <a:spcBef>
                <a:spcPts val="1200"/>
              </a:spcBef>
              <a:spcAft>
                <a:spcPts val="0"/>
              </a:spcAft>
              <a:buNone/>
            </a:pPr>
            <a:r>
              <a:rPr b="1" lang="en" sz="1300">
                <a:solidFill>
                  <a:schemeClr val="dk1"/>
                </a:solidFill>
              </a:rPr>
              <a:t>python app.py</a:t>
            </a:r>
            <a:endParaRPr b="1" sz="1300">
              <a:solidFill>
                <a:schemeClr val="dk1"/>
              </a:solidFill>
            </a:endParaRPr>
          </a:p>
          <a:p>
            <a:pPr indent="0" lvl="0" marL="0" rtl="0" algn="l">
              <a:spcBef>
                <a:spcPts val="1200"/>
              </a:spcBef>
              <a:spcAft>
                <a:spcPts val="0"/>
              </a:spcAft>
              <a:buNone/>
            </a:pPr>
            <a:r>
              <a:t/>
            </a:r>
            <a:endParaRPr b="1" sz="1300"/>
          </a:p>
          <a:p>
            <a:pPr indent="0" lvl="0" marL="0" rtl="0" algn="l">
              <a:spcBef>
                <a:spcPts val="1200"/>
              </a:spcBef>
              <a:spcAft>
                <a:spcPts val="1200"/>
              </a:spcAft>
              <a:buNone/>
            </a:pPr>
            <a:r>
              <a:t/>
            </a:r>
            <a:endParaRPr b="1"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50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t>
            </a:r>
            <a:endParaRPr/>
          </a:p>
        </p:txBody>
      </p:sp>
      <p:sp>
        <p:nvSpPr>
          <p:cNvPr id="66" name="Google Shape;66;p15"/>
          <p:cNvSpPr txBox="1"/>
          <p:nvPr>
            <p:ph idx="1" type="body"/>
          </p:nvPr>
        </p:nvSpPr>
        <p:spPr>
          <a:xfrm>
            <a:off x="311700" y="773725"/>
            <a:ext cx="8520600" cy="379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Our AI-Enabled Car Parking solution uses OpenCV, the industry-standard computer vision library, and artificial intelligence to recognize objects in real time. Our solution provides drivers with the knowledge they need to successfully navigate congested parking locations by precisely locating available parking spaces.</a:t>
            </a:r>
            <a:endParaRPr>
              <a:solidFill>
                <a:schemeClr val="dk1"/>
              </a:solidFill>
            </a:endParaRPr>
          </a:p>
          <a:p>
            <a:pPr indent="0" lvl="0" marL="0" rtl="0" algn="l">
              <a:spcBef>
                <a:spcPts val="1200"/>
              </a:spcBef>
              <a:spcAft>
                <a:spcPts val="0"/>
              </a:spcAft>
              <a:buClr>
                <a:schemeClr val="dk1"/>
              </a:buClr>
              <a:buSzPct val="61111"/>
              <a:buFont typeface="Arial"/>
              <a:buNone/>
            </a:pPr>
            <a:r>
              <a:rPr lang="en" u="sng">
                <a:solidFill>
                  <a:schemeClr val="dk1"/>
                </a:solidFill>
              </a:rPr>
              <a:t>Purpose:</a:t>
            </a:r>
            <a:r>
              <a:rPr lang="en">
                <a:solidFill>
                  <a:schemeClr val="dk1"/>
                </a:solidFill>
              </a:rPr>
              <a:t> Our project's primary goals concentrate around two key goals:</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1. </a:t>
            </a:r>
            <a:r>
              <a:rPr b="1" lang="en">
                <a:solidFill>
                  <a:schemeClr val="dk1"/>
                </a:solidFill>
              </a:rPr>
              <a:t>Effective Parking Space Utilization:</a:t>
            </a:r>
            <a:r>
              <a:rPr lang="en">
                <a:solidFill>
                  <a:schemeClr val="dk1"/>
                </a:solidFill>
              </a:rPr>
              <a:t> With metropolitan areas becoming more congested and vehicle populations rising, effective parking space management is crucial for easing traffic congestion. Our technology maximizes parking space use using state-of-the-art AI algorithms, creating a more orderly and efficient parking environment. </a:t>
            </a:r>
            <a:endParaRPr>
              <a:solidFill>
                <a:schemeClr val="dk1"/>
              </a:solidFill>
            </a:endParaRPr>
          </a:p>
          <a:p>
            <a:pPr indent="0" lvl="0" marL="0" rtl="0" algn="l">
              <a:spcBef>
                <a:spcPts val="1200"/>
              </a:spcBef>
              <a:spcAft>
                <a:spcPts val="1200"/>
              </a:spcAft>
              <a:buNone/>
            </a:pPr>
            <a:r>
              <a:rPr lang="en">
                <a:solidFill>
                  <a:schemeClr val="dk1"/>
                </a:solidFill>
              </a:rPr>
              <a:t>2. </a:t>
            </a:r>
            <a:r>
              <a:rPr b="1" lang="en">
                <a:solidFill>
                  <a:schemeClr val="dk1"/>
                </a:solidFill>
              </a:rPr>
              <a:t>Improved Driver Experience:</a:t>
            </a:r>
            <a:r>
              <a:rPr lang="en">
                <a:solidFill>
                  <a:schemeClr val="dk1"/>
                </a:solidFill>
              </a:rPr>
              <a:t> By giving drivers real-time direction, we want to improve their parking experience. Our AI-based system empowers drivers with live updates on available parking spots, streamlining the process and minimizing the time and effort required to find a suitable parking space.</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2"/>
          <p:cNvPicPr preferRelativeResize="0"/>
          <p:nvPr/>
        </p:nvPicPr>
        <p:blipFill rotWithShape="1">
          <a:blip r:embed="rId3">
            <a:alphaModFix/>
          </a:blip>
          <a:srcRect b="3579" l="8937" r="17808" t="9742"/>
          <a:stretch/>
        </p:blipFill>
        <p:spPr>
          <a:xfrm>
            <a:off x="2380150" y="935850"/>
            <a:ext cx="4480301" cy="4148699"/>
          </a:xfrm>
          <a:prstGeom prst="rect">
            <a:avLst/>
          </a:prstGeom>
          <a:noFill/>
          <a:ln>
            <a:noFill/>
          </a:ln>
        </p:spPr>
      </p:pic>
      <p:sp>
        <p:nvSpPr>
          <p:cNvPr id="214" name="Google Shape;214;p42"/>
          <p:cNvSpPr txBox="1"/>
          <p:nvPr/>
        </p:nvSpPr>
        <p:spPr>
          <a:xfrm>
            <a:off x="294775" y="280025"/>
            <a:ext cx="29403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t>Result</a:t>
            </a:r>
            <a:endParaRPr b="1"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3"/>
          <p:cNvSpPr txBox="1"/>
          <p:nvPr>
            <p:ph idx="1" type="body"/>
          </p:nvPr>
        </p:nvSpPr>
        <p:spPr>
          <a:xfrm>
            <a:off x="311700" y="103175"/>
            <a:ext cx="8520600" cy="487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Result: AI Enabled Car Parking using OpenCV</a:t>
            </a:r>
            <a:endParaRPr b="1">
              <a:solidFill>
                <a:schemeClr val="dk1"/>
              </a:solidFill>
            </a:endParaRPr>
          </a:p>
          <a:p>
            <a:pPr indent="0" lvl="0" marL="0" rtl="0" algn="l">
              <a:spcBef>
                <a:spcPts val="1200"/>
              </a:spcBef>
              <a:spcAft>
                <a:spcPts val="0"/>
              </a:spcAft>
              <a:buNone/>
            </a:pPr>
            <a:r>
              <a:rPr lang="en"/>
              <a:t> </a:t>
            </a:r>
            <a:r>
              <a:rPr lang="en" sz="1374">
                <a:solidFill>
                  <a:schemeClr val="dk1"/>
                </a:solidFill>
              </a:rPr>
              <a:t>The application of our AI-Enabled Car Parking solution, which combines OpenCV and Artificial Intelligence, has produced outstanding results and revolutionized contemporary parking administration. The system's accomplishments are demonstrated by the important results below:</a:t>
            </a:r>
            <a:endParaRPr sz="1374">
              <a:solidFill>
                <a:schemeClr val="dk1"/>
              </a:solidFill>
            </a:endParaRPr>
          </a:p>
          <a:p>
            <a:pPr indent="0" lvl="0" marL="0" rtl="0" algn="l">
              <a:spcBef>
                <a:spcPts val="1200"/>
              </a:spcBef>
              <a:spcAft>
                <a:spcPts val="0"/>
              </a:spcAft>
              <a:buClr>
                <a:schemeClr val="dk1"/>
              </a:buClr>
              <a:buSzPts val="1100"/>
              <a:buFont typeface="Arial"/>
              <a:buNone/>
            </a:pPr>
            <a:r>
              <a:rPr lang="en" sz="1374">
                <a:solidFill>
                  <a:schemeClr val="dk1"/>
                </a:solidFill>
              </a:rPr>
              <a:t>1. </a:t>
            </a:r>
            <a:r>
              <a:rPr b="1" lang="en" sz="1374">
                <a:solidFill>
                  <a:schemeClr val="dk1"/>
                </a:solidFill>
              </a:rPr>
              <a:t>Enhanced Parking Space Management:</a:t>
            </a:r>
            <a:r>
              <a:rPr lang="en" sz="1374">
                <a:solidFill>
                  <a:schemeClr val="dk1"/>
                </a:solidFill>
              </a:rPr>
              <a:t> The use of parking spaces has been greatly increased by our AI-powered solution. The system effectively locates and categorizes parking spaces in real-time, which reduces congestion and improves parking facility efficiency.</a:t>
            </a:r>
            <a:endParaRPr sz="1374">
              <a:solidFill>
                <a:schemeClr val="dk1"/>
              </a:solidFill>
            </a:endParaRPr>
          </a:p>
          <a:p>
            <a:pPr indent="0" lvl="0" marL="0" rtl="0" algn="l">
              <a:spcBef>
                <a:spcPts val="1200"/>
              </a:spcBef>
              <a:spcAft>
                <a:spcPts val="0"/>
              </a:spcAft>
              <a:buClr>
                <a:schemeClr val="dk1"/>
              </a:buClr>
              <a:buSzPts val="1100"/>
              <a:buFont typeface="Arial"/>
              <a:buNone/>
            </a:pPr>
            <a:r>
              <a:rPr lang="en" sz="1374">
                <a:solidFill>
                  <a:schemeClr val="dk1"/>
                </a:solidFill>
              </a:rPr>
              <a:t> 2. </a:t>
            </a:r>
            <a:r>
              <a:rPr b="1" lang="en" sz="1374">
                <a:solidFill>
                  <a:schemeClr val="dk1"/>
                </a:solidFill>
              </a:rPr>
              <a:t>Real-Time Parking Guidance:</a:t>
            </a:r>
            <a:r>
              <a:rPr lang="en" sz="1374">
                <a:solidFill>
                  <a:schemeClr val="dk1"/>
                </a:solidFill>
              </a:rPr>
              <a:t> With real-time parking guidance, parking is now a fluid process for drivers. The user-friendly interface reduces the amount of time needed to find parking by providing rapid updates on places that are still open. </a:t>
            </a:r>
            <a:endParaRPr sz="1374">
              <a:solidFill>
                <a:schemeClr val="dk1"/>
              </a:solidFill>
            </a:endParaRPr>
          </a:p>
          <a:p>
            <a:pPr indent="0" lvl="0" marL="0" rtl="0" algn="l">
              <a:spcBef>
                <a:spcPts val="1200"/>
              </a:spcBef>
              <a:spcAft>
                <a:spcPts val="0"/>
              </a:spcAft>
              <a:buClr>
                <a:schemeClr val="dk1"/>
              </a:buClr>
              <a:buSzPts val="1100"/>
              <a:buFont typeface="Arial"/>
              <a:buNone/>
            </a:pPr>
            <a:r>
              <a:rPr lang="en" sz="1374">
                <a:solidFill>
                  <a:schemeClr val="dk1"/>
                </a:solidFill>
              </a:rPr>
              <a:t>3. </a:t>
            </a:r>
            <a:r>
              <a:rPr b="1" lang="en" sz="1374">
                <a:solidFill>
                  <a:schemeClr val="dk1"/>
                </a:solidFill>
              </a:rPr>
              <a:t>Enhanced Safety and Security: </a:t>
            </a:r>
            <a:r>
              <a:rPr lang="en" sz="1374">
                <a:solidFill>
                  <a:schemeClr val="dk1"/>
                </a:solidFill>
              </a:rPr>
              <a:t>The system's capabilities for intelligent object detection offer improved safety for both people and automobiles. Accident risk is reduced by precise vehicle detection.</a:t>
            </a:r>
            <a:endParaRPr sz="1374">
              <a:solidFill>
                <a:schemeClr val="dk1"/>
              </a:solidFill>
            </a:endParaRPr>
          </a:p>
          <a:p>
            <a:pPr indent="0" lvl="0" marL="0" rtl="0" algn="l">
              <a:spcBef>
                <a:spcPts val="1200"/>
              </a:spcBef>
              <a:spcAft>
                <a:spcPts val="0"/>
              </a:spcAft>
              <a:buNone/>
            </a:pPr>
            <a:r>
              <a:rPr lang="en" sz="1374">
                <a:solidFill>
                  <a:schemeClr val="dk1"/>
                </a:solidFill>
              </a:rPr>
              <a:t>and unauthorized access to parking areas, promoting a secure environment.</a:t>
            </a:r>
            <a:endParaRPr sz="1374">
              <a:solidFill>
                <a:schemeClr val="dk1"/>
              </a:solidFill>
            </a:endParaRPr>
          </a:p>
          <a:p>
            <a:pPr indent="0" lvl="0" marL="0" rtl="0" algn="l">
              <a:spcBef>
                <a:spcPts val="1200"/>
              </a:spcBef>
              <a:spcAft>
                <a:spcPts val="1200"/>
              </a:spcAft>
              <a:buNone/>
            </a:pPr>
            <a:r>
              <a:rPr b="1" lang="en" sz="1374">
                <a:solidFill>
                  <a:schemeClr val="dk1"/>
                </a:solidFill>
              </a:rPr>
              <a:t>4. Scalability and Adaptability:</a:t>
            </a:r>
            <a:r>
              <a:rPr lang="en" sz="1374">
                <a:solidFill>
                  <a:schemeClr val="dk1"/>
                </a:solidFill>
              </a:rPr>
              <a:t> Our solution's design allows for easy scalability to accommodate various parking lot sizes and configurations. It seamlessly integrates with existing parking infrastructures, making it a versatile choice for diverse environments.</a:t>
            </a:r>
            <a:endParaRPr sz="1374">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idx="1" type="body"/>
          </p:nvPr>
        </p:nvSpPr>
        <p:spPr>
          <a:xfrm>
            <a:off x="311700" y="66325"/>
            <a:ext cx="8520600" cy="4974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 sz="1300">
                <a:solidFill>
                  <a:schemeClr val="dk1"/>
                </a:solidFill>
              </a:rPr>
              <a:t>5. Data-Driven Insights:</a:t>
            </a:r>
            <a:r>
              <a:rPr lang="en" sz="1300">
                <a:solidFill>
                  <a:schemeClr val="dk1"/>
                </a:solidFill>
              </a:rPr>
              <a:t> With the collection and analysis of parking data over time, our system provides valuable insights into parking patterns and trends. This data-driven approach empowers administrators to make informed decisions for continuous improvements.</a:t>
            </a:r>
            <a:endParaRPr sz="1300">
              <a:solidFill>
                <a:schemeClr val="dk1"/>
              </a:solidFill>
            </a:endParaRPr>
          </a:p>
          <a:p>
            <a:pPr indent="0" lvl="0" marL="0" rtl="0" algn="l">
              <a:lnSpc>
                <a:spcPct val="105000"/>
              </a:lnSpc>
              <a:spcBef>
                <a:spcPts val="1200"/>
              </a:spcBef>
              <a:spcAft>
                <a:spcPts val="0"/>
              </a:spcAft>
              <a:buNone/>
            </a:pPr>
            <a:r>
              <a:rPr lang="en" sz="1300">
                <a:solidFill>
                  <a:schemeClr val="dk1"/>
                </a:solidFill>
              </a:rPr>
              <a:t> </a:t>
            </a:r>
            <a:r>
              <a:rPr b="1" lang="en" sz="1300">
                <a:solidFill>
                  <a:schemeClr val="dk1"/>
                </a:solidFill>
              </a:rPr>
              <a:t>6. Reduced Environmental Impact: </a:t>
            </a:r>
            <a:r>
              <a:rPr lang="en" sz="1300">
                <a:solidFill>
                  <a:schemeClr val="dk1"/>
                </a:solidFill>
              </a:rPr>
              <a:t>By optimizing parking space utilization, our AI-Enabled Car Parking system contributes to reduced traffic congestion and emissions. This positive impact aligns with sustainability goals and promotes a greener environment. </a:t>
            </a:r>
            <a:endParaRPr sz="1300">
              <a:solidFill>
                <a:schemeClr val="dk1"/>
              </a:solidFill>
            </a:endParaRPr>
          </a:p>
          <a:p>
            <a:pPr indent="0" lvl="0" marL="0" rtl="0" algn="l">
              <a:lnSpc>
                <a:spcPct val="105000"/>
              </a:lnSpc>
              <a:spcBef>
                <a:spcPts val="1200"/>
              </a:spcBef>
              <a:spcAft>
                <a:spcPts val="0"/>
              </a:spcAft>
              <a:buNone/>
            </a:pPr>
            <a:r>
              <a:rPr b="1" lang="en" sz="1300">
                <a:solidFill>
                  <a:schemeClr val="dk1"/>
                </a:solidFill>
              </a:rPr>
              <a:t>7. User Satisfaction:</a:t>
            </a:r>
            <a:r>
              <a:rPr lang="en" sz="1300">
                <a:solidFill>
                  <a:schemeClr val="dk1"/>
                </a:solidFill>
              </a:rPr>
              <a:t> Drivers and parking facility operators alike have expressed high satisfaction with our AI-Enabled Car Parking system. Its efficiency, realtime guidance, and seamless functionality have significantly improved the overall parking experience.</a:t>
            </a:r>
            <a:endParaRPr sz="1300">
              <a:solidFill>
                <a:schemeClr val="dk1"/>
              </a:solidFill>
            </a:endParaRPr>
          </a:p>
          <a:p>
            <a:pPr indent="0" lvl="0" marL="0" rtl="0" algn="l">
              <a:lnSpc>
                <a:spcPct val="105000"/>
              </a:lnSpc>
              <a:spcBef>
                <a:spcPts val="1200"/>
              </a:spcBef>
              <a:spcAft>
                <a:spcPts val="0"/>
              </a:spcAft>
              <a:buNone/>
            </a:pPr>
            <a:r>
              <a:rPr lang="en" sz="1300">
                <a:solidFill>
                  <a:schemeClr val="dk1"/>
                </a:solidFill>
              </a:rPr>
              <a:t> </a:t>
            </a:r>
            <a:r>
              <a:rPr lang="en" sz="1600">
                <a:solidFill>
                  <a:schemeClr val="dk1"/>
                </a:solidFill>
              </a:rPr>
              <a:t>In conclusion, our Car Parking systems integration of AI and OpenCV has been a tremendous success. The development of a smarter, safer, and more effective parking environment has been made possible by the combination of artificial intelligence and computer vision technology. We stay committed to embracing technology improvements as we further develop and improve the system in order to fulfill the constantly changing requirements of contemporary parking managemen</a:t>
            </a:r>
            <a:r>
              <a:rPr lang="en" sz="1600"/>
              <a:t>t. </a:t>
            </a:r>
            <a:endParaRPr sz="1600"/>
          </a:p>
          <a:p>
            <a:pPr indent="0" lvl="0" marL="0" rtl="0" algn="l">
              <a:lnSpc>
                <a:spcPct val="105000"/>
              </a:lnSpc>
              <a:spcBef>
                <a:spcPts val="1200"/>
              </a:spcBef>
              <a:spcAft>
                <a:spcPts val="0"/>
              </a:spcAft>
              <a:buClr>
                <a:schemeClr val="dk1"/>
              </a:buClr>
              <a:buSzPts val="1100"/>
              <a:buFont typeface="Arial"/>
              <a:buNone/>
            </a:pPr>
            <a:r>
              <a:t/>
            </a:r>
            <a:endParaRPr sz="1600"/>
          </a:p>
          <a:p>
            <a:pPr indent="0" lvl="0" marL="0" rtl="0" algn="l">
              <a:lnSpc>
                <a:spcPct val="105000"/>
              </a:lnSpc>
              <a:spcBef>
                <a:spcPts val="1200"/>
              </a:spcBef>
              <a:spcAft>
                <a:spcPts val="1200"/>
              </a:spcAft>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230" name="Google Shape;23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90404"/>
                </a:solidFill>
              </a:rPr>
              <a:t>The documentation for AI-Enabled Car Parking Using OpenCV offers a thorough setup and usage manual for the automated parking system. Users can successfully implement the project to address the automobile parking difficulties in congested urban locations by adhering to the step-by-step directions and comprehending the underlying processes.</a:t>
            </a:r>
            <a:endParaRPr>
              <a:solidFill>
                <a:srgbClr val="090404"/>
              </a:solidFill>
            </a:endParaRPr>
          </a:p>
          <a:p>
            <a:pPr indent="0" lvl="0" marL="0" rtl="0" algn="l">
              <a:spcBef>
                <a:spcPts val="1200"/>
              </a:spcBef>
              <a:spcAft>
                <a:spcPts val="0"/>
              </a:spcAft>
              <a:buClr>
                <a:schemeClr val="dk1"/>
              </a:buClr>
              <a:buSzPts val="1100"/>
              <a:buFont typeface="Arial"/>
              <a:buNone/>
            </a:pPr>
            <a:r>
              <a:t/>
            </a:r>
            <a:endParaRPr>
              <a:solidFill>
                <a:srgbClr val="090404"/>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61850"/>
            <a:ext cx="8520600" cy="490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t>Proposed Solution: AI Enabled Car Parking using OpenCV</a:t>
            </a:r>
            <a:endParaRPr b="1"/>
          </a:p>
        </p:txBody>
      </p:sp>
      <p:sp>
        <p:nvSpPr>
          <p:cNvPr id="72" name="Google Shape;72;p16"/>
          <p:cNvSpPr txBox="1"/>
          <p:nvPr>
            <p:ph idx="1" type="body"/>
          </p:nvPr>
        </p:nvSpPr>
        <p:spPr>
          <a:xfrm>
            <a:off x="311700" y="552650"/>
            <a:ext cx="8520600" cy="445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090404"/>
                </a:solidFill>
              </a:rPr>
              <a:t>Our professional solution for AI-Enabled Car Parking harnesses the power of Artificial Intelligence and OpenCV to create an advanced and efficient parking management system. The key components of our proposed solution are as follows:</a:t>
            </a:r>
            <a:endParaRPr>
              <a:solidFill>
                <a:srgbClr val="090404"/>
              </a:solidFill>
            </a:endParaRPr>
          </a:p>
          <a:p>
            <a:pPr indent="0" lvl="0" marL="0" rtl="0" algn="l">
              <a:spcBef>
                <a:spcPts val="1200"/>
              </a:spcBef>
              <a:spcAft>
                <a:spcPts val="0"/>
              </a:spcAft>
              <a:buClr>
                <a:schemeClr val="dk1"/>
              </a:buClr>
              <a:buSzPts val="1100"/>
              <a:buFont typeface="Arial"/>
              <a:buNone/>
            </a:pPr>
            <a:r>
              <a:rPr lang="en">
                <a:solidFill>
                  <a:srgbClr val="090404"/>
                </a:solidFill>
              </a:rPr>
              <a:t> </a:t>
            </a:r>
            <a:r>
              <a:rPr b="1" lang="en">
                <a:solidFill>
                  <a:srgbClr val="090404"/>
                </a:solidFill>
              </a:rPr>
              <a:t>1. Real-Time Object Detection: </a:t>
            </a:r>
            <a:r>
              <a:rPr lang="en">
                <a:solidFill>
                  <a:srgbClr val="090404"/>
                </a:solidFill>
              </a:rPr>
              <a:t>We will implement cutting-edge object detection algorithms using OpenCV and TensorFlow to identify vehicles and vacant parking spaces in real-time. This process will involve analyzing video feeds from cameras installed in the parking area.</a:t>
            </a:r>
            <a:endParaRPr>
              <a:solidFill>
                <a:srgbClr val="090404"/>
              </a:solidFill>
            </a:endParaRPr>
          </a:p>
          <a:p>
            <a:pPr indent="0" lvl="0" marL="0" rtl="0" algn="l">
              <a:spcBef>
                <a:spcPts val="1200"/>
              </a:spcBef>
              <a:spcAft>
                <a:spcPts val="0"/>
              </a:spcAft>
              <a:buClr>
                <a:schemeClr val="dk1"/>
              </a:buClr>
              <a:buSzPts val="1100"/>
              <a:buFont typeface="Arial"/>
              <a:buNone/>
            </a:pPr>
            <a:r>
              <a:rPr lang="en">
                <a:solidFill>
                  <a:srgbClr val="090404"/>
                </a:solidFill>
              </a:rPr>
              <a:t> </a:t>
            </a:r>
            <a:r>
              <a:rPr b="1" lang="en">
                <a:solidFill>
                  <a:srgbClr val="090404"/>
                </a:solidFill>
              </a:rPr>
              <a:t>2. AI-Based Decision Making: </a:t>
            </a:r>
            <a:r>
              <a:rPr lang="en">
                <a:solidFill>
                  <a:srgbClr val="090404"/>
                </a:solidFill>
              </a:rPr>
              <a:t>The captured video frames will be processed using AI models to make intelligent decisions regarding parking space availability. AI algorithms will accurately detect and classify vehicles, distinguishing between occupied and vacant parking spots.</a:t>
            </a:r>
            <a:endParaRPr>
              <a:solidFill>
                <a:srgbClr val="090404"/>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25275"/>
            <a:ext cx="8520600" cy="4443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chemeClr val="dk1"/>
                </a:solidFill>
              </a:rPr>
              <a:t>3</a:t>
            </a:r>
            <a:r>
              <a:rPr b="1" lang="en">
                <a:solidFill>
                  <a:schemeClr val="dk1"/>
                </a:solidFill>
              </a:rPr>
              <a:t>. User-Friendly Interface: </a:t>
            </a:r>
            <a:r>
              <a:rPr lang="en">
                <a:solidFill>
                  <a:schemeClr val="dk1"/>
                </a:solidFill>
              </a:rPr>
              <a:t>To give drivers real-time parking advice, a user-friendly interface will be created. The interface will show parking spots that are available, directing users to the closest open spaces and guaranteeing a smooth parking experience.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4. </a:t>
            </a:r>
            <a:r>
              <a:rPr b="1" lang="en">
                <a:solidFill>
                  <a:schemeClr val="dk1"/>
                </a:solidFill>
              </a:rPr>
              <a:t>Parking Space Management:</a:t>
            </a:r>
            <a:r>
              <a:rPr lang="en">
                <a:solidFill>
                  <a:schemeClr val="dk1"/>
                </a:solidFill>
              </a:rPr>
              <a:t> The program will keep track of the occupancy status of parking spaces and update it in real-time. To reduce congestion and maximize parking space use, this data will be used.</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5. </a:t>
            </a:r>
            <a:r>
              <a:rPr b="1" lang="en">
                <a:solidFill>
                  <a:schemeClr val="dk1"/>
                </a:solidFill>
              </a:rPr>
              <a:t>Security and safety: </a:t>
            </a:r>
            <a:r>
              <a:rPr lang="en">
                <a:solidFill>
                  <a:schemeClr val="dk1"/>
                </a:solidFill>
              </a:rPr>
              <a:t>Security will be of the utmost importance. The system will include safeguards to guard against unwanted entry and guarantee the safety of parked cars.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6. </a:t>
            </a:r>
            <a:r>
              <a:rPr b="1" lang="en">
                <a:solidFill>
                  <a:schemeClr val="dk1"/>
                </a:solidFill>
              </a:rPr>
              <a:t>Scalability and Flexibility:</a:t>
            </a:r>
            <a:r>
              <a:rPr lang="en">
                <a:solidFill>
                  <a:schemeClr val="dk1"/>
                </a:solidFill>
              </a:rPr>
              <a:t> Our technology will be flexible enough to handle a variety of parking situations and simple enough to interface with the current parking infrastructure. It'll be expandable</a:t>
            </a:r>
            <a:endParaRPr>
              <a:solidFill>
                <a:schemeClr val="dk1"/>
              </a:solidFill>
            </a:endParaRPr>
          </a:p>
          <a:p>
            <a:pPr indent="0" lvl="0" marL="0" rtl="0" algn="l">
              <a:spcBef>
                <a:spcPts val="1200"/>
              </a:spcBef>
              <a:spcAft>
                <a:spcPts val="1200"/>
              </a:spcAft>
              <a:buNone/>
            </a:pPr>
            <a:r>
              <a:rPr lang="en">
                <a:solidFill>
                  <a:schemeClr val="dk1"/>
                </a:solidFill>
              </a:rPr>
              <a:t>7. </a:t>
            </a:r>
            <a:r>
              <a:rPr b="1" lang="en">
                <a:solidFill>
                  <a:schemeClr val="dk1"/>
                </a:solidFill>
              </a:rPr>
              <a:t>Data Analytics:</a:t>
            </a:r>
            <a:r>
              <a:rPr b="1" lang="en"/>
              <a:t> </a:t>
            </a:r>
            <a:r>
              <a:rPr lang="en">
                <a:solidFill>
                  <a:schemeClr val="dk1"/>
                </a:solidFill>
              </a:rPr>
              <a:t>The system will gather parking data over time, enabling in depth analysis of parking patterns and trends. This data-driven approach will facilitate continuous improvements and informed decision-making.</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55925" y="69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Theoretical Analysis: AI Enabled Car Parking using OpenCV</a:t>
            </a:r>
            <a:endParaRPr sz="2220"/>
          </a:p>
        </p:txBody>
      </p:sp>
      <p:sp>
        <p:nvSpPr>
          <p:cNvPr id="83" name="Google Shape;83;p18"/>
          <p:cNvSpPr txBox="1"/>
          <p:nvPr>
            <p:ph idx="1" type="body"/>
          </p:nvPr>
        </p:nvSpPr>
        <p:spPr>
          <a:xfrm>
            <a:off x="311700" y="722150"/>
            <a:ext cx="8520600" cy="4347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325">
                <a:solidFill>
                  <a:schemeClr val="dk1"/>
                </a:solidFill>
              </a:rPr>
              <a:t>1. </a:t>
            </a:r>
            <a:r>
              <a:rPr b="1" lang="en" sz="1325">
                <a:solidFill>
                  <a:schemeClr val="dk1"/>
                </a:solidFill>
              </a:rPr>
              <a:t>High Accuracy in Object Detection:</a:t>
            </a:r>
            <a:r>
              <a:rPr lang="en" sz="1325">
                <a:solidFill>
                  <a:schemeClr val="dk1"/>
                </a:solidFill>
              </a:rPr>
              <a:t> Our system successfully detects cars and open parking spaces by utilizing sophisticated object detection techniques from OpenCV and TensorFlow. For effective parking spot management, this ensures trustworthy real-time data.</a:t>
            </a:r>
            <a:endParaRPr sz="1325">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 sz="1325">
                <a:solidFill>
                  <a:schemeClr val="dk1"/>
                </a:solidFill>
              </a:rPr>
              <a:t> 2. </a:t>
            </a:r>
            <a:r>
              <a:rPr b="1" lang="en" sz="1325">
                <a:solidFill>
                  <a:schemeClr val="dk1"/>
                </a:solidFill>
              </a:rPr>
              <a:t>Real-Time Performance:</a:t>
            </a:r>
            <a:r>
              <a:rPr lang="en" sz="1325">
                <a:solidFill>
                  <a:schemeClr val="dk1"/>
                </a:solidFill>
              </a:rPr>
              <a:t> By combining AI with OpenCV, real-time processing of video feeds from cameras is made possible, providing rapid parking spot recognition and classification. The overall parking experience for drivers is improved by this quick response time.</a:t>
            </a:r>
            <a:endParaRPr sz="1325">
              <a:solidFill>
                <a:schemeClr val="dk1"/>
              </a:solidFill>
            </a:endParaRPr>
          </a:p>
          <a:p>
            <a:pPr indent="0" lvl="0" marL="0" rtl="0" algn="l">
              <a:lnSpc>
                <a:spcPct val="95000"/>
              </a:lnSpc>
              <a:spcBef>
                <a:spcPts val="1200"/>
              </a:spcBef>
              <a:spcAft>
                <a:spcPts val="0"/>
              </a:spcAft>
              <a:buSzPts val="1100"/>
              <a:buNone/>
            </a:pPr>
            <a:r>
              <a:rPr lang="en" sz="1325">
                <a:solidFill>
                  <a:schemeClr val="dk1"/>
                </a:solidFill>
              </a:rPr>
              <a:t> 3. </a:t>
            </a:r>
            <a:r>
              <a:rPr b="1" lang="en" sz="1325">
                <a:solidFill>
                  <a:schemeClr val="dk1"/>
                </a:solidFill>
              </a:rPr>
              <a:t>Flexibility in Changing Environments:</a:t>
            </a:r>
            <a:r>
              <a:rPr lang="en" sz="1325">
                <a:solidFill>
                  <a:schemeClr val="dk1"/>
                </a:solidFill>
              </a:rPr>
              <a:t> The AI algorithms in our system are built to adjust to different parking lot layouts, lighting setups, and weather scenarios. This versatility provides reliable operation in a variety of settings.</a:t>
            </a:r>
            <a:endParaRPr sz="1325">
              <a:solidFill>
                <a:schemeClr val="dk1"/>
              </a:solidFill>
            </a:endParaRPr>
          </a:p>
          <a:p>
            <a:pPr indent="0" lvl="0" marL="0" rtl="0" algn="l">
              <a:lnSpc>
                <a:spcPct val="95000"/>
              </a:lnSpc>
              <a:spcBef>
                <a:spcPts val="1200"/>
              </a:spcBef>
              <a:spcAft>
                <a:spcPts val="0"/>
              </a:spcAft>
              <a:buSzPts val="1100"/>
              <a:buNone/>
            </a:pPr>
            <a:r>
              <a:rPr lang="en" sz="1325">
                <a:solidFill>
                  <a:schemeClr val="dk1"/>
                </a:solidFill>
              </a:rPr>
              <a:t>4. </a:t>
            </a:r>
            <a:r>
              <a:rPr b="1" lang="en" sz="1325">
                <a:solidFill>
                  <a:schemeClr val="dk1"/>
                </a:solidFill>
              </a:rPr>
              <a:t>User-Friendly Interface</a:t>
            </a:r>
            <a:r>
              <a:rPr lang="en" sz="1325">
                <a:solidFill>
                  <a:schemeClr val="dk1"/>
                </a:solidFill>
              </a:rPr>
              <a:t>: Our user interface offers drivers an easy-to-understand parking guidance system. It gives clear instructions, updates vehicles in real time on parking spots that are available, and efficiently directs them.</a:t>
            </a:r>
            <a:endParaRPr sz="1325">
              <a:solidFill>
                <a:schemeClr val="dk1"/>
              </a:solidFill>
            </a:endParaRPr>
          </a:p>
          <a:p>
            <a:pPr indent="0" lvl="0" marL="0" rtl="0" algn="l">
              <a:lnSpc>
                <a:spcPct val="95000"/>
              </a:lnSpc>
              <a:spcBef>
                <a:spcPts val="1200"/>
              </a:spcBef>
              <a:spcAft>
                <a:spcPts val="0"/>
              </a:spcAft>
              <a:buSzPts val="1100"/>
              <a:buNone/>
            </a:pPr>
            <a:r>
              <a:rPr lang="en" sz="1325">
                <a:solidFill>
                  <a:schemeClr val="dk1"/>
                </a:solidFill>
              </a:rPr>
              <a:t>5. </a:t>
            </a:r>
            <a:r>
              <a:rPr b="1" lang="en" sz="1325">
                <a:solidFill>
                  <a:schemeClr val="dk1"/>
                </a:solidFill>
              </a:rPr>
              <a:t>Optimum Use of Space: </a:t>
            </a:r>
            <a:r>
              <a:rPr lang="en" sz="1325">
                <a:solidFill>
                  <a:schemeClr val="dk1"/>
                </a:solidFill>
              </a:rPr>
              <a:t>The AI-driven decision-making process enables optimum use of parking spaces. The entire parking complex becomes more effective as a result of lessened parking congestion and improved traffic flow.</a:t>
            </a:r>
            <a:endParaRPr sz="1325">
              <a:solidFill>
                <a:schemeClr val="dk1"/>
              </a:solidFill>
            </a:endParaRPr>
          </a:p>
          <a:p>
            <a:pPr indent="0" lvl="0" marL="0" rtl="0" algn="l">
              <a:lnSpc>
                <a:spcPct val="95000"/>
              </a:lnSpc>
              <a:spcBef>
                <a:spcPts val="1200"/>
              </a:spcBef>
              <a:spcAft>
                <a:spcPts val="0"/>
              </a:spcAft>
              <a:buSzPts val="1100"/>
              <a:buNone/>
            </a:pPr>
            <a:r>
              <a:rPr lang="en" sz="1325">
                <a:solidFill>
                  <a:schemeClr val="dk1"/>
                </a:solidFill>
              </a:rPr>
              <a:t> 6. </a:t>
            </a:r>
            <a:r>
              <a:rPr b="1" lang="en" sz="1325">
                <a:solidFill>
                  <a:schemeClr val="dk1"/>
                </a:solidFill>
              </a:rPr>
              <a:t>Safety and Security:</a:t>
            </a:r>
            <a:r>
              <a:rPr lang="en" sz="1325">
                <a:solidFill>
                  <a:schemeClr val="dk1"/>
                </a:solidFill>
              </a:rPr>
              <a:t> The system includes security components to guard against unwanted entry and guarantee the safety of parked cars. Intelligent object identification and real-time surveillance reduce accident risk and raise overall safety.</a:t>
            </a:r>
            <a:endParaRPr sz="1325">
              <a:solidFill>
                <a:schemeClr val="dk1"/>
              </a:solidFill>
            </a:endParaRPr>
          </a:p>
          <a:p>
            <a:pPr indent="0" lvl="0" marL="0" rtl="0" algn="l">
              <a:lnSpc>
                <a:spcPct val="95000"/>
              </a:lnSpc>
              <a:spcBef>
                <a:spcPts val="1200"/>
              </a:spcBef>
              <a:spcAft>
                <a:spcPts val="0"/>
              </a:spcAft>
              <a:buSzPts val="1100"/>
              <a:buNone/>
            </a:pPr>
            <a:r>
              <a:t/>
            </a:r>
            <a:endParaRPr sz="1325">
              <a:solidFill>
                <a:schemeClr val="dk1"/>
              </a:solidFill>
            </a:endParaRPr>
          </a:p>
          <a:p>
            <a:pPr indent="0" lvl="0" marL="0" rtl="0" algn="l">
              <a:lnSpc>
                <a:spcPct val="95000"/>
              </a:lnSpc>
              <a:spcBef>
                <a:spcPts val="1200"/>
              </a:spcBef>
              <a:spcAft>
                <a:spcPts val="0"/>
              </a:spcAft>
              <a:buClr>
                <a:schemeClr val="dk1"/>
              </a:buClr>
              <a:buSzPts val="1100"/>
              <a:buFont typeface="Arial"/>
              <a:buNone/>
            </a:pPr>
            <a:r>
              <a:t/>
            </a:r>
            <a:endParaRPr sz="1325">
              <a:solidFill>
                <a:schemeClr val="dk1"/>
              </a:solidFill>
            </a:endParaRPr>
          </a:p>
          <a:p>
            <a:pPr indent="0" lvl="0" marL="0" rtl="0" algn="l">
              <a:lnSpc>
                <a:spcPct val="95000"/>
              </a:lnSpc>
              <a:spcBef>
                <a:spcPts val="1200"/>
              </a:spcBef>
              <a:spcAft>
                <a:spcPts val="0"/>
              </a:spcAft>
              <a:buClr>
                <a:schemeClr val="dk1"/>
              </a:buClr>
              <a:buSzPts val="1100"/>
              <a:buFont typeface="Arial"/>
              <a:buNone/>
            </a:pPr>
            <a:r>
              <a:t/>
            </a:r>
            <a:endParaRPr sz="1325">
              <a:solidFill>
                <a:schemeClr val="dk1"/>
              </a:solidFill>
            </a:endParaRPr>
          </a:p>
          <a:p>
            <a:pPr indent="0" lvl="0" marL="0" rtl="0" algn="l">
              <a:lnSpc>
                <a:spcPct val="95000"/>
              </a:lnSpc>
              <a:spcBef>
                <a:spcPts val="1200"/>
              </a:spcBef>
              <a:spcAft>
                <a:spcPts val="1200"/>
              </a:spcAft>
              <a:buSzPts val="688"/>
              <a:buNone/>
            </a:pPr>
            <a:r>
              <a:rPr lang="en" sz="1325"/>
              <a:t> </a:t>
            </a:r>
            <a:endParaRPr sz="11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147375"/>
            <a:ext cx="8520600" cy="48783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764"/>
              <a:t> </a:t>
            </a:r>
            <a:r>
              <a:rPr lang="en" sz="2464">
                <a:solidFill>
                  <a:schemeClr val="dk1"/>
                </a:solidFill>
              </a:rPr>
              <a:t>7. </a:t>
            </a:r>
            <a:r>
              <a:rPr b="1" lang="en" sz="2464">
                <a:solidFill>
                  <a:schemeClr val="dk1"/>
                </a:solidFill>
              </a:rPr>
              <a:t>Scalability and Integration: </a:t>
            </a:r>
            <a:r>
              <a:rPr lang="en" sz="2464">
                <a:solidFill>
                  <a:schemeClr val="dk1"/>
                </a:solidFill>
              </a:rPr>
              <a:t>Our system is made to be expandable and simple to incorporate into currently in place parking infrastructures. This versatility enables easy deployment in parking lots with different sizes and layouts.</a:t>
            </a:r>
            <a:endParaRPr sz="2464">
              <a:solidFill>
                <a:schemeClr val="dk1"/>
              </a:solidFill>
            </a:endParaRPr>
          </a:p>
          <a:p>
            <a:pPr indent="0" lvl="0" marL="0" rtl="0" algn="l">
              <a:spcBef>
                <a:spcPts val="1200"/>
              </a:spcBef>
              <a:spcAft>
                <a:spcPts val="0"/>
              </a:spcAft>
              <a:buNone/>
            </a:pPr>
            <a:r>
              <a:rPr lang="en" sz="2464">
                <a:solidFill>
                  <a:schemeClr val="dk1"/>
                </a:solidFill>
              </a:rPr>
              <a:t> 8. </a:t>
            </a:r>
            <a:r>
              <a:rPr b="1" lang="en" sz="2464">
                <a:solidFill>
                  <a:schemeClr val="dk1"/>
                </a:solidFill>
              </a:rPr>
              <a:t>Data-Driven Insights:</a:t>
            </a:r>
            <a:r>
              <a:rPr lang="en" sz="2464">
                <a:solidFill>
                  <a:schemeClr val="dk1"/>
                </a:solidFill>
              </a:rPr>
              <a:t> By gathering and archiving parking data, the system makes data analytics and insights into parking habits possible. Parking managers now have the tools they need to make data-driven decisions for ongoing development. </a:t>
            </a:r>
            <a:endParaRPr sz="2464">
              <a:solidFill>
                <a:schemeClr val="dk1"/>
              </a:solidFill>
            </a:endParaRPr>
          </a:p>
          <a:p>
            <a:pPr indent="0" lvl="0" marL="0" rtl="0" algn="l">
              <a:spcBef>
                <a:spcPts val="1200"/>
              </a:spcBef>
              <a:spcAft>
                <a:spcPts val="0"/>
              </a:spcAft>
              <a:buNone/>
            </a:pPr>
            <a:r>
              <a:rPr lang="en" sz="2464">
                <a:solidFill>
                  <a:schemeClr val="dk1"/>
                </a:solidFill>
              </a:rPr>
              <a:t>9. </a:t>
            </a:r>
            <a:r>
              <a:rPr b="1" lang="en" sz="2464">
                <a:solidFill>
                  <a:schemeClr val="dk1"/>
                </a:solidFill>
              </a:rPr>
              <a:t>Sustainable Impact:</a:t>
            </a:r>
            <a:r>
              <a:rPr lang="en" sz="2464">
                <a:solidFill>
                  <a:schemeClr val="dk1"/>
                </a:solidFill>
              </a:rPr>
              <a:t> Our AI-Enabled Car Parking system helps to minimize traffic congestion and greenhouse gas emissions, encouraging a more sustainable environment. This is done by shortening the time it takes to identify parking spots and optimizing parking space usage.    </a:t>
            </a:r>
            <a:endParaRPr sz="2464">
              <a:solidFill>
                <a:schemeClr val="dk1"/>
              </a:solidFill>
            </a:endParaRPr>
          </a:p>
          <a:p>
            <a:pPr indent="0" lvl="0" marL="0" rtl="0" algn="l">
              <a:spcBef>
                <a:spcPts val="1200"/>
              </a:spcBef>
              <a:spcAft>
                <a:spcPts val="0"/>
              </a:spcAft>
              <a:buNone/>
            </a:pPr>
            <a:r>
              <a:rPr b="1" lang="en" sz="2001" u="sng">
                <a:solidFill>
                  <a:schemeClr val="dk1"/>
                </a:solidFill>
              </a:rPr>
              <a:t>CONCLUSION</a:t>
            </a:r>
            <a:endParaRPr b="1" sz="2001" u="sng">
              <a:solidFill>
                <a:schemeClr val="dk1"/>
              </a:solidFill>
            </a:endParaRPr>
          </a:p>
          <a:p>
            <a:pPr indent="0" lvl="0" marL="0" rtl="0" algn="l">
              <a:spcBef>
                <a:spcPts val="1200"/>
              </a:spcBef>
              <a:spcAft>
                <a:spcPts val="0"/>
              </a:spcAft>
              <a:buNone/>
            </a:pPr>
            <a:r>
              <a:rPr lang="en" sz="2354">
                <a:solidFill>
                  <a:schemeClr val="dk1"/>
                </a:solidFill>
              </a:rPr>
              <a:t>The theoretical evaluation of our AI-Enabled Car Parking solution concludes by showing how it has the potential to completely transform contemporary parking management. It is an essential component of any parking facility looking to increase efficiency, safety, and client happiness since the combination of Artificial Intelligence and OpenCV results in precise, effective, and user-centric parking experiences. Designing AI-enabled hardware and software</a:t>
            </a:r>
            <a:endParaRPr sz="2354">
              <a:solidFill>
                <a:schemeClr val="dk1"/>
              </a:solidFill>
            </a:endParaRPr>
          </a:p>
          <a:p>
            <a:pPr indent="0" lvl="0" marL="0" rtl="0" algn="l">
              <a:spcBef>
                <a:spcPts val="1200"/>
              </a:spcBef>
              <a:spcAft>
                <a:spcPts val="0"/>
              </a:spcAft>
              <a:buNone/>
            </a:pPr>
            <a:r>
              <a:t/>
            </a:r>
            <a:endParaRPr sz="2354">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Clr>
                <a:schemeClr val="dk1"/>
              </a:buClr>
              <a:buSzPct val="73333"/>
              <a:buFont typeface="Arial"/>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ctrTitle"/>
          </p:nvPr>
        </p:nvSpPr>
        <p:spPr>
          <a:xfrm>
            <a:off x="311700" y="554025"/>
            <a:ext cx="8520600" cy="4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600"/>
              <a:t>FLOW CHART</a:t>
            </a:r>
            <a:endParaRPr b="1" sz="1600"/>
          </a:p>
        </p:txBody>
      </p:sp>
      <p:sp>
        <p:nvSpPr>
          <p:cNvPr id="94" name="Google Shape;94;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95" name="Google Shape;95;p20"/>
          <p:cNvPicPr preferRelativeResize="0"/>
          <p:nvPr/>
        </p:nvPicPr>
        <p:blipFill>
          <a:blip r:embed="rId3">
            <a:alphaModFix/>
          </a:blip>
          <a:stretch>
            <a:fillRect/>
          </a:stretch>
        </p:blipFill>
        <p:spPr>
          <a:xfrm>
            <a:off x="88950" y="1289725"/>
            <a:ext cx="8956325" cy="372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14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Hardware / Software Design: AI Enabled Car Parking using OpenCV</a:t>
            </a:r>
            <a:endParaRPr sz="2120"/>
          </a:p>
        </p:txBody>
      </p:sp>
      <p:sp>
        <p:nvSpPr>
          <p:cNvPr id="101" name="Google Shape;101;p21"/>
          <p:cNvSpPr txBox="1"/>
          <p:nvPr>
            <p:ph idx="1" type="body"/>
          </p:nvPr>
        </p:nvSpPr>
        <p:spPr>
          <a:xfrm>
            <a:off x="311700" y="832675"/>
            <a:ext cx="8520600" cy="4222500"/>
          </a:xfrm>
          <a:prstGeom prst="rect">
            <a:avLst/>
          </a:prstGeom>
          <a:solidFill>
            <a:schemeClr val="lt1"/>
          </a:solidFill>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3646">
                <a:solidFill>
                  <a:schemeClr val="dk1"/>
                </a:solidFill>
              </a:rPr>
              <a:t>Hardware requirements include:</a:t>
            </a:r>
            <a:endParaRPr sz="3646">
              <a:solidFill>
                <a:schemeClr val="dk1"/>
              </a:solidFill>
            </a:endParaRPr>
          </a:p>
          <a:p>
            <a:pPr indent="0" lvl="0" marL="0" rtl="0" algn="l">
              <a:spcBef>
                <a:spcPts val="1200"/>
              </a:spcBef>
              <a:spcAft>
                <a:spcPts val="0"/>
              </a:spcAft>
              <a:buClr>
                <a:schemeClr val="dk1"/>
              </a:buClr>
              <a:buSzPct val="27630"/>
              <a:buFont typeface="Arial"/>
              <a:buNone/>
            </a:pPr>
            <a:r>
              <a:rPr lang="en">
                <a:solidFill>
                  <a:schemeClr val="dk1"/>
                </a:solidFill>
              </a:rPr>
              <a:t> </a:t>
            </a:r>
            <a:r>
              <a:rPr lang="en" sz="3981">
                <a:solidFill>
                  <a:schemeClr val="dk1"/>
                </a:solidFill>
              </a:rPr>
              <a:t>1. A camera system with high-definition cameras that can record a live video feed from the parking lot. To ensure thorough coverage, the number of cameras will vary depending on the size and configuration of the parking lot.</a:t>
            </a:r>
            <a:endParaRPr sz="3981">
              <a:solidFill>
                <a:schemeClr val="dk1"/>
              </a:solidFill>
            </a:endParaRPr>
          </a:p>
          <a:p>
            <a:pPr indent="0" lvl="0" marL="0" rtl="0" algn="l">
              <a:spcBef>
                <a:spcPts val="1200"/>
              </a:spcBef>
              <a:spcAft>
                <a:spcPts val="0"/>
              </a:spcAft>
              <a:buClr>
                <a:schemeClr val="dk1"/>
              </a:buClr>
              <a:buSzPct val="27630"/>
              <a:buFont typeface="Arial"/>
              <a:buNone/>
            </a:pPr>
            <a:r>
              <a:rPr lang="en" sz="3981">
                <a:solidFill>
                  <a:schemeClr val="dk1"/>
                </a:solidFill>
              </a:rPr>
              <a:t> 2. Processing Unit: An effective processing unit, like a multi-core CPU or GPU, to handle real-time AI algorithms and video processing. In doing so, effective object identification and prompt decision-making are ensured.</a:t>
            </a:r>
            <a:endParaRPr sz="3981">
              <a:solidFill>
                <a:schemeClr val="dk1"/>
              </a:solidFill>
            </a:endParaRPr>
          </a:p>
          <a:p>
            <a:pPr indent="0" lvl="0" marL="0" rtl="0" algn="l">
              <a:spcBef>
                <a:spcPts val="1200"/>
              </a:spcBef>
              <a:spcAft>
                <a:spcPts val="0"/>
              </a:spcAft>
              <a:buNone/>
            </a:pPr>
            <a:r>
              <a:rPr lang="en" sz="3981">
                <a:solidFill>
                  <a:schemeClr val="dk1"/>
                </a:solidFill>
              </a:rPr>
              <a:t>3. Memory and Storage: Enough RAM and storage space to accommodate video frames, weights for AI models, and data recording. The system should be able to save past parking information for examination in the future.</a:t>
            </a:r>
            <a:endParaRPr sz="3981">
              <a:solidFill>
                <a:schemeClr val="dk1"/>
              </a:solidFill>
            </a:endParaRPr>
          </a:p>
          <a:p>
            <a:pPr indent="0" lvl="0" marL="0" rtl="0" algn="l">
              <a:spcBef>
                <a:spcPts val="1200"/>
              </a:spcBef>
              <a:spcAft>
                <a:spcPts val="0"/>
              </a:spcAft>
              <a:buNone/>
            </a:pPr>
            <a:r>
              <a:rPr lang="en" sz="3981">
                <a:solidFill>
                  <a:schemeClr val="dk1"/>
                </a:solidFill>
              </a:rPr>
              <a:t> 4. Display Screens: LED display screens strategically positioned at important parking area sites to offer drivers real-time parking assistance.</a:t>
            </a:r>
            <a:endParaRPr sz="3981">
              <a:solidFill>
                <a:schemeClr val="dk1"/>
              </a:solidFill>
            </a:endParaRPr>
          </a:p>
          <a:p>
            <a:pPr indent="0" lvl="0" marL="0" rtl="0" algn="l">
              <a:spcBef>
                <a:spcPts val="1200"/>
              </a:spcBef>
              <a:spcAft>
                <a:spcPts val="0"/>
              </a:spcAft>
              <a:buNone/>
            </a:pPr>
            <a:r>
              <a:rPr lang="en" sz="3981">
                <a:solidFill>
                  <a:schemeClr val="dk1"/>
                </a:solidFill>
              </a:rPr>
              <a:t> 5. Networking Infrastructure: A strong network infrastructure with Ethernet switches and routers to support data communication between cameras, the processing unit, and the display screens. </a:t>
            </a:r>
            <a:endParaRPr sz="3981">
              <a:solidFill>
                <a:schemeClr val="dk1"/>
              </a:solidFill>
            </a:endParaRPr>
          </a:p>
          <a:p>
            <a:pPr indent="0" lvl="0" marL="0" rtl="0" algn="l">
              <a:spcBef>
                <a:spcPts val="1200"/>
              </a:spcBef>
              <a:spcAft>
                <a:spcPts val="0"/>
              </a:spcAft>
              <a:buNone/>
            </a:pPr>
            <a:r>
              <a:t/>
            </a:r>
            <a:endParaRPr sz="3981"/>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