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1" r:id="rId4"/>
    <p:sldId id="259" r:id="rId5"/>
    <p:sldId id="263" r:id="rId6"/>
    <p:sldId id="264" r:id="rId7"/>
    <p:sldId id="272" r:id="rId8"/>
    <p:sldId id="266" r:id="rId9"/>
    <p:sldId id="267" r:id="rId10"/>
    <p:sldId id="273" r:id="rId11"/>
    <p:sldId id="275" r:id="rId12"/>
    <p:sldId id="274" r:id="rId13"/>
    <p:sldId id="276" r:id="rId14"/>
    <p:sldId id="27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92" d="100"/>
          <a:sy n="92" d="100"/>
        </p:scale>
        <p:origin x="-32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11/29/2022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heart-disease-predictionapp1.herokuapp.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22FC2B0-1212-7265-1F47-1928765F436D}"/>
              </a:ext>
            </a:extLst>
          </p:cNvPr>
          <p:cNvSpPr/>
          <p:nvPr/>
        </p:nvSpPr>
        <p:spPr>
          <a:xfrm>
            <a:off x="589473" y="1561917"/>
            <a:ext cx="11214599" cy="1754326"/>
          </a:xfrm>
          <a:prstGeom prst="rect">
            <a:avLst/>
          </a:prstGeom>
          <a:noFill/>
        </p:spPr>
        <p:txBody>
          <a:bodyPr wrap="square" lIns="91440" tIns="45720" rIns="91440" bIns="45720">
            <a:spAutoFit/>
          </a:bodyPr>
          <a:lstStyle/>
          <a:p>
            <a:pPr algn="ctr"/>
            <a:r>
              <a:rPr lang="en-US" sz="5400" b="1" dirty="0" smtClean="0">
                <a:ln w="0"/>
                <a:latin typeface="Algerian" panose="04020705040A02060702" pitchFamily="82" charset="0"/>
              </a:rPr>
              <a:t>Heart disease prediction web app using </a:t>
            </a:r>
            <a:r>
              <a:rPr lang="en-US" sz="5400" b="1" dirty="0">
                <a:ln w="0"/>
                <a:latin typeface="Algerian" panose="04020705040A02060702" pitchFamily="82" charset="0"/>
              </a:rPr>
              <a:t>Machine Learning</a:t>
            </a:r>
            <a:endParaRPr lang="en-US" sz="5400" b="1" cap="none" spc="0" dirty="0">
              <a:ln w="0"/>
              <a:solidFill>
                <a:schemeClr val="tx1"/>
              </a:solidFill>
              <a:latin typeface="Algerian" panose="04020705040A02060702" pitchFamily="82" charset="0"/>
            </a:endParaRPr>
          </a:p>
        </p:txBody>
      </p:sp>
      <p:sp>
        <p:nvSpPr>
          <p:cNvPr id="3" name="TextBox 2">
            <a:extLst>
              <a:ext uri="{FF2B5EF4-FFF2-40B4-BE49-F238E27FC236}">
                <a16:creationId xmlns="" xmlns:a16="http://schemas.microsoft.com/office/drawing/2014/main" id="{ED590CF3-52C9-590E-77AA-E90065D9560E}"/>
              </a:ext>
            </a:extLst>
          </p:cNvPr>
          <p:cNvSpPr txBox="1"/>
          <p:nvPr/>
        </p:nvSpPr>
        <p:spPr>
          <a:xfrm>
            <a:off x="1270533" y="3573379"/>
            <a:ext cx="8961120"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19PA1A1297 - PENUMALA SRAVANI</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19PA1A12B1 - SANGINEEDI SRI SESHA SAI CHANDRIKA</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19PA1A12B9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TALLAPUDI SATYASAI NAGA MANIKANTA</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106F8937-5E87-DB4F-439A-D190A5232350}"/>
              </a:ext>
            </a:extLst>
          </p:cNvPr>
          <p:cNvSpPr txBox="1"/>
          <p:nvPr/>
        </p:nvSpPr>
        <p:spPr>
          <a:xfrm>
            <a:off x="7922393" y="5277445"/>
            <a:ext cx="4618521" cy="923330"/>
          </a:xfrm>
          <a:prstGeom prst="rect">
            <a:avLst/>
          </a:prstGeom>
          <a:noFill/>
        </p:spPr>
        <p:txBody>
          <a:bodyPr wrap="square" rtlCol="0">
            <a:spAutoFit/>
          </a:bodyPr>
          <a:lstStyle/>
          <a:p>
            <a:pPr lvl="1">
              <a:lnSpc>
                <a:spcPct val="150000"/>
              </a:lnSpc>
            </a:pPr>
            <a:r>
              <a:rPr lang="en-US" b="1" dirty="0">
                <a:latin typeface="Times New Roman" panose="02020603050405020304" pitchFamily="18" charset="0"/>
                <a:cs typeface="Times New Roman" panose="02020603050405020304" pitchFamily="18" charset="0"/>
              </a:rPr>
              <a:t>Under the guidance of</a:t>
            </a:r>
          </a:p>
          <a:p>
            <a:pPr lvl="1">
              <a:lnSpc>
                <a:spcPct val="150000"/>
              </a:lnSpc>
            </a:pPr>
            <a:r>
              <a:rPr lang="en-US" b="1" dirty="0" smtClean="0">
                <a:latin typeface="Times New Roman" panose="02020603050405020304" pitchFamily="18" charset="0"/>
                <a:cs typeface="Times New Roman" panose="02020603050405020304" pitchFamily="18" charset="0"/>
              </a:rPr>
              <a:t>D. </a:t>
            </a:r>
            <a:r>
              <a:rPr lang="en-US" b="1" dirty="0" err="1" smtClean="0">
                <a:latin typeface="Times New Roman" panose="02020603050405020304" pitchFamily="18" charset="0"/>
                <a:cs typeface="Times New Roman" panose="02020603050405020304" pitchFamily="18" charset="0"/>
              </a:rPr>
              <a:t>Uday</a:t>
            </a:r>
            <a:r>
              <a:rPr lang="en-US" b="1" dirty="0" smtClean="0">
                <a:latin typeface="Times New Roman" panose="02020603050405020304" pitchFamily="18" charset="0"/>
                <a:cs typeface="Times New Roman" panose="02020603050405020304" pitchFamily="18" charset="0"/>
              </a:rPr>
              <a:t> Kumar </a:t>
            </a:r>
            <a:r>
              <a:rPr lang="en-US" b="1" dirty="0" smtClean="0">
                <a:latin typeface="Times New Roman" panose="02020603050405020304" pitchFamily="18" charset="0"/>
                <a:cs typeface="Times New Roman" panose="02020603050405020304" pitchFamily="18" charset="0"/>
              </a:rPr>
              <a:t>Sir</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F197260F-D2C5-B23F-D914-33772765E568}"/>
              </a:ext>
            </a:extLst>
          </p:cNvPr>
          <p:cNvPicPr>
            <a:picLocks noChangeAspect="1"/>
          </p:cNvPicPr>
          <p:nvPr/>
        </p:nvPicPr>
        <p:blipFill>
          <a:blip r:embed="rId2"/>
          <a:stretch>
            <a:fillRect/>
          </a:stretch>
        </p:blipFill>
        <p:spPr>
          <a:xfrm>
            <a:off x="5042884" y="21577"/>
            <a:ext cx="1416417" cy="1397615"/>
          </a:xfrm>
          <a:prstGeom prst="rect">
            <a:avLst/>
          </a:prstGeom>
        </p:spPr>
      </p:pic>
      <p:sp>
        <p:nvSpPr>
          <p:cNvPr id="5" name="Rectangle 4">
            <a:extLst>
              <a:ext uri="{FF2B5EF4-FFF2-40B4-BE49-F238E27FC236}">
                <a16:creationId xmlns="" xmlns:a16="http://schemas.microsoft.com/office/drawing/2014/main" id="{785FB527-723C-955B-F0F4-CBA761B98C7B}"/>
              </a:ext>
            </a:extLst>
          </p:cNvPr>
          <p:cNvSpPr/>
          <p:nvPr/>
        </p:nvSpPr>
        <p:spPr>
          <a:xfrm>
            <a:off x="9650837" y="154622"/>
            <a:ext cx="1161632" cy="1107996"/>
          </a:xfrm>
          <a:prstGeom prst="rect">
            <a:avLst/>
          </a:prstGeom>
          <a:noFill/>
        </p:spPr>
        <p:txBody>
          <a:bodyPr wrap="square" lIns="91440" tIns="45720" rIns="91440" bIns="45720">
            <a:spAutoFit/>
          </a:bodyPr>
          <a:lstStyle/>
          <a:p>
            <a:pPr algn="ctr"/>
            <a:r>
              <a:rPr lang="en-US" sz="66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2</a:t>
            </a:r>
          </a:p>
        </p:txBody>
      </p:sp>
    </p:spTree>
    <p:extLst>
      <p:ext uri="{BB962C8B-B14F-4D97-AF65-F5344CB8AC3E}">
        <p14:creationId xmlns:p14="http://schemas.microsoft.com/office/powerpoint/2010/main" val="3815979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5019" y="665018"/>
            <a:ext cx="2676698" cy="584775"/>
          </a:xfrm>
          <a:prstGeom prst="rect">
            <a:avLst/>
          </a:prstGeom>
          <a:noFill/>
        </p:spPr>
        <p:txBody>
          <a:bodyPr wrap="square" rtlCol="0">
            <a:spAutoFit/>
          </a:bodyPr>
          <a:lstStyle/>
          <a:p>
            <a:r>
              <a:rPr lang="en-US" sz="3200" dirty="0" smtClean="0">
                <a:latin typeface="Algerian" pitchFamily="82" charset="0"/>
              </a:rPr>
              <a:t>STREAMLIT:</a:t>
            </a:r>
            <a:endParaRPr lang="en-IN" sz="3200" dirty="0">
              <a:latin typeface="Algerian" pitchFamily="82" charset="0"/>
            </a:endParaRPr>
          </a:p>
        </p:txBody>
      </p:sp>
      <p:sp>
        <p:nvSpPr>
          <p:cNvPr id="4" name="TextBox 3"/>
          <p:cNvSpPr txBox="1"/>
          <p:nvPr/>
        </p:nvSpPr>
        <p:spPr>
          <a:xfrm>
            <a:off x="822960" y="1479665"/>
            <a:ext cx="10199716" cy="1754326"/>
          </a:xfrm>
          <a:prstGeom prst="rect">
            <a:avLst/>
          </a:prstGeom>
          <a:noFill/>
        </p:spPr>
        <p:txBody>
          <a:bodyPr wrap="square" rtlCol="0">
            <a:spAutoFit/>
          </a:bodyPr>
          <a:lstStyle/>
          <a:p>
            <a:pPr marL="285750" indent="-285750">
              <a:buFont typeface="Arial" pitchFamily="34" charset="0"/>
              <a:buChar char="•"/>
            </a:pPr>
            <a:r>
              <a:rPr lang="en-US" dirty="0" err="1">
                <a:latin typeface="Times New Roman" pitchFamily="18" charset="0"/>
                <a:cs typeface="Times New Roman" pitchFamily="18" charset="0"/>
              </a:rPr>
              <a:t>Streamlit</a:t>
            </a:r>
            <a:r>
              <a:rPr lang="en-US" dirty="0">
                <a:latin typeface="Times New Roman" pitchFamily="18" charset="0"/>
                <a:cs typeface="Times New Roman" pitchFamily="18" charset="0"/>
              </a:rPr>
              <a:t> turns data scripts into shareable web apps in minutes All in pure Python. No front‑end experience </a:t>
            </a:r>
            <a:r>
              <a:rPr lang="en-US" dirty="0" smtClean="0">
                <a:latin typeface="Times New Roman" pitchFamily="18" charset="0"/>
                <a:cs typeface="Times New Roman" pitchFamily="18" charset="0"/>
              </a:rPr>
              <a:t>required.</a:t>
            </a:r>
          </a:p>
          <a:p>
            <a:pPr marL="285750" indent="-285750">
              <a:buFont typeface="Arial" pitchFamily="34" charset="0"/>
              <a:buChar char="•"/>
            </a:pP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an open-source python framework for building web apps for Machine Learning and Data Science. We can instantly develop web apps and deploy them easily using </a:t>
            </a:r>
            <a:r>
              <a:rPr lang="en-US" dirty="0" err="1">
                <a:latin typeface="Times New Roman" pitchFamily="18" charset="0"/>
                <a:cs typeface="Times New Roman" pitchFamily="18" charset="0"/>
              </a:rPr>
              <a:t>Streamlit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285750" indent="-285750">
              <a:buFont typeface="Arial" pitchFamily="34" charset="0"/>
              <a:buChar char="•"/>
            </a:pP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allows you to write an app the same way you write a python code. </a:t>
            </a:r>
            <a:endParaRPr lang="en-US" dirty="0" smtClean="0">
              <a:latin typeface="Times New Roman" pitchFamily="18" charset="0"/>
              <a:cs typeface="Times New Roman" pitchFamily="18" charset="0"/>
            </a:endParaRPr>
          </a:p>
          <a:p>
            <a:pPr marL="285750" indent="-285750">
              <a:buFont typeface="Arial" pitchFamily="34" charset="0"/>
              <a:buChar char="•"/>
            </a:pP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makes it seamless to work on the interactive loop of coding and viewing results in the web app</a:t>
            </a:r>
            <a:r>
              <a:rPr lang="en-US" dirty="0" smtClean="0">
                <a:latin typeface="Times New Roman" pitchFamily="18" charset="0"/>
                <a:cs typeface="Times New Roman" pitchFamily="18" charset="0"/>
              </a:rPr>
              <a:t>.</a:t>
            </a:r>
          </a:p>
        </p:txBody>
      </p:sp>
      <p:sp>
        <p:nvSpPr>
          <p:cNvPr id="5" name="TextBox 4"/>
          <p:cNvSpPr txBox="1"/>
          <p:nvPr/>
        </p:nvSpPr>
        <p:spPr>
          <a:xfrm>
            <a:off x="1180407" y="4354438"/>
            <a:ext cx="9842269"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SAMPLE CODE :</a:t>
            </a:r>
          </a:p>
          <a:p>
            <a:endParaRPr lang="en-IN"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033" y="3383280"/>
            <a:ext cx="4423467" cy="3234979"/>
          </a:xfrm>
          <a:prstGeom prst="rect">
            <a:avLst/>
          </a:prstGeom>
        </p:spPr>
      </p:pic>
    </p:spTree>
    <p:extLst>
      <p:ext uri="{BB962C8B-B14F-4D97-AF65-F5344CB8AC3E}">
        <p14:creationId xmlns:p14="http://schemas.microsoft.com/office/powerpoint/2010/main" val="2135989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9585" y="1837112"/>
            <a:ext cx="7913716" cy="584775"/>
          </a:xfrm>
          <a:prstGeom prst="rect">
            <a:avLst/>
          </a:prstGeom>
          <a:noFill/>
        </p:spPr>
        <p:txBody>
          <a:bodyPr wrap="square" rtlCol="0">
            <a:spAutoFit/>
          </a:bodyPr>
          <a:lstStyle/>
          <a:p>
            <a:r>
              <a:rPr lang="en-US" sz="3200" dirty="0" smtClean="0">
                <a:latin typeface="Algerian" pitchFamily="82" charset="0"/>
              </a:rPr>
              <a:t>UPLOADING FILES TO GITHUB</a:t>
            </a:r>
            <a:endParaRPr lang="en-IN" sz="3200" dirty="0">
              <a:latin typeface="Algerian" pitchFamily="82" charset="0"/>
            </a:endParaRPr>
          </a:p>
        </p:txBody>
      </p:sp>
      <p:sp>
        <p:nvSpPr>
          <p:cNvPr id="4" name="TextBox 3"/>
          <p:cNvSpPr txBox="1"/>
          <p:nvPr/>
        </p:nvSpPr>
        <p:spPr>
          <a:xfrm>
            <a:off x="839585" y="3200400"/>
            <a:ext cx="8778240" cy="1754326"/>
          </a:xfrm>
          <a:prstGeom prst="rect">
            <a:avLst/>
          </a:prstGeom>
          <a:noFill/>
        </p:spPr>
        <p:txBody>
          <a:bodyPr wrap="square" rtlCol="0">
            <a:spAutoFit/>
          </a:bodyPr>
          <a:lstStyle/>
          <a:p>
            <a:pPr marL="285750" indent="-285750">
              <a:buFont typeface="Arial" pitchFamily="34" charset="0"/>
              <a:buChar char="•"/>
            </a:pPr>
            <a:r>
              <a:rPr lang="en-US" dirty="0" smtClean="0"/>
              <a:t>We need to upload the .</a:t>
            </a:r>
            <a:r>
              <a:rPr lang="en-US" dirty="0" err="1" smtClean="0"/>
              <a:t>py</a:t>
            </a:r>
            <a:r>
              <a:rPr lang="en-US" dirty="0" smtClean="0"/>
              <a:t> file and the .</a:t>
            </a:r>
            <a:r>
              <a:rPr lang="en-US" dirty="0" err="1" smtClean="0"/>
              <a:t>sav</a:t>
            </a:r>
            <a:r>
              <a:rPr lang="en-US" dirty="0" smtClean="0"/>
              <a:t> file which we have saved from the </a:t>
            </a:r>
            <a:r>
              <a:rPr lang="en-US" dirty="0" err="1" smtClean="0"/>
              <a:t>colab</a:t>
            </a:r>
            <a:r>
              <a:rPr lang="en-IN" dirty="0" smtClean="0"/>
              <a:t>.</a:t>
            </a:r>
          </a:p>
          <a:p>
            <a:pPr marL="285750" indent="-285750">
              <a:buFont typeface="Arial" pitchFamily="34" charset="0"/>
              <a:buChar char="•"/>
            </a:pPr>
            <a:r>
              <a:rPr lang="en-US" dirty="0" smtClean="0"/>
              <a:t>In addition to that we have to include the three more files</a:t>
            </a:r>
          </a:p>
          <a:p>
            <a:pPr marL="742950" lvl="1" indent="-285750">
              <a:buFont typeface="Arial" pitchFamily="34" charset="0"/>
              <a:buChar char="•"/>
            </a:pPr>
            <a:r>
              <a:rPr lang="en-US" dirty="0" err="1" smtClean="0"/>
              <a:t>Procfile</a:t>
            </a:r>
            <a:endParaRPr lang="en-US" dirty="0" smtClean="0"/>
          </a:p>
          <a:p>
            <a:pPr marL="742950" lvl="1" indent="-285750">
              <a:buFont typeface="Arial" pitchFamily="34" charset="0"/>
              <a:buChar char="•"/>
            </a:pPr>
            <a:r>
              <a:rPr lang="en-US" dirty="0" smtClean="0"/>
              <a:t>Requirements.txt</a:t>
            </a:r>
          </a:p>
          <a:p>
            <a:pPr marL="742950" lvl="1" indent="-285750">
              <a:buFont typeface="Arial" pitchFamily="34" charset="0"/>
              <a:buChar char="•"/>
            </a:pPr>
            <a:r>
              <a:rPr lang="en-US" dirty="0" smtClean="0"/>
              <a:t>Runtime.txt</a:t>
            </a:r>
          </a:p>
          <a:p>
            <a:pPr marL="742950" lvl="1" indent="-285750">
              <a:buFont typeface="Arial" pitchFamily="34" charset="0"/>
              <a:buChar char="•"/>
            </a:pPr>
            <a:r>
              <a:rPr lang="en-US" dirty="0" smtClean="0"/>
              <a:t>Setup.sh</a:t>
            </a:r>
          </a:p>
        </p:txBody>
      </p:sp>
    </p:spTree>
    <p:extLst>
      <p:ext uri="{BB962C8B-B14F-4D97-AF65-F5344CB8AC3E}">
        <p14:creationId xmlns:p14="http://schemas.microsoft.com/office/powerpoint/2010/main" val="190614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739833"/>
            <a:ext cx="5769033" cy="584775"/>
          </a:xfrm>
          <a:prstGeom prst="rect">
            <a:avLst/>
          </a:prstGeom>
          <a:noFill/>
        </p:spPr>
        <p:txBody>
          <a:bodyPr wrap="square" rtlCol="0">
            <a:spAutoFit/>
          </a:bodyPr>
          <a:lstStyle/>
          <a:p>
            <a:r>
              <a:rPr lang="en-US" sz="3200" dirty="0" smtClean="0">
                <a:latin typeface="Algerian" pitchFamily="82" charset="0"/>
              </a:rPr>
              <a:t>DEPLOYING APP ON HEROKU</a:t>
            </a:r>
            <a:endParaRPr lang="en-IN" sz="3200" dirty="0">
              <a:latin typeface="Algerian" pitchFamily="82" charset="0"/>
            </a:endParaRPr>
          </a:p>
        </p:txBody>
      </p:sp>
      <p:sp>
        <p:nvSpPr>
          <p:cNvPr id="3" name="TextBox 2"/>
          <p:cNvSpPr txBox="1"/>
          <p:nvPr/>
        </p:nvSpPr>
        <p:spPr>
          <a:xfrm>
            <a:off x="731520" y="1604356"/>
            <a:ext cx="8769927" cy="2031325"/>
          </a:xfrm>
          <a:prstGeom prst="rect">
            <a:avLst/>
          </a:prstGeom>
          <a:noFill/>
        </p:spPr>
        <p:txBody>
          <a:bodyPr wrap="square" rtlCol="0">
            <a:spAutoFit/>
          </a:bodyPr>
          <a:lstStyle/>
          <a:p>
            <a:pPr marL="285750" indent="-285750">
              <a:buFont typeface="Arial" pitchFamily="34" charset="0"/>
              <a:buChar char="•"/>
            </a:pPr>
            <a:r>
              <a:rPr lang="en-US" dirty="0"/>
              <a:t>Till now we run the website in the local machine. </a:t>
            </a:r>
          </a:p>
          <a:p>
            <a:pPr marL="285750" indent="-285750">
              <a:buFont typeface="Arial" pitchFamily="34" charset="0"/>
              <a:buChar char="•"/>
            </a:pPr>
            <a:r>
              <a:rPr lang="en-US" dirty="0" err="1" smtClean="0"/>
              <a:t>Inorder</a:t>
            </a:r>
            <a:r>
              <a:rPr lang="en-US" dirty="0" smtClean="0"/>
              <a:t> </a:t>
            </a:r>
            <a:r>
              <a:rPr lang="en-US" dirty="0"/>
              <a:t>to deploy the website we use the </a:t>
            </a:r>
            <a:r>
              <a:rPr lang="en-US" dirty="0" err="1"/>
              <a:t>Heroku</a:t>
            </a:r>
            <a:r>
              <a:rPr lang="en-US" dirty="0"/>
              <a:t> </a:t>
            </a:r>
            <a:r>
              <a:rPr lang="en-US" dirty="0" smtClean="0"/>
              <a:t>platform.</a:t>
            </a:r>
          </a:p>
          <a:p>
            <a:pPr marL="285750" indent="-285750">
              <a:buFont typeface="Arial" pitchFamily="34" charset="0"/>
              <a:buChar char="•"/>
            </a:pPr>
            <a:r>
              <a:rPr lang="en-US" dirty="0" smtClean="0"/>
              <a:t>By logging </a:t>
            </a:r>
            <a:r>
              <a:rPr lang="en-US" dirty="0"/>
              <a:t>into the </a:t>
            </a:r>
            <a:r>
              <a:rPr lang="en-US" dirty="0" err="1"/>
              <a:t>Heroku</a:t>
            </a:r>
            <a:r>
              <a:rPr lang="en-US" dirty="0"/>
              <a:t> we have to create the new app and then we have to connect to the </a:t>
            </a:r>
            <a:r>
              <a:rPr lang="en-US" dirty="0" err="1"/>
              <a:t>github</a:t>
            </a:r>
            <a:r>
              <a:rPr lang="en-US" dirty="0"/>
              <a:t> </a:t>
            </a:r>
            <a:r>
              <a:rPr lang="en-US" dirty="0" smtClean="0"/>
              <a:t>repository.</a:t>
            </a:r>
          </a:p>
          <a:p>
            <a:pPr marL="285750" indent="-285750">
              <a:buFont typeface="Arial" pitchFamily="34" charset="0"/>
              <a:buChar char="•"/>
            </a:pPr>
            <a:r>
              <a:rPr lang="en-US" dirty="0" smtClean="0"/>
              <a:t>Now </a:t>
            </a:r>
            <a:r>
              <a:rPr lang="en-US" dirty="0"/>
              <a:t>we have click on the deploy button in the </a:t>
            </a:r>
            <a:r>
              <a:rPr lang="en-US" dirty="0" err="1"/>
              <a:t>Heroku</a:t>
            </a:r>
            <a:r>
              <a:rPr lang="en-US" dirty="0"/>
              <a:t> then after running all the modules the </a:t>
            </a:r>
            <a:r>
              <a:rPr lang="en-US" dirty="0" err="1"/>
              <a:t>Heroku</a:t>
            </a:r>
            <a:r>
              <a:rPr lang="en-US" dirty="0"/>
              <a:t> creates the app and provide a URL for the app</a:t>
            </a:r>
            <a:r>
              <a:rPr lang="en-US" dirty="0" smtClean="0"/>
              <a:t>.</a:t>
            </a:r>
          </a:p>
          <a:p>
            <a:pPr marL="285750" indent="-285750">
              <a:buFont typeface="Arial" pitchFamily="34" charset="0"/>
              <a:buChar char="•"/>
            </a:pPr>
            <a:r>
              <a:rPr lang="en-US" dirty="0"/>
              <a:t>Link for the app : </a:t>
            </a:r>
            <a:r>
              <a:rPr lang="en-US" dirty="0">
                <a:hlinkClick r:id="rId2"/>
              </a:rPr>
              <a:t>https://heart-disease-predictionapp1.herokuapp.com/</a:t>
            </a:r>
            <a:r>
              <a:rPr lang="en-US" dirty="0"/>
              <a:t>.</a:t>
            </a:r>
            <a:endParaRPr lang="en-IN" dirty="0"/>
          </a:p>
        </p:txBody>
      </p:sp>
    </p:spTree>
    <p:extLst>
      <p:ext uri="{BB962C8B-B14F-4D97-AF65-F5344CB8AC3E}">
        <p14:creationId xmlns:p14="http://schemas.microsoft.com/office/powerpoint/2010/main" val="3062769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8269" y="623455"/>
            <a:ext cx="6134793" cy="584775"/>
          </a:xfrm>
          <a:prstGeom prst="rect">
            <a:avLst/>
          </a:prstGeom>
          <a:noFill/>
        </p:spPr>
        <p:txBody>
          <a:bodyPr wrap="square" rtlCol="0">
            <a:spAutoFit/>
          </a:bodyPr>
          <a:lstStyle/>
          <a:p>
            <a:r>
              <a:rPr lang="en-US" sz="3200" dirty="0" smtClean="0">
                <a:latin typeface="Algerian" pitchFamily="82" charset="0"/>
              </a:rPr>
              <a:t>OUTPUTS/RESULTS</a:t>
            </a:r>
            <a:endParaRPr lang="en-IN" sz="3200" dirty="0">
              <a:latin typeface="Algerian"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22" y="1467255"/>
            <a:ext cx="5461462" cy="498486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931" y="1437176"/>
            <a:ext cx="5378335" cy="5010849"/>
          </a:xfrm>
          <a:prstGeom prst="rect">
            <a:avLst/>
          </a:prstGeom>
        </p:spPr>
      </p:pic>
    </p:spTree>
    <p:extLst>
      <p:ext uri="{BB962C8B-B14F-4D97-AF65-F5344CB8AC3E}">
        <p14:creationId xmlns:p14="http://schemas.microsoft.com/office/powerpoint/2010/main" val="2972403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6" y="382061"/>
            <a:ext cx="5898169" cy="58777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174" y="382061"/>
            <a:ext cx="5716386" cy="5877745"/>
          </a:xfrm>
          <a:prstGeom prst="rect">
            <a:avLst/>
          </a:prstGeom>
        </p:spPr>
      </p:pic>
    </p:spTree>
    <p:extLst>
      <p:ext uri="{BB962C8B-B14F-4D97-AF65-F5344CB8AC3E}">
        <p14:creationId xmlns:p14="http://schemas.microsoft.com/office/powerpoint/2010/main" val="2931050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C27FBCA-64D3-7853-B39F-6A447AC218DC}"/>
              </a:ext>
            </a:extLst>
          </p:cNvPr>
          <p:cNvSpPr/>
          <p:nvPr/>
        </p:nvSpPr>
        <p:spPr>
          <a:xfrm>
            <a:off x="2702282" y="2411523"/>
            <a:ext cx="6787436"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Thank You</a:t>
            </a:r>
          </a:p>
        </p:txBody>
      </p:sp>
    </p:spTree>
    <p:extLst>
      <p:ext uri="{BB962C8B-B14F-4D97-AF65-F5344CB8AC3E}">
        <p14:creationId xmlns:p14="http://schemas.microsoft.com/office/powerpoint/2010/main" val="3344989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17949E0-E7AB-ED3D-7FE7-C45710EF6652}"/>
              </a:ext>
            </a:extLst>
          </p:cNvPr>
          <p:cNvSpPr/>
          <p:nvPr/>
        </p:nvSpPr>
        <p:spPr>
          <a:xfrm>
            <a:off x="1088972" y="1435487"/>
            <a:ext cx="4771777" cy="584775"/>
          </a:xfrm>
          <a:prstGeom prst="rect">
            <a:avLst/>
          </a:prstGeom>
          <a:noFill/>
        </p:spPr>
        <p:txBody>
          <a:bodyPr wrap="square" lIns="91440" tIns="45720" rIns="91440" bIns="45720">
            <a:spAutoFit/>
          </a:bodyPr>
          <a:lstStyle/>
          <a:p>
            <a:r>
              <a:rPr lang="en-US" sz="3200" cap="none" spc="0" dirty="0">
                <a:ln w="0"/>
                <a:solidFill>
                  <a:schemeClr val="tx1"/>
                </a:solidFill>
                <a:latin typeface="Algerian" panose="04020705040A02060702" pitchFamily="82" charset="0"/>
              </a:rPr>
              <a:t>Abstract</a:t>
            </a:r>
            <a:r>
              <a:rPr lang="en-US" sz="3200" b="1" cap="none" spc="0" dirty="0">
                <a:ln w="0"/>
                <a:solidFill>
                  <a:schemeClr val="tx1"/>
                </a:solidFill>
                <a:latin typeface="Algerian" panose="04020705040A02060702" pitchFamily="82" charset="0"/>
              </a:rPr>
              <a:t>:</a:t>
            </a:r>
          </a:p>
        </p:txBody>
      </p:sp>
      <p:sp>
        <p:nvSpPr>
          <p:cNvPr id="3" name="TextBox 2">
            <a:extLst>
              <a:ext uri="{FF2B5EF4-FFF2-40B4-BE49-F238E27FC236}">
                <a16:creationId xmlns="" xmlns:a16="http://schemas.microsoft.com/office/drawing/2014/main" id="{E1594436-0AA7-F241-5FAA-7F56BCB225BB}"/>
              </a:ext>
            </a:extLst>
          </p:cNvPr>
          <p:cNvSpPr txBox="1"/>
          <p:nvPr/>
        </p:nvSpPr>
        <p:spPr>
          <a:xfrm>
            <a:off x="1088973" y="2404990"/>
            <a:ext cx="10510787" cy="2585323"/>
          </a:xfrm>
          <a:prstGeom prst="rect">
            <a:avLst/>
          </a:prstGeom>
          <a:noFill/>
        </p:spPr>
        <p:txBody>
          <a:bodyPr wrap="square" rtlCol="0">
            <a:spAutoFit/>
          </a:bodyPr>
          <a:lstStyle/>
          <a:p>
            <a:pPr algn="just">
              <a:lnSpc>
                <a:spcPct val="150000"/>
              </a:lnSpc>
            </a:pPr>
            <a:r>
              <a:rPr lang="en-US" dirty="0">
                <a:latin typeface="Times New Roman" pitchFamily="18" charset="0"/>
                <a:cs typeface="Times New Roman" pitchFamily="18" charset="0"/>
              </a:rPr>
              <a:t>Prediction of occurrences of heart diseases in the medical field is significant work. Data analytics is useful for prediction from more information and it helps the medical </a:t>
            </a:r>
            <a:r>
              <a:rPr lang="en-US" dirty="0" smtClean="0">
                <a:latin typeface="Times New Roman" pitchFamily="18" charset="0"/>
                <a:cs typeface="Times New Roman" pitchFamily="18" charset="0"/>
              </a:rPr>
              <a:t>center </a:t>
            </a:r>
            <a:r>
              <a:rPr lang="en-US" dirty="0">
                <a:latin typeface="Times New Roman" pitchFamily="18" charset="0"/>
                <a:cs typeface="Times New Roman" pitchFamily="18" charset="0"/>
              </a:rPr>
              <a:t>to predict various diseases. A huge amount of patient-related data is maintained on monthly basis. The stored data can be useful for the source of predicting the occurrence of future diseases. Some of the data mining and machine learning techniques are used to predict heart diseases, such as </a:t>
            </a:r>
            <a:r>
              <a:rPr lang="en-US" dirty="0" smtClean="0">
                <a:latin typeface="Times New Roman" pitchFamily="18" charset="0"/>
                <a:cs typeface="Times New Roman" pitchFamily="18" charset="0"/>
              </a:rPr>
              <a:t>Artificial </a:t>
            </a:r>
            <a:r>
              <a:rPr lang="en-US" dirty="0">
                <a:latin typeface="Times New Roman" pitchFamily="18" charset="0"/>
                <a:cs typeface="Times New Roman" pitchFamily="18" charset="0"/>
              </a:rPr>
              <a:t>Neural Network (ANN), Random Forest and Support Vector Machine (SVM</a:t>
            </a:r>
            <a:r>
              <a:rPr lang="en-US" dirty="0" smtClean="0">
                <a:latin typeface="Times New Roman" pitchFamily="18" charset="0"/>
                <a:cs typeface="Times New Roman"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this project we used logistic regression in order to develop the web app.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337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93CE57D-677B-EEF2-C147-8C67C7C44D3B}"/>
              </a:ext>
            </a:extLst>
          </p:cNvPr>
          <p:cNvSpPr/>
          <p:nvPr/>
        </p:nvSpPr>
        <p:spPr>
          <a:xfrm>
            <a:off x="715828" y="1201288"/>
            <a:ext cx="4610558" cy="584775"/>
          </a:xfrm>
          <a:prstGeom prst="rect">
            <a:avLst/>
          </a:prstGeom>
          <a:noFill/>
        </p:spPr>
        <p:txBody>
          <a:bodyPr wrap="none" lIns="91440" tIns="45720" rIns="91440" bIns="45720">
            <a:spAutoFit/>
          </a:bodyPr>
          <a:lstStyle/>
          <a:p>
            <a:r>
              <a:rPr lang="en-US" sz="3200" dirty="0" smtClean="0">
                <a:effectLst/>
                <a:latin typeface="Algerian" panose="04020705040A02060702" pitchFamily="82" charset="0"/>
                <a:ea typeface="Calibri" panose="020F0502020204030204" pitchFamily="34" charset="0"/>
                <a:cs typeface="Mangal" panose="02040503050203030202" pitchFamily="18" charset="0"/>
              </a:rPr>
              <a:t>Problem  </a:t>
            </a:r>
            <a:r>
              <a:rPr lang="en-US" sz="3200" dirty="0">
                <a:effectLst/>
                <a:latin typeface="Algerian" panose="04020705040A02060702" pitchFamily="82" charset="0"/>
                <a:ea typeface="Calibri" panose="020F0502020204030204" pitchFamily="34" charset="0"/>
                <a:cs typeface="Mangal" panose="02040503050203030202" pitchFamily="18" charset="0"/>
              </a:rPr>
              <a:t>statement</a:t>
            </a:r>
            <a:r>
              <a:rPr lang="en-US" sz="3200" b="1" dirty="0">
                <a:effectLst/>
                <a:latin typeface="Algerian" panose="04020705040A02060702" pitchFamily="82" charset="0"/>
                <a:ea typeface="Calibri" panose="020F0502020204030204" pitchFamily="34" charset="0"/>
                <a:cs typeface="Mangal" panose="02040503050203030202" pitchFamily="18" charset="0"/>
              </a:rPr>
              <a:t>:</a:t>
            </a:r>
            <a:endParaRPr lang="en-US" sz="5400" b="1"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TextBox 2">
            <a:extLst>
              <a:ext uri="{FF2B5EF4-FFF2-40B4-BE49-F238E27FC236}">
                <a16:creationId xmlns="" xmlns:a16="http://schemas.microsoft.com/office/drawing/2014/main" id="{57964CDE-356C-416D-2974-608663ECC236}"/>
              </a:ext>
            </a:extLst>
          </p:cNvPr>
          <p:cNvSpPr txBox="1"/>
          <p:nvPr/>
        </p:nvSpPr>
        <p:spPr>
          <a:xfrm>
            <a:off x="767124" y="2138802"/>
            <a:ext cx="10573229" cy="3416320"/>
          </a:xfrm>
          <a:prstGeom prst="rect">
            <a:avLst/>
          </a:prstGeom>
          <a:noFill/>
        </p:spPr>
        <p:txBody>
          <a:bodyPr wrap="square" rtlCol="0">
            <a:spAutoFit/>
          </a:bodyPr>
          <a:lstStyle/>
          <a:p>
            <a:pPr algn="just">
              <a:lnSpc>
                <a:spcPct val="200000"/>
              </a:lnSpc>
            </a:pPr>
            <a:r>
              <a:rPr lang="en-US" dirty="0">
                <a:latin typeface="Times New Roman" pitchFamily="18" charset="0"/>
                <a:cs typeface="Times New Roman" pitchFamily="18" charset="0"/>
              </a:rPr>
              <a:t>Heart-related diseases or Cardiovascular Diseases (CVDs) are the main reason for a huge number of deaths in the world over the last few decades and has emerged as the most </a:t>
            </a:r>
            <a:r>
              <a:rPr lang="en-US" dirty="0" smtClean="0">
                <a:latin typeface="Times New Roman" pitchFamily="18" charset="0"/>
                <a:cs typeface="Times New Roman" pitchFamily="18" charset="0"/>
              </a:rPr>
              <a:t>life threatening </a:t>
            </a:r>
            <a:r>
              <a:rPr lang="en-US" dirty="0">
                <a:latin typeface="Times New Roman" pitchFamily="18" charset="0"/>
                <a:cs typeface="Times New Roman" pitchFamily="18" charset="0"/>
              </a:rPr>
              <a:t>disease, not only in India but in the whole world. So, there is a need for a reliable, accurate, and feasible system to diagnose such diseases in time for proper treatment. Machine Learning algorithms and techniques have been applied to various medical datasets to automate the analysis of large and complex </a:t>
            </a:r>
            <a:r>
              <a:rPr lang="en-US" dirty="0" smtClean="0">
                <a:latin typeface="Times New Roman" pitchFamily="18" charset="0"/>
                <a:cs typeface="Times New Roman" pitchFamily="18" charset="0"/>
              </a:rPr>
              <a:t>data. We have to develop a web app using a machine learning model to the heart disease prediction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7814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0024081-BDD0-DDEB-FFE3-72D41576F763}"/>
              </a:ext>
            </a:extLst>
          </p:cNvPr>
          <p:cNvSpPr/>
          <p:nvPr/>
        </p:nvSpPr>
        <p:spPr>
          <a:xfrm>
            <a:off x="925775" y="897904"/>
            <a:ext cx="7202613" cy="584775"/>
          </a:xfrm>
          <a:prstGeom prst="rect">
            <a:avLst/>
          </a:prstGeom>
          <a:noFill/>
        </p:spPr>
        <p:txBody>
          <a:bodyPr wrap="none" lIns="91440" tIns="45720" rIns="91440" bIns="45720">
            <a:spAutoFit/>
          </a:bodyPr>
          <a:lstStyle/>
          <a:p>
            <a:r>
              <a:rPr lang="en-US" sz="3200" cap="none" spc="0" dirty="0">
                <a:ln w="0"/>
                <a:solidFill>
                  <a:schemeClr val="tx1"/>
                </a:solidFill>
                <a:latin typeface="Algerian" panose="04020705040A02060702" pitchFamily="82" charset="0"/>
              </a:rPr>
              <a:t>Minimum Hardware </a:t>
            </a:r>
            <a:r>
              <a:rPr lang="en-US" sz="3200" cap="none" spc="0" dirty="0" smtClean="0">
                <a:ln w="0"/>
                <a:solidFill>
                  <a:schemeClr val="tx1"/>
                </a:solidFill>
                <a:latin typeface="Algerian" panose="04020705040A02060702" pitchFamily="82" charset="0"/>
              </a:rPr>
              <a:t>Requirements</a:t>
            </a:r>
            <a:endParaRPr lang="en-US" sz="3200" cap="none" spc="0" dirty="0">
              <a:ln w="0"/>
              <a:solidFill>
                <a:schemeClr val="tx1"/>
              </a:solidFill>
              <a:latin typeface="Algerian" panose="04020705040A02060702" pitchFamily="82" charset="0"/>
            </a:endParaRPr>
          </a:p>
        </p:txBody>
      </p:sp>
      <p:sp>
        <p:nvSpPr>
          <p:cNvPr id="3" name="TextBox 2">
            <a:extLst>
              <a:ext uri="{FF2B5EF4-FFF2-40B4-BE49-F238E27FC236}">
                <a16:creationId xmlns="" xmlns:a16="http://schemas.microsoft.com/office/drawing/2014/main" id="{99896EE0-6121-0DE1-B8AE-3444CCB11EAA}"/>
              </a:ext>
            </a:extLst>
          </p:cNvPr>
          <p:cNvSpPr txBox="1"/>
          <p:nvPr/>
        </p:nvSpPr>
        <p:spPr>
          <a:xfrm>
            <a:off x="1039588" y="1684422"/>
            <a:ext cx="7392202"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Intel I5</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 4GB</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HARD DISK: 256 GB</a:t>
            </a:r>
          </a:p>
        </p:txBody>
      </p:sp>
      <p:sp>
        <p:nvSpPr>
          <p:cNvPr id="6" name="TextBox 5">
            <a:extLst>
              <a:ext uri="{FF2B5EF4-FFF2-40B4-BE49-F238E27FC236}">
                <a16:creationId xmlns="" xmlns:a16="http://schemas.microsoft.com/office/drawing/2014/main" id="{232A7860-5321-A3B6-B312-0F3B7B106FC6}"/>
              </a:ext>
            </a:extLst>
          </p:cNvPr>
          <p:cNvSpPr txBox="1"/>
          <p:nvPr/>
        </p:nvSpPr>
        <p:spPr>
          <a:xfrm>
            <a:off x="1039588" y="3269756"/>
            <a:ext cx="8145379" cy="584775"/>
          </a:xfrm>
          <a:prstGeom prst="rect">
            <a:avLst/>
          </a:prstGeom>
          <a:noFill/>
        </p:spPr>
        <p:txBody>
          <a:bodyPr wrap="square">
            <a:spAutoFit/>
          </a:bodyPr>
          <a:lstStyle/>
          <a:p>
            <a:r>
              <a:rPr lang="en-IN" sz="3200" dirty="0">
                <a:latin typeface="Algerian" panose="04020705040A02060702" pitchFamily="82" charset="0"/>
              </a:rPr>
              <a:t>Minimum Software  </a:t>
            </a:r>
            <a:r>
              <a:rPr lang="en-IN" sz="3200" dirty="0" smtClean="0">
                <a:latin typeface="Algerian" panose="04020705040A02060702" pitchFamily="82" charset="0"/>
              </a:rPr>
              <a:t>Requirements</a:t>
            </a:r>
            <a:endParaRPr lang="en-IN" sz="3200" dirty="0">
              <a:latin typeface="Algerian" panose="04020705040A02060702" pitchFamily="82" charset="0"/>
            </a:endParaRPr>
          </a:p>
        </p:txBody>
      </p:sp>
      <p:sp>
        <p:nvSpPr>
          <p:cNvPr id="7" name="TextBox 6">
            <a:extLst>
              <a:ext uri="{FF2B5EF4-FFF2-40B4-BE49-F238E27FC236}">
                <a16:creationId xmlns="" xmlns:a16="http://schemas.microsoft.com/office/drawing/2014/main" id="{4260F50A-6587-CBC2-1805-972139C30887}"/>
              </a:ext>
            </a:extLst>
          </p:cNvPr>
          <p:cNvSpPr txBox="1"/>
          <p:nvPr/>
        </p:nvSpPr>
        <p:spPr>
          <a:xfrm>
            <a:off x="1039588" y="4150794"/>
            <a:ext cx="6044665"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 Windows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 : Google </a:t>
            </a:r>
            <a:r>
              <a:rPr lang="en-IN" dirty="0" err="1" smtClean="0">
                <a:latin typeface="Times New Roman" panose="02020603050405020304" pitchFamily="18" charset="0"/>
                <a:cs typeface="Times New Roman" panose="02020603050405020304" pitchFamily="18" charset="0"/>
              </a:rPr>
              <a:t>Colab</a:t>
            </a:r>
            <a:r>
              <a:rPr lang="en-IN" dirty="0" smtClean="0">
                <a:latin typeface="Times New Roman" panose="02020603050405020304" pitchFamily="18" charset="0"/>
                <a:cs typeface="Times New Roman" panose="02020603050405020304" pitchFamily="18" charset="0"/>
              </a:rPr>
              <a:t>, Anaconda, </a:t>
            </a:r>
            <a:r>
              <a:rPr lang="en-IN" dirty="0" err="1" smtClean="0">
                <a:latin typeface="Times New Roman" panose="02020603050405020304" pitchFamily="18" charset="0"/>
                <a:cs typeface="Times New Roman" panose="02020603050405020304" pitchFamily="18" charset="0"/>
              </a:rPr>
              <a:t>Spyder</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LIBRARIES : Pandas, </a:t>
            </a:r>
            <a:r>
              <a:rPr lang="en-IN" dirty="0" err="1" smtClean="0">
                <a:latin typeface="Times New Roman" panose="02020603050405020304" pitchFamily="18" charset="0"/>
                <a:cs typeface="Times New Roman" panose="02020603050405020304" pitchFamily="18" charset="0"/>
              </a:rPr>
              <a:t>Numpy</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Streamlit</a:t>
            </a:r>
            <a:r>
              <a:rPr lang="en-IN" dirty="0" smtClean="0">
                <a:latin typeface="Times New Roman" panose="02020603050405020304" pitchFamily="18" charset="0"/>
                <a:cs typeface="Times New Roman" panose="02020603050405020304" pitchFamily="18" charset="0"/>
              </a:rPr>
              <a:t>, Pickle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774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B9A9E58-57AB-94C8-628A-486F34666812}"/>
              </a:ext>
            </a:extLst>
          </p:cNvPr>
          <p:cNvSpPr/>
          <p:nvPr/>
        </p:nvSpPr>
        <p:spPr>
          <a:xfrm>
            <a:off x="1036759" y="1092353"/>
            <a:ext cx="4687502" cy="584775"/>
          </a:xfrm>
          <a:prstGeom prst="rect">
            <a:avLst/>
          </a:prstGeom>
          <a:noFill/>
        </p:spPr>
        <p:txBody>
          <a:bodyPr wrap="none" lIns="91440" tIns="45720" rIns="91440" bIns="45720">
            <a:spAutoFit/>
          </a:bodyPr>
          <a:lstStyle/>
          <a:p>
            <a:r>
              <a:rPr lang="en-US" sz="3200" dirty="0">
                <a:latin typeface="Algerian" panose="04020705040A02060702" pitchFamily="82" charset="0"/>
              </a:rPr>
              <a:t>Dataset Description</a:t>
            </a:r>
            <a:r>
              <a:rPr lang="en-US" sz="3200" b="1" dirty="0">
                <a:latin typeface="Algerian" panose="04020705040A02060702" pitchFamily="82" charset="0"/>
              </a:rPr>
              <a:t>:</a:t>
            </a:r>
            <a:endParaRPr lang="en-US" sz="3200" b="1" dirty="0">
              <a:ln w="0"/>
              <a:effectLst>
                <a:outerShdw blurRad="38100" dist="19050" dir="2700000" algn="tl" rotWithShape="0">
                  <a:schemeClr val="dk1">
                    <a:alpha val="40000"/>
                  </a:schemeClr>
                </a:outerShdw>
              </a:effectLst>
              <a:latin typeface="Algerian" panose="04020705040A02060702" pitchFamily="82" charset="0"/>
            </a:endParaRPr>
          </a:p>
        </p:txBody>
      </p:sp>
      <p:sp>
        <p:nvSpPr>
          <p:cNvPr id="6" name="TextBox 5">
            <a:extLst>
              <a:ext uri="{FF2B5EF4-FFF2-40B4-BE49-F238E27FC236}">
                <a16:creationId xmlns="" xmlns:a16="http://schemas.microsoft.com/office/drawing/2014/main" id="{85355000-3FB7-E58A-ECDB-8ACB816DF0A5}"/>
              </a:ext>
            </a:extLst>
          </p:cNvPr>
          <p:cNvSpPr txBox="1"/>
          <p:nvPr/>
        </p:nvSpPr>
        <p:spPr>
          <a:xfrm>
            <a:off x="1036759" y="1837766"/>
            <a:ext cx="697454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sample dataset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759" y="2456124"/>
            <a:ext cx="8538953" cy="3477871"/>
          </a:xfrm>
          <a:prstGeom prst="rect">
            <a:avLst/>
          </a:prstGeom>
        </p:spPr>
      </p:pic>
    </p:spTree>
    <p:extLst>
      <p:ext uri="{BB962C8B-B14F-4D97-AF65-F5344CB8AC3E}">
        <p14:creationId xmlns:p14="http://schemas.microsoft.com/office/powerpoint/2010/main" val="2784996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D4DB0A55-D108-104B-F389-CA5BF35E57EA}"/>
              </a:ext>
            </a:extLst>
          </p:cNvPr>
          <p:cNvSpPr/>
          <p:nvPr/>
        </p:nvSpPr>
        <p:spPr>
          <a:xfrm>
            <a:off x="1183913" y="660685"/>
            <a:ext cx="3454032" cy="369332"/>
          </a:xfrm>
          <a:prstGeom prst="rect">
            <a:avLst/>
          </a:prstGeom>
          <a:noFill/>
        </p:spPr>
        <p:txBody>
          <a:bodyPr wrap="square" lIns="91440" tIns="45720" rIns="91440" bIns="45720">
            <a:spAutoFit/>
          </a:bodyPr>
          <a:lstStyle/>
          <a:p>
            <a:r>
              <a:rPr lang="en-US" b="1" dirty="0" smtClean="0">
                <a:latin typeface="Times New Roman" pitchFamily="18" charset="0"/>
                <a:cs typeface="Times New Roman" pitchFamily="18" charset="0"/>
              </a:rPr>
              <a:t>SAMPLE CODE:</a:t>
            </a:r>
            <a:endParaRPr lang="en-US" b="1" cap="none" spc="0"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3" name="TextBox 2">
            <a:extLst>
              <a:ext uri="{FF2B5EF4-FFF2-40B4-BE49-F238E27FC236}">
                <a16:creationId xmlns="" xmlns:a16="http://schemas.microsoft.com/office/drawing/2014/main" id="{73F2CA9F-2B2F-4311-B861-6CCAE2C03C56}"/>
              </a:ext>
            </a:extLst>
          </p:cNvPr>
          <p:cNvSpPr txBox="1"/>
          <p:nvPr/>
        </p:nvSpPr>
        <p:spPr>
          <a:xfrm>
            <a:off x="1183913" y="1226578"/>
            <a:ext cx="10685929" cy="3970318"/>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Make </a:t>
            </a:r>
            <a:r>
              <a:rPr lang="en-IN" b="1" dirty="0">
                <a:latin typeface="Times New Roman" panose="02020603050405020304" pitchFamily="18" charset="0"/>
                <a:cs typeface="Times New Roman" panose="02020603050405020304" pitchFamily="18" charset="0"/>
              </a:rPr>
              <a:t>necessary imports:</a:t>
            </a:r>
          </a:p>
          <a:p>
            <a:r>
              <a:rPr lang="en-IN" dirty="0"/>
              <a:t>import </a:t>
            </a:r>
            <a:r>
              <a:rPr lang="en-IN" dirty="0" err="1"/>
              <a:t>numpy</a:t>
            </a:r>
            <a:r>
              <a:rPr lang="en-IN" dirty="0"/>
              <a:t> as </a:t>
            </a:r>
            <a:r>
              <a:rPr lang="en-IN" dirty="0" err="1"/>
              <a:t>np</a:t>
            </a:r>
            <a:endParaRPr lang="en-IN" dirty="0"/>
          </a:p>
          <a:p>
            <a:r>
              <a:rPr lang="en-IN" dirty="0"/>
              <a:t>import pandas as </a:t>
            </a:r>
            <a:r>
              <a:rPr lang="en-IN" dirty="0" err="1"/>
              <a:t>pd</a:t>
            </a:r>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sklearn.linear_model</a:t>
            </a:r>
            <a:r>
              <a:rPr lang="en-IN" dirty="0"/>
              <a:t> import </a:t>
            </a:r>
            <a:r>
              <a:rPr lang="en-IN" dirty="0" err="1"/>
              <a:t>LogisticRegression</a:t>
            </a:r>
            <a:endParaRPr lang="en-IN" dirty="0"/>
          </a:p>
          <a:p>
            <a:r>
              <a:rPr lang="en-IN" dirty="0"/>
              <a:t>from </a:t>
            </a:r>
            <a:r>
              <a:rPr lang="en-IN" dirty="0" err="1"/>
              <a:t>sklearn.metrics</a:t>
            </a:r>
            <a:r>
              <a:rPr lang="en-IN" dirty="0"/>
              <a:t> import </a:t>
            </a:r>
            <a:r>
              <a:rPr lang="en-IN" dirty="0" err="1"/>
              <a:t>accuracy_score</a:t>
            </a:r>
            <a:endParaRPr lang="en-IN" dirty="0"/>
          </a:p>
          <a:p>
            <a:r>
              <a:rPr lang="en-IN" b="1" dirty="0" smtClean="0">
                <a:latin typeface="Times New Roman" panose="02020603050405020304" pitchFamily="18" charset="0"/>
                <a:cs typeface="Times New Roman" panose="02020603050405020304" pitchFamily="18" charset="0"/>
              </a:rPr>
              <a:t>Read </a:t>
            </a:r>
            <a:r>
              <a:rPr lang="en-IN" b="1" dirty="0">
                <a:latin typeface="Times New Roman" panose="02020603050405020304" pitchFamily="18" charset="0"/>
                <a:cs typeface="Times New Roman" panose="02020603050405020304" pitchFamily="18" charset="0"/>
              </a:rPr>
              <a:t>the Dataframe</a:t>
            </a:r>
          </a:p>
          <a:p>
            <a:r>
              <a:rPr lang="en-IN" dirty="0" err="1"/>
              <a:t>heart_data</a:t>
            </a:r>
            <a:r>
              <a:rPr lang="en-IN" dirty="0"/>
              <a:t> = </a:t>
            </a:r>
            <a:r>
              <a:rPr lang="en-IN" dirty="0" err="1"/>
              <a:t>pd.read_csv</a:t>
            </a:r>
            <a:r>
              <a:rPr lang="en-IN" dirty="0"/>
              <a:t>('/content/data.csv</a:t>
            </a:r>
            <a:r>
              <a:rPr lang="en-IN" dirty="0" smtClean="0"/>
              <a:t>')</a:t>
            </a:r>
            <a:endParaRPr lang="en-IN" dirty="0">
              <a:latin typeface="Times New Roman" panose="02020603050405020304" pitchFamily="18" charset="0"/>
              <a:cs typeface="Times New Roman" panose="02020603050405020304" pitchFamily="18" charset="0"/>
            </a:endParaRPr>
          </a:p>
          <a:p>
            <a:r>
              <a:rPr lang="en-IN" dirty="0" err="1"/>
              <a:t>heart_data.head</a:t>
            </a:r>
            <a:r>
              <a:rPr lang="en-IN" dirty="0"/>
              <a:t>()</a:t>
            </a:r>
          </a:p>
          <a:p>
            <a:r>
              <a:rPr lang="en-IN" dirty="0" err="1"/>
              <a:t>heart_data.shape</a:t>
            </a:r>
            <a:endParaRPr lang="en-IN" dirty="0"/>
          </a:p>
          <a:p>
            <a:r>
              <a:rPr lang="en-IN" dirty="0"/>
              <a:t>heart_data.info</a:t>
            </a:r>
            <a:r>
              <a:rPr lang="en-IN" dirty="0" smtClean="0"/>
              <a:t>()</a:t>
            </a:r>
            <a:endParaRPr lang="en-IN" dirty="0" smtClean="0">
              <a:latin typeface="Times New Roman" panose="02020603050405020304" pitchFamily="18" charset="0"/>
              <a:cs typeface="Times New Roman" panose="02020603050405020304" pitchFamily="18" charset="0"/>
            </a:endParaRPr>
          </a:p>
          <a:p>
            <a:r>
              <a:rPr lang="en-US" dirty="0"/>
              <a:t>X = </a:t>
            </a:r>
            <a:r>
              <a:rPr lang="en-US" dirty="0" err="1"/>
              <a:t>heart_data.drop</a:t>
            </a:r>
            <a:r>
              <a:rPr lang="en-US" dirty="0"/>
              <a:t>(columns='target', axis=1)</a:t>
            </a:r>
          </a:p>
          <a:p>
            <a:r>
              <a:rPr lang="en-US" dirty="0"/>
              <a:t>Y = </a:t>
            </a:r>
            <a:r>
              <a:rPr lang="en-US" dirty="0" err="1"/>
              <a:t>heart_data</a:t>
            </a:r>
            <a:r>
              <a:rPr lang="en-US" dirty="0"/>
              <a:t>['target']</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stratify=Y, </a:t>
            </a:r>
            <a:r>
              <a:rPr lang="en-US" dirty="0" err="1"/>
              <a:t>random_state</a:t>
            </a:r>
            <a:r>
              <a:rPr lang="en-US" dirty="0"/>
              <a:t>=2</a:t>
            </a:r>
            <a:r>
              <a:rPr lang="en-US" dirty="0" smtClean="0"/>
              <a:t>)</a:t>
            </a:r>
            <a:endParaRPr lang="en-US" dirty="0"/>
          </a:p>
        </p:txBody>
      </p:sp>
    </p:spTree>
    <p:extLst>
      <p:ext uri="{BB962C8B-B14F-4D97-AF65-F5344CB8AC3E}">
        <p14:creationId xmlns:p14="http://schemas.microsoft.com/office/powerpoint/2010/main" val="901270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AFDCE37-9B13-CDD8-759C-F20134136E5E}"/>
              </a:ext>
            </a:extLst>
          </p:cNvPr>
          <p:cNvSpPr txBox="1"/>
          <p:nvPr/>
        </p:nvSpPr>
        <p:spPr>
          <a:xfrm>
            <a:off x="1392701" y="731520"/>
            <a:ext cx="9566029"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Initialize Logistic Regression:</a:t>
            </a:r>
          </a:p>
          <a:p>
            <a:r>
              <a:rPr lang="en-IN" dirty="0"/>
              <a:t>model = </a:t>
            </a:r>
            <a:r>
              <a:rPr lang="en-IN" dirty="0" err="1"/>
              <a:t>LogisticRegression</a:t>
            </a:r>
            <a:r>
              <a:rPr lang="en-IN" dirty="0"/>
              <a:t>()</a:t>
            </a:r>
          </a:p>
          <a:p>
            <a:r>
              <a:rPr lang="en-IN" dirty="0" err="1"/>
              <a:t>model.fit</a:t>
            </a:r>
            <a:r>
              <a:rPr lang="en-IN" dirty="0"/>
              <a:t>(</a:t>
            </a:r>
            <a:r>
              <a:rPr lang="en-IN" dirty="0" err="1"/>
              <a:t>X_train</a:t>
            </a:r>
            <a:r>
              <a:rPr lang="en-IN" dirty="0"/>
              <a:t>, </a:t>
            </a:r>
            <a:r>
              <a:rPr lang="en-IN" dirty="0" err="1"/>
              <a:t>Y_train</a:t>
            </a:r>
            <a:r>
              <a:rPr lang="en-IN" dirty="0"/>
              <a:t>)</a:t>
            </a:r>
          </a:p>
          <a:p>
            <a:endParaRPr lang="en-US" b="1" dirty="0" smtClean="0">
              <a:latin typeface="Times New Roman" panose="02020603050405020304" pitchFamily="18" charset="0"/>
              <a:cs typeface="Times New Roman" panose="02020603050405020304" pitchFamily="18" charset="0"/>
            </a:endParaRPr>
          </a:p>
          <a:p>
            <a:r>
              <a:rPr lang="en-US" dirty="0" err="1"/>
              <a:t>X_train_prediction</a:t>
            </a:r>
            <a:r>
              <a:rPr lang="en-US" dirty="0"/>
              <a:t> = </a:t>
            </a:r>
            <a:r>
              <a:rPr lang="en-US" dirty="0" err="1"/>
              <a:t>model.predict</a:t>
            </a:r>
            <a:r>
              <a:rPr lang="en-US" dirty="0"/>
              <a:t>(</a:t>
            </a:r>
            <a:r>
              <a:rPr lang="en-US" dirty="0" err="1"/>
              <a:t>X_train</a:t>
            </a:r>
            <a:r>
              <a:rPr lang="en-US" dirty="0"/>
              <a:t>)</a:t>
            </a:r>
          </a:p>
          <a:p>
            <a:r>
              <a:rPr lang="en-US" dirty="0" err="1"/>
              <a:t>training_data_accuracy</a:t>
            </a:r>
            <a:r>
              <a:rPr lang="en-US" dirty="0"/>
              <a:t> = </a:t>
            </a:r>
            <a:r>
              <a:rPr lang="en-US" dirty="0" err="1"/>
              <a:t>accuracy_score</a:t>
            </a:r>
            <a:r>
              <a:rPr lang="en-US" dirty="0"/>
              <a:t>(</a:t>
            </a:r>
            <a:r>
              <a:rPr lang="en-US" dirty="0" err="1"/>
              <a:t>X_train_prediction</a:t>
            </a:r>
            <a:r>
              <a:rPr lang="en-US" dirty="0"/>
              <a:t>, </a:t>
            </a:r>
            <a:r>
              <a:rPr lang="en-US" dirty="0" err="1"/>
              <a:t>Y_train</a:t>
            </a:r>
            <a:r>
              <a:rPr lang="en-US" dirty="0" smtClean="0"/>
              <a:t>)</a:t>
            </a:r>
            <a:r>
              <a:rPr lang="en-US" b="1" dirty="0" smtClean="0">
                <a:latin typeface="Times New Roman" panose="02020603050405020304" pitchFamily="18" charset="0"/>
                <a:cs typeface="Times New Roman" panose="02020603050405020304" pitchFamily="18" charset="0"/>
              </a:rPr>
              <a:t> </a:t>
            </a:r>
            <a:r>
              <a:rPr lang="en-US" dirty="0"/>
              <a:t>print('Accuracy on Training data : ', </a:t>
            </a:r>
            <a:r>
              <a:rPr lang="en-US" dirty="0" err="1"/>
              <a:t>training_data_accuracy</a:t>
            </a:r>
            <a:r>
              <a:rPr lang="en-US" dirty="0"/>
              <a:t>)</a:t>
            </a:r>
          </a:p>
          <a:p>
            <a:r>
              <a:rPr lang="en-US" b="1" dirty="0" smtClean="0">
                <a:latin typeface="Times New Roman" panose="02020603050405020304" pitchFamily="18" charset="0"/>
                <a:cs typeface="Times New Roman" panose="02020603050405020304" pitchFamily="18" charset="0"/>
              </a:rPr>
              <a:t>Output: </a:t>
            </a:r>
            <a:r>
              <a:rPr lang="en-US" dirty="0"/>
              <a:t>Accuracy on Training data : </a:t>
            </a:r>
            <a:r>
              <a:rPr lang="en-US" dirty="0" smtClean="0"/>
              <a:t>0.8512396694214877</a:t>
            </a:r>
          </a:p>
          <a:p>
            <a:endParaRPr lang="en-US" b="1" dirty="0">
              <a:latin typeface="Times New Roman" panose="02020603050405020304" pitchFamily="18" charset="0"/>
              <a:cs typeface="Times New Roman" panose="02020603050405020304" pitchFamily="18" charset="0"/>
            </a:endParaRPr>
          </a:p>
          <a:p>
            <a:r>
              <a:rPr lang="en-US" dirty="0" err="1"/>
              <a:t>X_test_prediction</a:t>
            </a:r>
            <a:r>
              <a:rPr lang="en-US" dirty="0"/>
              <a:t> = </a:t>
            </a:r>
            <a:r>
              <a:rPr lang="en-US" dirty="0" err="1"/>
              <a:t>model.predict</a:t>
            </a:r>
            <a:r>
              <a:rPr lang="en-US" dirty="0"/>
              <a:t>(</a:t>
            </a:r>
            <a:r>
              <a:rPr lang="en-US" dirty="0" err="1"/>
              <a:t>X_test</a:t>
            </a:r>
            <a:r>
              <a:rPr lang="en-US" dirty="0"/>
              <a:t>)</a:t>
            </a:r>
          </a:p>
          <a:p>
            <a:r>
              <a:rPr lang="en-US" dirty="0" err="1"/>
              <a:t>test_data_accuracy</a:t>
            </a:r>
            <a:r>
              <a:rPr lang="en-US" dirty="0"/>
              <a:t> = </a:t>
            </a:r>
            <a:r>
              <a:rPr lang="en-US" dirty="0" err="1"/>
              <a:t>accuracy_score</a:t>
            </a:r>
            <a:r>
              <a:rPr lang="en-US" dirty="0"/>
              <a:t>(</a:t>
            </a:r>
            <a:r>
              <a:rPr lang="en-US" dirty="0" err="1"/>
              <a:t>X_test_prediction</a:t>
            </a:r>
            <a:r>
              <a:rPr lang="en-US" dirty="0"/>
              <a:t>, </a:t>
            </a:r>
            <a:r>
              <a:rPr lang="en-US" dirty="0" err="1"/>
              <a:t>Y_test</a:t>
            </a:r>
            <a:r>
              <a:rPr lang="en-US" dirty="0"/>
              <a:t>)</a:t>
            </a:r>
          </a:p>
          <a:p>
            <a:r>
              <a:rPr lang="en-US" dirty="0"/>
              <a:t>print('Accuracy on Test data : ', </a:t>
            </a:r>
            <a:r>
              <a:rPr lang="en-US" dirty="0" err="1"/>
              <a:t>test_data_accuracy</a:t>
            </a:r>
            <a:r>
              <a:rPr lang="en-US" dirty="0"/>
              <a:t>)</a:t>
            </a:r>
          </a:p>
          <a:p>
            <a:r>
              <a:rPr lang="en-US" b="1" dirty="0" smtClean="0">
                <a:latin typeface="Times New Roman" panose="02020603050405020304" pitchFamily="18" charset="0"/>
                <a:cs typeface="Times New Roman" panose="02020603050405020304" pitchFamily="18" charset="0"/>
              </a:rPr>
              <a:t>Output: </a:t>
            </a:r>
            <a:r>
              <a:rPr lang="en-US" dirty="0"/>
              <a:t>Accuracy on Test data : 0.819672131147541</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51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C8D5281-144B-B598-3631-D9B074E29F44}"/>
              </a:ext>
            </a:extLst>
          </p:cNvPr>
          <p:cNvSpPr/>
          <p:nvPr/>
        </p:nvSpPr>
        <p:spPr>
          <a:xfrm>
            <a:off x="989136" y="1013029"/>
            <a:ext cx="2661306" cy="584775"/>
          </a:xfrm>
          <a:prstGeom prst="rect">
            <a:avLst/>
          </a:prstGeom>
          <a:noFill/>
        </p:spPr>
        <p:txBody>
          <a:bodyPr wrap="none" lIns="91440" tIns="45720" rIns="91440" bIns="45720">
            <a:spAutoFit/>
          </a:bodyPr>
          <a:lstStyle/>
          <a:p>
            <a:r>
              <a:rPr lang="en-US" sz="3200" dirty="0" smtClean="0">
                <a:latin typeface="Algerian" panose="04020705040A02060702" pitchFamily="82" charset="0"/>
              </a:rPr>
              <a:t>Model used</a:t>
            </a:r>
            <a:r>
              <a:rPr lang="en-US" sz="3200" dirty="0">
                <a:latin typeface="Algerian" panose="04020705040A02060702" pitchFamily="82" charset="0"/>
              </a:rPr>
              <a:t>:</a:t>
            </a:r>
            <a:endParaRPr lang="en-US" sz="32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5" name="TextBox 4">
            <a:extLst>
              <a:ext uri="{FF2B5EF4-FFF2-40B4-BE49-F238E27FC236}">
                <a16:creationId xmlns="" xmlns:a16="http://schemas.microsoft.com/office/drawing/2014/main" id="{E6709C9D-EBC7-51FE-BD60-AAE8DE7161E9}"/>
              </a:ext>
            </a:extLst>
          </p:cNvPr>
          <p:cNvSpPr txBox="1"/>
          <p:nvPr/>
        </p:nvSpPr>
        <p:spPr>
          <a:xfrm>
            <a:off x="989136" y="1931850"/>
            <a:ext cx="5387788" cy="3554819"/>
          </a:xfrm>
          <a:prstGeom prst="rect">
            <a:avLst/>
          </a:prstGeom>
          <a:noFill/>
        </p:spPr>
        <p:txBody>
          <a:bodyPr wrap="square" rtlCol="0">
            <a:spAutoFit/>
          </a:bodyPr>
          <a:lstStyle/>
          <a:p>
            <a:pPr>
              <a:lnSpc>
                <a:spcPct val="150000"/>
              </a:lnSpc>
            </a:pPr>
            <a:r>
              <a:rPr lang="en-US" b="1" dirty="0" smtClean="0">
                <a:latin typeface="Times New Roman" panose="02020603050405020304" pitchFamily="18" charset="0"/>
                <a:cs typeface="Times New Roman" panose="02020603050405020304" pitchFamily="18" charset="0"/>
              </a:rPr>
              <a:t>Logistic Regression:</a:t>
            </a:r>
            <a:endParaRPr lang="en-US" b="1"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t>Logistic regression is one of the most popular Machine Learning algorithms, which comes under the Supervised Learning technique. It is used for predicting the categorical dependent variable using a given set of independent variables.</a:t>
            </a:r>
          </a:p>
          <a:p>
            <a:pPr marL="285750" indent="-285750">
              <a:buFont typeface="Arial" pitchFamily="34" charset="0"/>
              <a:buChar char="•"/>
            </a:pPr>
            <a:r>
              <a:rPr lang="en-US" dirty="0"/>
              <a:t>Logistic regression predicts the output of a categorical dependent variable. Therefore the outcome must be a categorical or discrete value. It can be either Yes or No, 0 or 1, true or False, etc. but instead of giving the exact value as 0 and 1, </a:t>
            </a:r>
            <a:r>
              <a:rPr lang="en-US" b="1" dirty="0"/>
              <a:t>it gives the probabilistic values which lie between 0 and 1</a:t>
            </a:r>
            <a:r>
              <a:rPr lang="en-US" dirty="0"/>
              <a:t>.</a:t>
            </a:r>
          </a:p>
        </p:txBody>
      </p:sp>
      <p:pic>
        <p:nvPicPr>
          <p:cNvPr id="1026" name="Picture 2" descr="A Short Introduction - Logistic Regression Algorithm | Algorithms,  Blockchain and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4565" y="1190364"/>
            <a:ext cx="5400675" cy="440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88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A84D00C-2EC7-A2E0-B596-6C3BC7AA8E98}"/>
              </a:ext>
            </a:extLst>
          </p:cNvPr>
          <p:cNvSpPr/>
          <p:nvPr/>
        </p:nvSpPr>
        <p:spPr>
          <a:xfrm>
            <a:off x="420037" y="329429"/>
            <a:ext cx="5386403" cy="584775"/>
          </a:xfrm>
          <a:prstGeom prst="rect">
            <a:avLst/>
          </a:prstGeom>
          <a:noFill/>
        </p:spPr>
        <p:txBody>
          <a:bodyPr wrap="square" lIns="91440" tIns="45720" rIns="91440" bIns="45720">
            <a:spAutoFit/>
          </a:bodyPr>
          <a:lstStyle/>
          <a:p>
            <a:r>
              <a:rPr lang="en-US" sz="3200" dirty="0" smtClean="0">
                <a:latin typeface="Algerian" panose="04020705040A02060702" pitchFamily="82" charset="0"/>
              </a:rPr>
              <a:t>Developing web app</a:t>
            </a:r>
            <a:endParaRPr lang="en-US" sz="32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TextBox 2"/>
          <p:cNvSpPr txBox="1"/>
          <p:nvPr/>
        </p:nvSpPr>
        <p:spPr>
          <a:xfrm>
            <a:off x="1434905" y="2194560"/>
            <a:ext cx="9214338" cy="369332"/>
          </a:xfrm>
          <a:prstGeom prst="rect">
            <a:avLst/>
          </a:prstGeom>
          <a:noFill/>
        </p:spPr>
        <p:txBody>
          <a:bodyPr wrap="square" rtlCol="0">
            <a:spAutoFit/>
          </a:bodyPr>
          <a:lstStyle/>
          <a:p>
            <a:endParaRPr lang="en-IN" dirty="0"/>
          </a:p>
        </p:txBody>
      </p:sp>
      <p:sp>
        <p:nvSpPr>
          <p:cNvPr id="6" name="Rectangle 2"/>
          <p:cNvSpPr>
            <a:spLocks noChangeArrowheads="1"/>
          </p:cNvSpPr>
          <p:nvPr/>
        </p:nvSpPr>
        <p:spPr bwMode="auto">
          <a:xfrm>
            <a:off x="399011" y="1027807"/>
            <a:ext cx="10814858"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Nimbus Sans L"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Nimbus Sans L" charset="0"/>
                <a:cs typeface="Times New Roman" pitchFamily="18" charset="0"/>
              </a:rPr>
              <a:t>Spyder</a:t>
            </a:r>
            <a:r>
              <a:rPr kumimoji="0" lang="en-US" b="1" i="0" u="none" strike="noStrike" cap="none" normalizeH="0" baseline="0" dirty="0" smtClean="0">
                <a:ln>
                  <a:noFill/>
                </a:ln>
                <a:solidFill>
                  <a:schemeClr val="tx1"/>
                </a:solidFill>
                <a:effectLst/>
                <a:latin typeface="Times New Roman" pitchFamily="18" charset="0"/>
                <a:ea typeface="Nimbus Sans L"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a:latin typeface="Times New Roman" pitchFamily="18" charset="0"/>
              <a:cs typeface="Times New Roman" pitchFamily="18" charset="0"/>
            </a:endParaRPr>
          </a:p>
          <a:p>
            <a:pPr marL="285750" marR="0" lvl="0" indent="-285750" algn="just" defTabSz="914400" rtl="0" eaLnBrk="1" fontAlgn="base" latinLnBrk="0" hangingPunct="1">
              <a:lnSpc>
                <a:spcPct val="100000"/>
              </a:lnSpc>
              <a:spcBef>
                <a:spcPct val="0"/>
              </a:spcBef>
              <a:spcAft>
                <a:spcPct val="0"/>
              </a:spcAft>
              <a:buClrTx/>
              <a:buSzTx/>
              <a:buFont typeface="Arial" pitchFamily="34" charset="0"/>
              <a:buChar char="•"/>
              <a:tabLst/>
            </a:pPr>
            <a:r>
              <a:rPr lang="en-US" dirty="0" err="1" smtClean="0"/>
              <a:t>Spyder</a:t>
            </a:r>
            <a:r>
              <a:rPr lang="en-US" dirty="0" smtClean="0"/>
              <a:t> </a:t>
            </a:r>
            <a:r>
              <a:rPr lang="en-US" dirty="0"/>
              <a:t>is short for Scientific </a:t>
            </a:r>
            <a:r>
              <a:rPr lang="en-US" dirty="0" err="1"/>
              <a:t>PYthon</a:t>
            </a:r>
            <a:r>
              <a:rPr lang="en-US" dirty="0"/>
              <a:t> Development </a:t>
            </a:r>
            <a:r>
              <a:rPr lang="en-US" dirty="0" err="1"/>
              <a:t>EnviRonment</a:t>
            </a:r>
            <a:r>
              <a:rPr lang="en-US" dirty="0"/>
              <a:t> </a:t>
            </a:r>
            <a:endParaRPr lang="en-US" dirty="0" smtClean="0"/>
          </a:p>
          <a:p>
            <a:pPr marL="285750" marR="0" lvl="0" indent="-285750" algn="just" defTabSz="914400" rtl="0" eaLnBrk="1" fontAlgn="base" latinLnBrk="0" hangingPunct="1">
              <a:lnSpc>
                <a:spcPct val="100000"/>
              </a:lnSpc>
              <a:spcBef>
                <a:spcPct val="0"/>
              </a:spcBef>
              <a:spcAft>
                <a:spcPct val="0"/>
              </a:spcAft>
              <a:buClrTx/>
              <a:buSzTx/>
              <a:buFont typeface="Arial" pitchFamily="34" charset="0"/>
              <a:buChar char="•"/>
              <a:tabLst/>
            </a:pPr>
            <a:r>
              <a:rPr lang="en-US" dirty="0" smtClean="0"/>
              <a:t>Think </a:t>
            </a:r>
            <a:r>
              <a:rPr lang="en-US" dirty="0"/>
              <a:t>of it as an IDE for scientific programming within Python. </a:t>
            </a:r>
          </a:p>
          <a:p>
            <a:pPr marL="285750" marR="0" lvl="0" indent="-285750" algn="just" defTabSz="914400" rtl="0" eaLnBrk="1" fontAlgn="base" latinLnBrk="0" hangingPunct="1">
              <a:lnSpc>
                <a:spcPct val="100000"/>
              </a:lnSpc>
              <a:spcBef>
                <a:spcPct val="0"/>
              </a:spcBef>
              <a:spcAft>
                <a:spcPct val="0"/>
              </a:spcAft>
              <a:buClrTx/>
              <a:buSzTx/>
              <a:buFont typeface="Arial" pitchFamily="34" charset="0"/>
              <a:buChar char="•"/>
              <a:tabLst/>
            </a:pPr>
            <a:r>
              <a:rPr lang="en-US" dirty="0" err="1" smtClean="0"/>
              <a:t>Spyder</a:t>
            </a:r>
            <a:r>
              <a:rPr lang="en-US" dirty="0" smtClean="0"/>
              <a:t> </a:t>
            </a:r>
            <a:r>
              <a:rPr lang="en-US" dirty="0"/>
              <a:t>is a free and open source scientific environment written in Python, for Python, and designed by and for scientists, engineers and data analysts. </a:t>
            </a:r>
            <a:endParaRPr lang="en-US" dirty="0" smtClean="0"/>
          </a:p>
          <a:p>
            <a:pPr marR="0" lvl="0" algn="just" defTabSz="914400" rtl="0" eaLnBrk="1" fontAlgn="base" latinLnBrk="0" hangingPunct="1">
              <a:lnSpc>
                <a:spcPct val="100000"/>
              </a:lnSpc>
              <a:spcBef>
                <a:spcPct val="0"/>
              </a:spcBef>
              <a:spcAft>
                <a:spcPct val="0"/>
              </a:spcAft>
              <a:buClrTx/>
              <a:buSzTx/>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R="0" lvl="0" algn="just" defTabSz="914400" rtl="0" eaLnBrk="1" fontAlgn="base" latinLnBrk="0" hangingPunct="1">
              <a:lnSpc>
                <a:spcPct val="100000"/>
              </a:lnSpc>
              <a:spcBef>
                <a:spcPct val="0"/>
              </a:spcBef>
              <a:spcAft>
                <a:spcPct val="0"/>
              </a:spcAft>
              <a:buClrTx/>
              <a:buSzTx/>
              <a:tabLst/>
            </a:pPr>
            <a:r>
              <a:rPr lang="en-US" b="1" dirty="0" smtClean="0">
                <a:latin typeface="Times New Roman" pitchFamily="18" charset="0"/>
                <a:cs typeface="Times New Roman" pitchFamily="18" charset="0"/>
              </a:rPr>
              <a:t>Code which predicts the output:</a:t>
            </a:r>
          </a:p>
          <a:p>
            <a:pPr lvl="0" algn="just" defTabSz="914400" fontAlgn="base">
              <a:spcBef>
                <a:spcPct val="0"/>
              </a:spcBef>
              <a:spcAft>
                <a:spcPct val="0"/>
              </a:spcAft>
            </a:pP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heartdiseasepredict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input_data</a:t>
            </a:r>
            <a:r>
              <a:rPr lang="en-US" dirty="0" smtClean="0">
                <a:latin typeface="Times New Roman" pitchFamily="18" charset="0"/>
                <a:cs typeface="Times New Roman" pitchFamily="18" charset="0"/>
              </a:rPr>
              <a:t>):</a:t>
            </a: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input_data_as_numpy_array</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np.asarray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input_data,dtype</a:t>
            </a:r>
            <a:r>
              <a:rPr lang="en-US" dirty="0" smtClean="0">
                <a:latin typeface="Times New Roman" pitchFamily="18" charset="0"/>
                <a:cs typeface="Times New Roman" pitchFamily="18" charset="0"/>
              </a:rPr>
              <a:t>=float)</a:t>
            </a: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input_data_reshaped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input_data_as_numpy_array.reshape</a:t>
            </a:r>
            <a:r>
              <a:rPr lang="en-US" dirty="0" smtClean="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dirty="0" smtClean="0">
                <a:latin typeface="Times New Roman" pitchFamily="18" charset="0"/>
                <a:cs typeface="Times New Roman" pitchFamily="18" charset="0"/>
              </a:rPr>
              <a:t>1)</a:t>
            </a: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prediction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loaded_model.predict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input_data_reshaped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print(prediction)</a:t>
            </a: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(prediction[0]== 0</a:t>
            </a:r>
            <a:r>
              <a:rPr lang="en-US" dirty="0" smtClean="0">
                <a:latin typeface="Times New Roman" pitchFamily="18" charset="0"/>
                <a:cs typeface="Times New Roman" pitchFamily="18" charset="0"/>
              </a:rPr>
              <a:t>):</a:t>
            </a: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return </a:t>
            </a:r>
            <a:r>
              <a:rPr lang="en-US" dirty="0">
                <a:latin typeface="Times New Roman" pitchFamily="18" charset="0"/>
                <a:cs typeface="Times New Roman" pitchFamily="18" charset="0"/>
              </a:rPr>
              <a:t>'The Person does not have a Heart Disease'    </a:t>
            </a:r>
            <a:endParaRPr lang="en-US" dirty="0" smtClean="0">
              <a:latin typeface="Times New Roman" pitchFamily="18" charset="0"/>
              <a:cs typeface="Times New Roman" pitchFamily="18" charset="0"/>
            </a:endParaRP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else:</a:t>
            </a:r>
          </a:p>
          <a:p>
            <a:pPr lvl="0" algn="just" defTabSz="914400" fontAlgn="base">
              <a:spcBef>
                <a:spcPct val="0"/>
              </a:spcBef>
              <a:spcAft>
                <a:spcPct val="0"/>
              </a:spcAf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return </a:t>
            </a:r>
            <a:r>
              <a:rPr lang="en-US" dirty="0">
                <a:latin typeface="Times New Roman" pitchFamily="18" charset="0"/>
                <a:cs typeface="Times New Roman" pitchFamily="18" charset="0"/>
              </a:rPr>
              <a:t>'The Person has Heart Disease'</a:t>
            </a:r>
            <a:endParaRPr lang="en-US" dirty="0" smtClean="0">
              <a:latin typeface="Times New Roman" pitchFamily="18" charset="0"/>
              <a:cs typeface="Times New Roman" pitchFamily="18" charset="0"/>
            </a:endParaRPr>
          </a:p>
          <a:p>
            <a:pPr marR="0" lvl="0" algn="just" defTabSz="914400" rtl="0" eaLnBrk="1" fontAlgn="base" latinLnBrk="0" hangingPunct="1">
              <a:lnSpc>
                <a:spcPct val="100000"/>
              </a:lnSpc>
              <a:spcBef>
                <a:spcPct val="0"/>
              </a:spcBef>
              <a:spcAft>
                <a:spcPct val="0"/>
              </a:spcAft>
              <a:buClrTx/>
              <a:buSzTx/>
              <a:tabLst/>
            </a:pPr>
            <a:endParaRPr kumimoji="0" lang="en-US"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23645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322</TotalTime>
  <Words>703</Words>
  <Application>Microsoft Office PowerPoint</Application>
  <PresentationFormat>Custom</PresentationFormat>
  <Paragraphs>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Bharadwaj Potula</dc:creator>
  <cp:lastModifiedBy>DELL</cp:lastModifiedBy>
  <cp:revision>24</cp:revision>
  <dcterms:created xsi:type="dcterms:W3CDTF">2022-11-01T09:36:51Z</dcterms:created>
  <dcterms:modified xsi:type="dcterms:W3CDTF">2022-11-29T16:49:41Z</dcterms:modified>
</cp:coreProperties>
</file>