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7104-EA63-7503-F7B6-87EEC0F591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E3FA8A-BA58-AA11-CD58-9D2AC5D62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5D6CBF-F62A-A30F-DB9C-D9B7EB702495}"/>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5" name="Footer Placeholder 4">
            <a:extLst>
              <a:ext uri="{FF2B5EF4-FFF2-40B4-BE49-F238E27FC236}">
                <a16:creationId xmlns:a16="http://schemas.microsoft.com/office/drawing/2014/main" id="{A1EB5A69-10C4-D796-A396-063027409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E679F9-03AD-25EB-DD01-FB336870B92A}"/>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227197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8CC3-5DCE-1342-A701-C747862F8F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3FCFFB-A10A-73E1-9148-0C3AFE1B3B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4E130-E4DA-F92E-712B-A39516E779A0}"/>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5" name="Footer Placeholder 4">
            <a:extLst>
              <a:ext uri="{FF2B5EF4-FFF2-40B4-BE49-F238E27FC236}">
                <a16:creationId xmlns:a16="http://schemas.microsoft.com/office/drawing/2014/main" id="{F1816BFF-2D84-5218-9D00-7544EBE8EB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D8A0E-4C06-A51B-8C0C-862138FCCFF9}"/>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3280918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F398D-E5F3-E59B-440A-92AEA0DE3E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2EB87A-68E2-9B9A-6DFA-C3864EE4D1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2834E-EC71-129E-A643-C0CE979EC1AA}"/>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5" name="Footer Placeholder 4">
            <a:extLst>
              <a:ext uri="{FF2B5EF4-FFF2-40B4-BE49-F238E27FC236}">
                <a16:creationId xmlns:a16="http://schemas.microsoft.com/office/drawing/2014/main" id="{7E3B10EB-F20A-F39B-9D0F-3990247E4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43DF6-0142-563F-754F-706E1FA67D7D}"/>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78123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87D0-F21E-C8DF-0087-55235C280E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64801-BE65-CB26-124D-8F7E09EA06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7FA0C-E85C-D593-B5DB-3E16F45695D6}"/>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5" name="Footer Placeholder 4">
            <a:extLst>
              <a:ext uri="{FF2B5EF4-FFF2-40B4-BE49-F238E27FC236}">
                <a16:creationId xmlns:a16="http://schemas.microsoft.com/office/drawing/2014/main" id="{4A29F4E0-8972-5498-3650-8457BD4D2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56F92-E5B3-C4A9-5831-0867038F76E6}"/>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258699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62F7-CEA2-85DD-390E-212CF20C52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D6F0DE-E32C-78CC-4FF7-9E18A8657C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0A0EE7-C16B-C5A5-2ECF-257E97ACADFE}"/>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5" name="Footer Placeholder 4">
            <a:extLst>
              <a:ext uri="{FF2B5EF4-FFF2-40B4-BE49-F238E27FC236}">
                <a16:creationId xmlns:a16="http://schemas.microsoft.com/office/drawing/2014/main" id="{8649A567-9F25-AD6F-6F08-5FD16B50B7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6AD07-AF11-2F4E-AC1A-B52B80F11F20}"/>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360597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1322-EF31-0DF5-EBB9-3D706EF53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5EEDF6-2B9C-FFAD-BDA9-A620388798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A70C82-A2C6-4D6E-1F6C-1C6EFC81E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34ACD8-AAD2-1233-197F-B297A8F5F02E}"/>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6" name="Footer Placeholder 5">
            <a:extLst>
              <a:ext uri="{FF2B5EF4-FFF2-40B4-BE49-F238E27FC236}">
                <a16:creationId xmlns:a16="http://schemas.microsoft.com/office/drawing/2014/main" id="{4437DF69-3D55-5556-99A5-266CCB71A5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47666-E024-0A78-783A-1D0EF32824AF}"/>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234393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3CEC-6EAA-33DD-4882-7B17F0B171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7A8884-6899-7BB7-DFCF-7D29752A0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B2EE3-F643-82CA-CC3E-E49F08D0D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82A8D9-BA58-BA5F-DB98-B36FAE5A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49024-08EE-F5DF-46DD-78D3F1699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F97D85-0A54-4EFF-2AC9-41234566EF91}"/>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8" name="Footer Placeholder 7">
            <a:extLst>
              <a:ext uri="{FF2B5EF4-FFF2-40B4-BE49-F238E27FC236}">
                <a16:creationId xmlns:a16="http://schemas.microsoft.com/office/drawing/2014/main" id="{493237AC-BF88-9250-EE24-62E3F51767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314A5F-D190-3892-63F8-F85EB7FA6C22}"/>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37893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70BB-01CE-DFCA-E0FD-ACC2D27A04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81268C-4AE0-CCD1-5A6A-730D85DCE7F4}"/>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4" name="Footer Placeholder 3">
            <a:extLst>
              <a:ext uri="{FF2B5EF4-FFF2-40B4-BE49-F238E27FC236}">
                <a16:creationId xmlns:a16="http://schemas.microsoft.com/office/drawing/2014/main" id="{6942B8B5-8D33-C0B5-95FE-0976CD99BA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4FD55B-2260-3814-4AC9-74D93AA08117}"/>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130883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ABD668-C4B1-4936-B489-F409FC082315}"/>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3" name="Footer Placeholder 2">
            <a:extLst>
              <a:ext uri="{FF2B5EF4-FFF2-40B4-BE49-F238E27FC236}">
                <a16:creationId xmlns:a16="http://schemas.microsoft.com/office/drawing/2014/main" id="{7DD6BE61-90F3-3980-4233-1ECE95C21D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E69680-BFCA-00CE-1D26-35F72AAE2A5F}"/>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39936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B7D1-04CF-B587-AEBF-089C0E06D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15B79D-581E-4838-E0F6-090DA72F1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645422-8168-8CE3-BD21-B7164E9B2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98991-CDDE-7382-A7E2-5D2FCB55F5D8}"/>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6" name="Footer Placeholder 5">
            <a:extLst>
              <a:ext uri="{FF2B5EF4-FFF2-40B4-BE49-F238E27FC236}">
                <a16:creationId xmlns:a16="http://schemas.microsoft.com/office/drawing/2014/main" id="{6D61504C-4F53-8A38-4F33-82EE55ED10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F33D93-C33C-B5B5-8287-0AE4964F79C8}"/>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225611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FF87-902A-EE3A-303B-6D1B4F069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723F16-C03E-D536-D371-449F6FBAB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8FB5CB-DF2B-6A5F-9CC9-2ADCFCBD4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33163-5DFA-1332-DCEA-9374710BC58C}"/>
              </a:ext>
            </a:extLst>
          </p:cNvPr>
          <p:cNvSpPr>
            <a:spLocks noGrp="1"/>
          </p:cNvSpPr>
          <p:nvPr>
            <p:ph type="dt" sz="half" idx="10"/>
          </p:nvPr>
        </p:nvSpPr>
        <p:spPr/>
        <p:txBody>
          <a:bodyPr/>
          <a:lstStyle/>
          <a:p>
            <a:fld id="{7F978DC4-4D65-4694-B99D-489B019DAAE2}" type="datetimeFigureOut">
              <a:rPr lang="en-IN" smtClean="0"/>
              <a:t>02-12-2022</a:t>
            </a:fld>
            <a:endParaRPr lang="en-IN"/>
          </a:p>
        </p:txBody>
      </p:sp>
      <p:sp>
        <p:nvSpPr>
          <p:cNvPr id="6" name="Footer Placeholder 5">
            <a:extLst>
              <a:ext uri="{FF2B5EF4-FFF2-40B4-BE49-F238E27FC236}">
                <a16:creationId xmlns:a16="http://schemas.microsoft.com/office/drawing/2014/main" id="{96B394ED-4AAC-E8C5-0859-3D81B6D5E7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46C9AB-634B-8E51-9AF9-70CD9EB065A7}"/>
              </a:ext>
            </a:extLst>
          </p:cNvPr>
          <p:cNvSpPr>
            <a:spLocks noGrp="1"/>
          </p:cNvSpPr>
          <p:nvPr>
            <p:ph type="sldNum" sz="quarter" idx="12"/>
          </p:nvPr>
        </p:nvSpPr>
        <p:spPr/>
        <p:txBody>
          <a:bodyPr/>
          <a:lstStyle/>
          <a:p>
            <a:fld id="{6862ED95-2F00-4B73-A1CD-419E31E05FDD}" type="slidenum">
              <a:rPr lang="en-IN" smtClean="0"/>
              <a:t>‹#›</a:t>
            </a:fld>
            <a:endParaRPr lang="en-IN"/>
          </a:p>
        </p:txBody>
      </p:sp>
    </p:spTree>
    <p:extLst>
      <p:ext uri="{BB962C8B-B14F-4D97-AF65-F5344CB8AC3E}">
        <p14:creationId xmlns:p14="http://schemas.microsoft.com/office/powerpoint/2010/main" val="336274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B9443-6EEF-8FBD-89E0-AA0A6F9206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EB3981-BEF9-08C2-B285-B38111A02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56D6E-DF76-F1BB-7376-8CD0E35ED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78DC4-4D65-4694-B99D-489B019DAAE2}" type="datetimeFigureOut">
              <a:rPr lang="en-IN" smtClean="0"/>
              <a:t>02-12-2022</a:t>
            </a:fld>
            <a:endParaRPr lang="en-IN"/>
          </a:p>
        </p:txBody>
      </p:sp>
      <p:sp>
        <p:nvSpPr>
          <p:cNvPr id="5" name="Footer Placeholder 4">
            <a:extLst>
              <a:ext uri="{FF2B5EF4-FFF2-40B4-BE49-F238E27FC236}">
                <a16:creationId xmlns:a16="http://schemas.microsoft.com/office/drawing/2014/main" id="{E43EA74E-BE8D-F2C2-8692-93A2A50C4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C09066-89C1-49A7-7CE7-9E20D42F4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2ED95-2F00-4B73-A1CD-419E31E05FDD}" type="slidenum">
              <a:rPr lang="en-IN" smtClean="0"/>
              <a:t>‹#›</a:t>
            </a:fld>
            <a:endParaRPr lang="en-IN"/>
          </a:p>
        </p:txBody>
      </p:sp>
    </p:spTree>
    <p:extLst>
      <p:ext uri="{BB962C8B-B14F-4D97-AF65-F5344CB8AC3E}">
        <p14:creationId xmlns:p14="http://schemas.microsoft.com/office/powerpoint/2010/main" val="3167250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9257-CBBA-BB76-9327-A20427E05E00}"/>
              </a:ext>
            </a:extLst>
          </p:cNvPr>
          <p:cNvSpPr>
            <a:spLocks noGrp="1"/>
          </p:cNvSpPr>
          <p:nvPr>
            <p:ph type="title"/>
          </p:nvPr>
        </p:nvSpPr>
        <p:spPr>
          <a:xfrm>
            <a:off x="838200" y="365125"/>
            <a:ext cx="10515600" cy="2356304"/>
          </a:xfrm>
        </p:spPr>
        <p:txBody>
          <a:bodyPr>
            <a:normAutofit fontScale="90000"/>
          </a:bodyPr>
          <a:lstStyle/>
          <a:p>
            <a:br>
              <a:rPr lang="en-IN" dirty="0">
                <a:solidFill>
                  <a:schemeClr val="accent1"/>
                </a:solidFill>
              </a:rPr>
            </a:br>
            <a:r>
              <a:rPr lang="en-IN" b="1" dirty="0">
                <a:solidFill>
                  <a:schemeClr val="accent1"/>
                </a:solidFill>
              </a:rPr>
              <a:t>Project Stakeholders Presentation:</a:t>
            </a:r>
            <a:r>
              <a:rPr lang="en-IN" dirty="0">
                <a:solidFill>
                  <a:schemeClr val="accent1"/>
                </a:solidFill>
              </a:rPr>
              <a:t> </a:t>
            </a:r>
            <a:r>
              <a:rPr lang="en-US" dirty="0"/>
              <a:t>Project Resource Re-allocation Across the Portfolio Recommended to Reduce Schedule Risk</a:t>
            </a:r>
            <a:endParaRPr lang="en-IN" dirty="0">
              <a:solidFill>
                <a:schemeClr val="accent1"/>
              </a:solidFill>
            </a:endParaRPr>
          </a:p>
        </p:txBody>
      </p:sp>
    </p:spTree>
    <p:extLst>
      <p:ext uri="{BB962C8B-B14F-4D97-AF65-F5344CB8AC3E}">
        <p14:creationId xmlns:p14="http://schemas.microsoft.com/office/powerpoint/2010/main" val="126376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BD71F6-3F28-E386-1486-7A46B48CC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F17E72F6-A33B-E114-1C21-C5EFB9FBDE8C}"/>
              </a:ext>
            </a:extLst>
          </p:cNvPr>
          <p:cNvSpPr txBox="1"/>
          <p:nvPr/>
        </p:nvSpPr>
        <p:spPr>
          <a:xfrm>
            <a:off x="185058" y="848695"/>
            <a:ext cx="3614056" cy="923330"/>
          </a:xfrm>
          <a:prstGeom prst="rect">
            <a:avLst/>
          </a:prstGeom>
          <a:noFill/>
        </p:spPr>
        <p:txBody>
          <a:bodyPr wrap="square">
            <a:spAutoFit/>
          </a:bodyPr>
          <a:lstStyle/>
          <a:p>
            <a:r>
              <a:rPr lang="en-US" dirty="0">
                <a:solidFill>
                  <a:schemeClr val="accent2"/>
                </a:solidFill>
              </a:rPr>
              <a:t>Recommendation: Immediate resource reallocation to reduce portfolio risk</a:t>
            </a:r>
            <a:endParaRPr lang="en-IN" sz="1800" dirty="0">
              <a:solidFill>
                <a:schemeClr val="accent2"/>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077F7F5-17AE-22EF-F029-B88C99B80A1A}"/>
              </a:ext>
            </a:extLst>
          </p:cNvPr>
          <p:cNvSpPr/>
          <p:nvPr/>
        </p:nvSpPr>
        <p:spPr>
          <a:xfrm>
            <a:off x="272143" y="1872343"/>
            <a:ext cx="2917371" cy="4571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16098B2-0BC7-6A3E-54B2-0668337B2260}"/>
              </a:ext>
            </a:extLst>
          </p:cNvPr>
          <p:cNvSpPr txBox="1"/>
          <p:nvPr/>
        </p:nvSpPr>
        <p:spPr>
          <a:xfrm>
            <a:off x="272144" y="2236151"/>
            <a:ext cx="3254828" cy="3693319"/>
          </a:xfrm>
          <a:prstGeom prst="rect">
            <a:avLst/>
          </a:prstGeom>
          <a:noFill/>
        </p:spPr>
        <p:txBody>
          <a:bodyPr wrap="square">
            <a:spAutoFit/>
          </a:bodyPr>
          <a:lstStyle/>
          <a:p>
            <a:r>
              <a:rPr lang="en-US" dirty="0">
                <a:solidFill>
                  <a:schemeClr val="bg1"/>
                </a:solidFill>
              </a:rPr>
              <a:t>•Two of the projects in the portfolio (Projects D and E) have significantly underutilized resources but are currently mostly on schedule </a:t>
            </a:r>
          </a:p>
          <a:p>
            <a:r>
              <a:rPr lang="en-US" dirty="0">
                <a:solidFill>
                  <a:schemeClr val="bg1"/>
                </a:solidFill>
              </a:rPr>
              <a:t>•Project C is well behind schedule and at significant risk for failure </a:t>
            </a:r>
          </a:p>
          <a:p>
            <a:r>
              <a:rPr lang="en-US" dirty="0">
                <a:solidFill>
                  <a:schemeClr val="bg1"/>
                </a:solidFill>
              </a:rPr>
              <a:t>•We recommend shifting underutilized resources from Projects D and E to Project C to reduce risk and help get Project C back on track </a:t>
            </a:r>
            <a:endParaRPr lang="en-IN" dirty="0">
              <a:solidFill>
                <a:schemeClr val="bg1"/>
              </a:solidFill>
            </a:endParaRPr>
          </a:p>
        </p:txBody>
      </p:sp>
    </p:spTree>
    <p:extLst>
      <p:ext uri="{BB962C8B-B14F-4D97-AF65-F5344CB8AC3E}">
        <p14:creationId xmlns:p14="http://schemas.microsoft.com/office/powerpoint/2010/main" val="24444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0221F5-C4DA-A353-0997-0B3A02A2E963}"/>
              </a:ext>
            </a:extLst>
          </p:cNvPr>
          <p:cNvSpPr>
            <a:spLocks noGrp="1"/>
          </p:cNvSpPr>
          <p:nvPr>
            <p:ph type="title"/>
          </p:nvPr>
        </p:nvSpPr>
        <p:spPr>
          <a:xfrm>
            <a:off x="130629" y="299811"/>
            <a:ext cx="11810999" cy="1068630"/>
          </a:xfrm>
        </p:spPr>
        <p:txBody>
          <a:bodyPr>
            <a:normAutofit/>
          </a:bodyPr>
          <a:lstStyle/>
          <a:p>
            <a:r>
              <a:rPr lang="en-US" sz="2400" b="1" dirty="0">
                <a:solidFill>
                  <a:schemeClr val="accent1"/>
                </a:solidFill>
              </a:rPr>
              <a:t>We collected and analyzed budget to actual data for hours and costs for resources assigned to all five projects in the portfolio, and then made that analysis available in a dashboard.</a:t>
            </a:r>
            <a:endParaRPr lang="en-IN" sz="2400" b="1" dirty="0">
              <a:solidFill>
                <a:schemeClr val="accent1"/>
              </a:solidFill>
            </a:endParaRPr>
          </a:p>
        </p:txBody>
      </p:sp>
      <p:sp>
        <p:nvSpPr>
          <p:cNvPr id="35" name="Content Placeholder 34">
            <a:extLst>
              <a:ext uri="{FF2B5EF4-FFF2-40B4-BE49-F238E27FC236}">
                <a16:creationId xmlns:a16="http://schemas.microsoft.com/office/drawing/2014/main" id="{C86DD296-030A-BF00-B9C5-966B6CA020AB}"/>
              </a:ext>
            </a:extLst>
          </p:cNvPr>
          <p:cNvSpPr>
            <a:spLocks noGrp="1"/>
          </p:cNvSpPr>
          <p:nvPr>
            <p:ph idx="1"/>
          </p:nvPr>
        </p:nvSpPr>
        <p:spPr>
          <a:xfrm>
            <a:off x="6955970" y="1825625"/>
            <a:ext cx="4985657" cy="4781026"/>
          </a:xfrm>
        </p:spPr>
        <p:txBody>
          <a:bodyPr>
            <a:normAutofit fontScale="92500" lnSpcReduction="20000"/>
          </a:bodyPr>
          <a:lstStyle/>
          <a:p>
            <a:pPr>
              <a:buFont typeface="Wingdings" panose="05000000000000000000" pitchFamily="2" charset="2"/>
              <a:buChar char="v"/>
            </a:pPr>
            <a:r>
              <a:rPr lang="en-US" dirty="0">
                <a:solidFill>
                  <a:schemeClr val="accent2"/>
                </a:solidFill>
              </a:rPr>
              <a:t>Observations :</a:t>
            </a:r>
          </a:p>
          <a:p>
            <a:r>
              <a:rPr lang="en-US" dirty="0"/>
              <a:t>Budget variances are currently roughly balancing each other across the portfolio, so the portfolio itself is roughly on budget </a:t>
            </a:r>
          </a:p>
          <a:p>
            <a:r>
              <a:rPr lang="en-US" dirty="0"/>
              <a:t>However, Project C is both over budget and well behind schedule, with a higher risk for failure than the rest of the portfolio </a:t>
            </a:r>
          </a:p>
          <a:p>
            <a:r>
              <a:rPr lang="en-US" dirty="0"/>
              <a:t>Two resources are currently charging significantly more than full time hours to the portfolio – this needs further investigation. </a:t>
            </a:r>
            <a:endParaRPr lang="en-IN" dirty="0"/>
          </a:p>
        </p:txBody>
      </p:sp>
      <p:pic>
        <p:nvPicPr>
          <p:cNvPr id="8" name="Picture 7">
            <a:extLst>
              <a:ext uri="{FF2B5EF4-FFF2-40B4-BE49-F238E27FC236}">
                <a16:creationId xmlns:a16="http://schemas.microsoft.com/office/drawing/2014/main" id="{75A8A1A1-836A-178E-ED34-A0FC4996B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1825626"/>
            <a:ext cx="6226628" cy="4827744"/>
          </a:xfrm>
          <a:prstGeom prst="rect">
            <a:avLst/>
          </a:prstGeom>
        </p:spPr>
      </p:pic>
      <p:sp>
        <p:nvSpPr>
          <p:cNvPr id="2" name="Rectangle 1">
            <a:extLst>
              <a:ext uri="{FF2B5EF4-FFF2-40B4-BE49-F238E27FC236}">
                <a16:creationId xmlns:a16="http://schemas.microsoft.com/office/drawing/2014/main" id="{79404634-C21D-EC01-F4BF-7BB2EB69AF1F}"/>
              </a:ext>
            </a:extLst>
          </p:cNvPr>
          <p:cNvSpPr/>
          <p:nvPr/>
        </p:nvSpPr>
        <p:spPr>
          <a:xfrm>
            <a:off x="250371" y="1433755"/>
            <a:ext cx="11691256" cy="45719"/>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043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B24C-438C-0A19-AC61-939D81B973F3}"/>
              </a:ext>
            </a:extLst>
          </p:cNvPr>
          <p:cNvSpPr>
            <a:spLocks noGrp="1"/>
          </p:cNvSpPr>
          <p:nvPr>
            <p:ph type="title"/>
          </p:nvPr>
        </p:nvSpPr>
        <p:spPr>
          <a:xfrm>
            <a:off x="457200" y="365125"/>
            <a:ext cx="11179628" cy="1325563"/>
          </a:xfrm>
        </p:spPr>
        <p:txBody>
          <a:bodyPr>
            <a:normAutofit/>
          </a:bodyPr>
          <a:lstStyle/>
          <a:p>
            <a:r>
              <a:rPr lang="en-US" dirty="0">
                <a:solidFill>
                  <a:srgbClr val="7030A0"/>
                </a:solidFill>
              </a:rPr>
              <a:t> Insights Of Projects:</a:t>
            </a:r>
            <a:br>
              <a:rPr lang="en-US" dirty="0">
                <a:solidFill>
                  <a:srgbClr val="7030A0"/>
                </a:solidFill>
              </a:rPr>
            </a:br>
            <a:endParaRPr lang="en-IN" dirty="0">
              <a:solidFill>
                <a:srgbClr val="7030A0"/>
              </a:solidFill>
            </a:endParaRPr>
          </a:p>
        </p:txBody>
      </p:sp>
      <p:sp>
        <p:nvSpPr>
          <p:cNvPr id="3" name="Content Placeholder 2">
            <a:extLst>
              <a:ext uri="{FF2B5EF4-FFF2-40B4-BE49-F238E27FC236}">
                <a16:creationId xmlns:a16="http://schemas.microsoft.com/office/drawing/2014/main" id="{3022EFB4-424C-6F33-F97A-4496E8CD0DFD}"/>
              </a:ext>
            </a:extLst>
          </p:cNvPr>
          <p:cNvSpPr>
            <a:spLocks noGrp="1"/>
          </p:cNvSpPr>
          <p:nvPr>
            <p:ph idx="1"/>
          </p:nvPr>
        </p:nvSpPr>
        <p:spPr>
          <a:xfrm>
            <a:off x="457199" y="1314990"/>
            <a:ext cx="11179629" cy="4829316"/>
          </a:xfrm>
        </p:spPr>
        <p:txBody>
          <a:bodyPr>
            <a:normAutofit/>
          </a:bodyPr>
          <a:lstStyle/>
          <a:p>
            <a:r>
              <a:rPr lang="en-US" sz="2400" dirty="0"/>
              <a:t>While Project C is over budget already, and significantly behind schedule, its success has been deemed important by the portfolio leaders, and as such efforts to mitigate risk and get the project back on track are warranted </a:t>
            </a:r>
          </a:p>
          <a:p>
            <a:endParaRPr lang="en-US" sz="2400" dirty="0"/>
          </a:p>
          <a:p>
            <a:r>
              <a:rPr lang="en-US" sz="2400" dirty="0"/>
              <a:t> Two of the projects in the portfolio (Projects D and E) have significantly underutilized resources but are currently mostly on schedule </a:t>
            </a:r>
          </a:p>
          <a:p>
            <a:pPr marL="0" indent="0">
              <a:buNone/>
            </a:pPr>
            <a:r>
              <a:rPr lang="en-US" sz="2400" dirty="0"/>
              <a:t> </a:t>
            </a:r>
          </a:p>
          <a:p>
            <a:r>
              <a:rPr lang="en-US" sz="2400" dirty="0"/>
              <a:t>Therefore we recommend shifting underutilized resources from Projects D and E to Project C to reduce risk and help get Project C back on track </a:t>
            </a:r>
          </a:p>
          <a:p>
            <a:pPr marL="0" indent="0">
              <a:buNone/>
            </a:pPr>
            <a:endParaRPr lang="en-US" sz="2400" dirty="0"/>
          </a:p>
          <a:p>
            <a:r>
              <a:rPr lang="en-US" sz="2400" dirty="0"/>
              <a:t> </a:t>
            </a:r>
            <a:r>
              <a:rPr lang="en-US" sz="2400" b="1" dirty="0"/>
              <a:t>Action Required:</a:t>
            </a:r>
            <a:r>
              <a:rPr lang="en-US" sz="2400" dirty="0"/>
              <a:t> Portfolio-level decision by Program Leaders to reallocate resources across the portfolio.</a:t>
            </a:r>
            <a:endParaRPr lang="en-IN" sz="24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4D0DFC1-C691-88B6-913C-BC1DB3A42DB0}"/>
              </a:ext>
            </a:extLst>
          </p:cNvPr>
          <p:cNvSpPr/>
          <p:nvPr/>
        </p:nvSpPr>
        <p:spPr>
          <a:xfrm flipV="1">
            <a:off x="598714" y="1040676"/>
            <a:ext cx="4506686" cy="4571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2001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299</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 Project Stakeholders Presentation: Project Resource Re-allocation Across the Portfolio Recommended to Reduce Schedule Risk</vt:lpstr>
      <vt:lpstr>PowerPoint Presentation</vt:lpstr>
      <vt:lpstr>We collected and analyzed budget to actual data for hours and costs for resources assigned to all five projects in the portfolio, and then made that analysis available in a dashboard.</vt:lpstr>
      <vt:lpstr> Insights Of Projects: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Budget to Actual</dc:title>
  <dc:creator>P Chandrika</dc:creator>
  <cp:lastModifiedBy>P Chandrika</cp:lastModifiedBy>
  <cp:revision>7</cp:revision>
  <dcterms:created xsi:type="dcterms:W3CDTF">2022-11-23T18:13:46Z</dcterms:created>
  <dcterms:modified xsi:type="dcterms:W3CDTF">2022-12-01T19:12:13Z</dcterms:modified>
</cp:coreProperties>
</file>