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aret Bold" charset="1" panose="00000000000000000000"/>
      <p:regular r:id="rId16"/>
    </p:embeddedFont>
    <p:embeddedFont>
      <p:font typeface="Garet" charset="1" panose="00000000000000000000"/>
      <p:regular r:id="rId17"/>
    </p:embeddedFont>
    <p:embeddedFont>
      <p:font typeface="Poppins" charset="1" panose="00000500000000000000"/>
      <p:regular r:id="rId18"/>
    </p:embeddedFont>
    <p:embeddedFont>
      <p:font typeface="Times New Roman" charset="1" panose="020305020704050203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4823" y="-898106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8"/>
                </a:lnTo>
                <a:lnTo>
                  <a:pt x="0" y="5655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9983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5515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384997">
            <a:off x="-594215" y="-1991275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7"/>
                </a:lnTo>
                <a:lnTo>
                  <a:pt x="0" y="5655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28799" y="3553106"/>
            <a:ext cx="13030401" cy="1204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4"/>
              </a:lnSpc>
              <a:spcBef>
                <a:spcPct val="0"/>
              </a:spcBef>
            </a:pPr>
            <a:r>
              <a:rPr lang="en-US" b="true" sz="7031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PERSONALIZED GPT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16975" y="5174318"/>
            <a:ext cx="9854049" cy="446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7"/>
              </a:lnSpc>
              <a:spcBef>
                <a:spcPct val="0"/>
              </a:spcBef>
            </a:pPr>
            <a:r>
              <a:rPr lang="en-US" sz="2662" spc="213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 COMPARATIVE STUDY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6459" y="9210675"/>
            <a:ext cx="1131703" cy="38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2"/>
              </a:lnSpc>
              <a:spcBef>
                <a:spcPct val="0"/>
              </a:spcBef>
            </a:pPr>
            <a:r>
              <a:rPr lang="en-US" sz="229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2025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1511" y="-891511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9650" y="3188938"/>
            <a:ext cx="13102912" cy="24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b="true" sz="1421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THANK 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87040" y="5601985"/>
            <a:ext cx="7601340" cy="25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 spc="26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MORE INFORMATION: CHANDRIKABIJORE@GMAIL.COM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691514" y="6933276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83524" y="4458803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1827" y="3081466"/>
            <a:ext cx="1193201" cy="945883"/>
          </a:xfrm>
          <a:custGeom>
            <a:avLst/>
            <a:gdLst/>
            <a:ahLst/>
            <a:cxnLst/>
            <a:rect r="r" b="b" t="t" l="l"/>
            <a:pathLst>
              <a:path h="945883" w="1193201">
                <a:moveTo>
                  <a:pt x="0" y="0"/>
                </a:moveTo>
                <a:lnTo>
                  <a:pt x="1193202" y="0"/>
                </a:lnTo>
                <a:lnTo>
                  <a:pt x="1193202" y="945884"/>
                </a:lnTo>
                <a:lnTo>
                  <a:pt x="0" y="945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46147" y="2929066"/>
            <a:ext cx="6582850" cy="1329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70143" y="4334978"/>
            <a:ext cx="11292057" cy="2713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4135" indent="-327067" lvl="1">
              <a:lnSpc>
                <a:spcPts val="4241"/>
              </a:lnSpc>
              <a:buFont typeface="Arial"/>
              <a:buChar char="•"/>
            </a:pPr>
            <a:r>
              <a:rPr lang="en-US" sz="3029">
                <a:solidFill>
                  <a:srgbClr val="F6E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 (Gener</a:t>
            </a:r>
            <a:r>
              <a:rPr lang="en-US" sz="3029">
                <a:solidFill>
                  <a:srgbClr val="F6E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ative Pre-trained Transformer) is a state-of-the-art AI model by OpenAI.</a:t>
            </a:r>
          </a:p>
          <a:p>
            <a:pPr algn="just" marL="654135" indent="-327067" lvl="1">
              <a:lnSpc>
                <a:spcPts val="4241"/>
              </a:lnSpc>
              <a:buFont typeface="Arial"/>
              <a:buChar char="•"/>
            </a:pPr>
            <a:r>
              <a:rPr lang="en-US" sz="3029">
                <a:solidFill>
                  <a:srgbClr val="F6E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understands and generates human-like text.</a:t>
            </a:r>
          </a:p>
          <a:p>
            <a:pPr algn="just" marL="654135" indent="-327067" lvl="1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>
                <a:solidFill>
                  <a:srgbClr val="F6E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focuses on building a chatbot tailored specifically for institutional needs using a fine-tuned GPT model.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406573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848249" y="2267079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61016" y="4378274"/>
            <a:ext cx="12034989" cy="2752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6884" indent="-278442" lvl="1">
              <a:lnSpc>
                <a:spcPts val="3611"/>
              </a:lnSpc>
              <a:buFont typeface="Arial"/>
              <a:buChar char="•"/>
            </a:pPr>
            <a:r>
              <a:rPr lang="en-US" sz="257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Create a responsive, 24×7 virtual assistant for academic environments</a:t>
            </a:r>
          </a:p>
          <a:p>
            <a:pPr algn="l" marL="556884" indent="-278442" lvl="1">
              <a:lnSpc>
                <a:spcPts val="3611"/>
              </a:lnSpc>
              <a:buFont typeface="Arial"/>
              <a:buChar char="•"/>
            </a:pPr>
            <a:r>
              <a:rPr lang="en-US" sz="257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257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educe manual workload by automating repetitive student queries</a:t>
            </a:r>
          </a:p>
          <a:p>
            <a:pPr algn="l" marL="556884" indent="-278442" lvl="1">
              <a:lnSpc>
                <a:spcPts val="3611"/>
              </a:lnSpc>
              <a:buFont typeface="Arial"/>
              <a:buChar char="•"/>
            </a:pPr>
            <a:r>
              <a:rPr lang="en-US" sz="257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Deliver institution-specific</a:t>
            </a:r>
            <a:r>
              <a:rPr lang="en-US" sz="257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answers with conte</a:t>
            </a:r>
            <a:r>
              <a:rPr lang="en-US" sz="257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xtual accuracy</a:t>
            </a:r>
          </a:p>
          <a:p>
            <a:pPr algn="l" marL="556884" indent="-278442" lvl="1">
              <a:lnSpc>
                <a:spcPts val="3611"/>
              </a:lnSpc>
              <a:spcBef>
                <a:spcPct val="0"/>
              </a:spcBef>
              <a:buFont typeface="Arial"/>
              <a:buChar char="•"/>
            </a:pPr>
            <a:r>
              <a:rPr lang="en-US" sz="257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Set the foundation for smart, scalable AI solutions in education</a:t>
            </a:r>
          </a:p>
          <a:p>
            <a:pPr algn="ctr">
              <a:lnSpc>
                <a:spcPts val="3751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61531" y="2647110"/>
            <a:ext cx="11501154" cy="173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2"/>
              </a:lnSpc>
              <a:spcBef>
                <a:spcPct val="0"/>
              </a:spcBef>
            </a:pPr>
            <a:r>
              <a:rPr lang="en-US" b="true" sz="50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Vision: Smarter Institutions with Smarter Bots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437" y="0"/>
            <a:ext cx="5579954" cy="2592255"/>
          </a:xfrm>
          <a:custGeom>
            <a:avLst/>
            <a:gdLst/>
            <a:ahLst/>
            <a:cxnLst/>
            <a:rect r="r" b="b" t="t" l="l"/>
            <a:pathLst>
              <a:path h="2592255" w="5579954">
                <a:moveTo>
                  <a:pt x="0" y="0"/>
                </a:moveTo>
                <a:lnTo>
                  <a:pt x="5579954" y="0"/>
                </a:lnTo>
                <a:lnTo>
                  <a:pt x="5579954" y="2592255"/>
                </a:lnTo>
                <a:lnTo>
                  <a:pt x="0" y="25922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576" r="0" b="-1457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93520" y="-432037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7346" y="3106500"/>
            <a:ext cx="1152525" cy="1152525"/>
          </a:xfrm>
          <a:custGeom>
            <a:avLst/>
            <a:gdLst/>
            <a:ahLst/>
            <a:cxnLst/>
            <a:rect r="r" b="b" t="t" l="l"/>
            <a:pathLst>
              <a:path h="1152525" w="1152525">
                <a:moveTo>
                  <a:pt x="0" y="0"/>
                </a:moveTo>
                <a:lnTo>
                  <a:pt x="1152525" y="0"/>
                </a:lnTo>
                <a:lnTo>
                  <a:pt x="11525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01758" y="2606173"/>
            <a:ext cx="10601994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Technology Stack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415250" y="4139822"/>
            <a:ext cx="6608855" cy="867579"/>
            <a:chOff x="0" y="0"/>
            <a:chExt cx="3095786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95786" cy="406400"/>
            </a:xfrm>
            <a:custGeom>
              <a:avLst/>
              <a:gdLst/>
              <a:ahLst/>
              <a:cxnLst/>
              <a:rect r="r" b="b" t="t" l="l"/>
              <a:pathLst>
                <a:path h="406400" w="3095786">
                  <a:moveTo>
                    <a:pt x="2892586" y="0"/>
                  </a:moveTo>
                  <a:cubicBezTo>
                    <a:pt x="3004811" y="0"/>
                    <a:pt x="3095786" y="90976"/>
                    <a:pt x="3095786" y="203200"/>
                  </a:cubicBezTo>
                  <a:cubicBezTo>
                    <a:pt x="3095786" y="315424"/>
                    <a:pt x="3004811" y="406400"/>
                    <a:pt x="28925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3095786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06431" y="4296448"/>
            <a:ext cx="631767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FRONTEND: HTML, CSS, JAVASCRIPT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415250" y="5180545"/>
            <a:ext cx="6608855" cy="749652"/>
            <a:chOff x="0" y="0"/>
            <a:chExt cx="3095786" cy="3511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95786" cy="351159"/>
            </a:xfrm>
            <a:custGeom>
              <a:avLst/>
              <a:gdLst/>
              <a:ahLst/>
              <a:cxnLst/>
              <a:rect r="r" b="b" t="t" l="l"/>
              <a:pathLst>
                <a:path h="351159" w="3095786">
                  <a:moveTo>
                    <a:pt x="2892586" y="0"/>
                  </a:moveTo>
                  <a:cubicBezTo>
                    <a:pt x="3004811" y="0"/>
                    <a:pt x="3095786" y="78610"/>
                    <a:pt x="3095786" y="175580"/>
                  </a:cubicBezTo>
                  <a:cubicBezTo>
                    <a:pt x="3095786" y="272550"/>
                    <a:pt x="3004811" y="351159"/>
                    <a:pt x="2892586" y="351159"/>
                  </a:cubicBezTo>
                  <a:lnTo>
                    <a:pt x="203200" y="351159"/>
                  </a:lnTo>
                  <a:cubicBezTo>
                    <a:pt x="90976" y="351159"/>
                    <a:pt x="0" y="272550"/>
                    <a:pt x="0" y="175580"/>
                  </a:cubicBezTo>
                  <a:cubicBezTo>
                    <a:pt x="0" y="7861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47625"/>
              <a:ext cx="3095786" cy="303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691391" y="5344016"/>
            <a:ext cx="445260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BACKEND: PYTHON, FLASK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415250" y="6261591"/>
            <a:ext cx="6608855" cy="867579"/>
            <a:chOff x="0" y="0"/>
            <a:chExt cx="3095786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95786" cy="406400"/>
            </a:xfrm>
            <a:custGeom>
              <a:avLst/>
              <a:gdLst/>
              <a:ahLst/>
              <a:cxnLst/>
              <a:rect r="r" b="b" t="t" l="l"/>
              <a:pathLst>
                <a:path h="406400" w="3095786">
                  <a:moveTo>
                    <a:pt x="2892586" y="0"/>
                  </a:moveTo>
                  <a:cubicBezTo>
                    <a:pt x="3004811" y="0"/>
                    <a:pt x="3095786" y="90976"/>
                    <a:pt x="3095786" y="203200"/>
                  </a:cubicBezTo>
                  <a:cubicBezTo>
                    <a:pt x="3095786" y="315424"/>
                    <a:pt x="3004811" y="406400"/>
                    <a:pt x="28925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47625"/>
              <a:ext cx="3095786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560840" y="6446380"/>
            <a:ext cx="6317674" cy="44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6"/>
              </a:lnSpc>
              <a:spcBef>
                <a:spcPct val="0"/>
              </a:spcBef>
            </a:pPr>
            <a:r>
              <a:rPr lang="en-US" sz="2518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AI INTEGRATION: OPENAI GPT (VIA API)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415250" y="7332468"/>
            <a:ext cx="6608855" cy="867579"/>
            <a:chOff x="0" y="0"/>
            <a:chExt cx="3095786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95786" cy="406400"/>
            </a:xfrm>
            <a:custGeom>
              <a:avLst/>
              <a:gdLst/>
              <a:ahLst/>
              <a:cxnLst/>
              <a:rect r="r" b="b" t="t" l="l"/>
              <a:pathLst>
                <a:path h="406400" w="3095786">
                  <a:moveTo>
                    <a:pt x="2892586" y="0"/>
                  </a:moveTo>
                  <a:cubicBezTo>
                    <a:pt x="3004811" y="0"/>
                    <a:pt x="3095786" y="90976"/>
                    <a:pt x="3095786" y="203200"/>
                  </a:cubicBezTo>
                  <a:cubicBezTo>
                    <a:pt x="3095786" y="315424"/>
                    <a:pt x="3004811" y="406400"/>
                    <a:pt x="28925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47625"/>
              <a:ext cx="3095786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4706431" y="7477426"/>
            <a:ext cx="443756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DATABASE: MONGODB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57346" y="7712376"/>
            <a:ext cx="1470768" cy="1474701"/>
          </a:xfrm>
          <a:custGeom>
            <a:avLst/>
            <a:gdLst/>
            <a:ahLst/>
            <a:cxnLst/>
            <a:rect r="r" b="b" t="t" l="l"/>
            <a:pathLst>
              <a:path h="1474701" w="1470768">
                <a:moveTo>
                  <a:pt x="0" y="0"/>
                </a:moveTo>
                <a:lnTo>
                  <a:pt x="1470768" y="0"/>
                </a:lnTo>
                <a:lnTo>
                  <a:pt x="1470768" y="1474701"/>
                </a:lnTo>
                <a:lnTo>
                  <a:pt x="0" y="14747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024355" y="3807010"/>
            <a:ext cx="2277571" cy="2747070"/>
          </a:xfrm>
          <a:custGeom>
            <a:avLst/>
            <a:gdLst/>
            <a:ahLst/>
            <a:cxnLst/>
            <a:rect r="r" b="b" t="t" l="l"/>
            <a:pathLst>
              <a:path h="2747070" w="2277571">
                <a:moveTo>
                  <a:pt x="0" y="0"/>
                </a:moveTo>
                <a:lnTo>
                  <a:pt x="2277571" y="0"/>
                </a:lnTo>
                <a:lnTo>
                  <a:pt x="2277571" y="2747070"/>
                </a:lnTo>
                <a:lnTo>
                  <a:pt x="0" y="27470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352710" y="4531398"/>
            <a:ext cx="1075804" cy="1398799"/>
          </a:xfrm>
          <a:custGeom>
            <a:avLst/>
            <a:gdLst/>
            <a:ahLst/>
            <a:cxnLst/>
            <a:rect r="r" b="b" t="t" l="l"/>
            <a:pathLst>
              <a:path h="1398799" w="1075804">
                <a:moveTo>
                  <a:pt x="0" y="0"/>
                </a:moveTo>
                <a:lnTo>
                  <a:pt x="1075804" y="0"/>
                </a:lnTo>
                <a:lnTo>
                  <a:pt x="1075804" y="1398799"/>
                </a:lnTo>
                <a:lnTo>
                  <a:pt x="0" y="13987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43774" y="2451591"/>
            <a:ext cx="5057775" cy="5057775"/>
          </a:xfrm>
          <a:custGeom>
            <a:avLst/>
            <a:gdLst/>
            <a:ahLst/>
            <a:cxnLst/>
            <a:rect r="r" b="b" t="t" l="l"/>
            <a:pathLst>
              <a:path h="5057775" w="5057775">
                <a:moveTo>
                  <a:pt x="0" y="0"/>
                </a:moveTo>
                <a:lnTo>
                  <a:pt x="5057775" y="0"/>
                </a:lnTo>
                <a:lnTo>
                  <a:pt x="5057775" y="5057775"/>
                </a:lnTo>
                <a:lnTo>
                  <a:pt x="0" y="50577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54362" y="3181287"/>
            <a:ext cx="3159441" cy="3468448"/>
          </a:xfrm>
          <a:custGeom>
            <a:avLst/>
            <a:gdLst/>
            <a:ahLst/>
            <a:cxnLst/>
            <a:rect r="r" b="b" t="t" l="l"/>
            <a:pathLst>
              <a:path h="3468448" w="3159441">
                <a:moveTo>
                  <a:pt x="0" y="0"/>
                </a:moveTo>
                <a:lnTo>
                  <a:pt x="3159440" y="0"/>
                </a:lnTo>
                <a:lnTo>
                  <a:pt x="3159440" y="3468448"/>
                </a:lnTo>
                <a:lnTo>
                  <a:pt x="0" y="3468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5683" y="983268"/>
            <a:ext cx="9840214" cy="117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6"/>
              </a:lnSpc>
              <a:spcBef>
                <a:spcPct val="0"/>
              </a:spcBef>
            </a:pPr>
            <a:r>
              <a:rPr lang="en-US" sz="6818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9. Sample Interaction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5683" y="3133662"/>
            <a:ext cx="9338091" cy="3678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009" indent="-275005" lvl="1">
              <a:lnSpc>
                <a:spcPts val="3566"/>
              </a:lnSpc>
              <a:buFont typeface="Arial"/>
              <a:buChar char="•"/>
            </a:pPr>
            <a:r>
              <a:rPr lang="en-US" b="true" sz="2547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User Prompt: </a:t>
            </a:r>
            <a:r>
              <a:rPr lang="en-US" sz="254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"What is the last date to pay semester fees?"</a:t>
            </a:r>
          </a:p>
          <a:p>
            <a:pPr algn="l" marL="550009" indent="-275005" lvl="1">
              <a:lnSpc>
                <a:spcPts val="3566"/>
              </a:lnSpc>
              <a:buFont typeface="Arial"/>
              <a:buChar char="•"/>
            </a:pPr>
            <a:r>
              <a:rPr lang="en-US" b="true" sz="2547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Bot Response:</a:t>
            </a:r>
            <a:r>
              <a:rPr lang="en-US" sz="254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"The last date for semester fee payment is 30th July 2025."</a:t>
            </a:r>
          </a:p>
          <a:p>
            <a:pPr algn="l">
              <a:lnSpc>
                <a:spcPts val="3566"/>
              </a:lnSpc>
            </a:pPr>
          </a:p>
          <a:p>
            <a:pPr algn="l">
              <a:lnSpc>
                <a:spcPts val="3986"/>
              </a:lnSpc>
              <a:spcBef>
                <a:spcPct val="0"/>
              </a:spcBef>
            </a:pPr>
            <a:r>
              <a:rPr lang="en-US" sz="2847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The bot provides institution-specific answers not available in general GPT.</a:t>
            </a:r>
          </a:p>
          <a:p>
            <a:pPr algn="l">
              <a:lnSpc>
                <a:spcPts val="35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606527" y="3246969"/>
            <a:ext cx="3968095" cy="1002097"/>
            <a:chOff x="0" y="0"/>
            <a:chExt cx="1609259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09259" cy="406400"/>
            </a:xfrm>
            <a:custGeom>
              <a:avLst/>
              <a:gdLst/>
              <a:ahLst/>
              <a:cxnLst/>
              <a:rect r="r" b="b" t="t" l="l"/>
              <a:pathLst>
                <a:path h="406400" w="1609259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18712" y="3271640"/>
            <a:ext cx="4011531" cy="952754"/>
            <a:chOff x="0" y="0"/>
            <a:chExt cx="171113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11129" cy="406400"/>
            </a:xfrm>
            <a:custGeom>
              <a:avLst/>
              <a:gdLst/>
              <a:ahLst/>
              <a:cxnLst/>
              <a:rect r="r" b="b" t="t" l="l"/>
              <a:pathLst>
                <a:path h="406400" w="1711129">
                  <a:moveTo>
                    <a:pt x="1507930" y="0"/>
                  </a:moveTo>
                  <a:cubicBezTo>
                    <a:pt x="1620154" y="0"/>
                    <a:pt x="1711129" y="90976"/>
                    <a:pt x="1711129" y="203200"/>
                  </a:cubicBezTo>
                  <a:cubicBezTo>
                    <a:pt x="1711129" y="315424"/>
                    <a:pt x="1620154" y="406400"/>
                    <a:pt x="150793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171113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8574749" y="3748017"/>
            <a:ext cx="2843963" cy="19050"/>
          </a:xfrm>
          <a:prstGeom prst="line">
            <a:avLst/>
          </a:prstGeom>
          <a:ln cap="flat" w="38100">
            <a:gradFill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  <a:prstDash val="solid"/>
            <a:headEnd type="oval" len="lg" w="lg"/>
            <a:tailEnd type="oval" len="lg" w="lg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99294" y="5283042"/>
            <a:ext cx="3278800" cy="3254954"/>
          </a:xfrm>
          <a:custGeom>
            <a:avLst/>
            <a:gdLst/>
            <a:ahLst/>
            <a:cxnLst/>
            <a:rect r="r" b="b" t="t" l="l"/>
            <a:pathLst>
              <a:path h="3254954" w="3278800">
                <a:moveTo>
                  <a:pt x="0" y="0"/>
                </a:moveTo>
                <a:lnTo>
                  <a:pt x="3278800" y="0"/>
                </a:lnTo>
                <a:lnTo>
                  <a:pt x="3278800" y="3254954"/>
                </a:lnTo>
                <a:lnTo>
                  <a:pt x="0" y="32549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492085"/>
            <a:ext cx="9421923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Security &amp; Privacy</a:t>
            </a:r>
          </a:p>
        </p:txBody>
      </p:sp>
      <p:sp>
        <p:nvSpPr>
          <p:cNvPr name="TextBox 15" id="1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60688" y="3522601"/>
            <a:ext cx="2659773" cy="43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 b="true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Security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06527" y="5225892"/>
            <a:ext cx="9792212" cy="196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5931" indent="-302966" lvl="1">
              <a:lnSpc>
                <a:spcPts val="3929"/>
              </a:lnSpc>
              <a:buFont typeface="Arial"/>
              <a:buChar char="•"/>
            </a:pP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No user data stored</a:t>
            </a:r>
          </a:p>
          <a:p>
            <a:pPr algn="just" marL="605931" indent="-302966" lvl="1">
              <a:lnSpc>
                <a:spcPts val="3929"/>
              </a:lnSpc>
              <a:buFont typeface="Arial"/>
              <a:buChar char="•"/>
            </a:pP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GPT access is encrypted and 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to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ken-bas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e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d</a:t>
            </a:r>
          </a:p>
          <a:p>
            <a:pPr algn="just" marL="605931" indent="-302966" lvl="1">
              <a:lnSpc>
                <a:spcPts val="3929"/>
              </a:lnSpc>
              <a:buFont typeface="Arial"/>
              <a:buChar char="•"/>
            </a:pP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r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aining data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 re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r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i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cted t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o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 i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ns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titut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i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o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na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l Q&amp;A o</a:t>
            </a:r>
            <a:r>
              <a:rPr lang="en-US" b="true" sz="2806" u="non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n</a:t>
            </a:r>
            <a:r>
              <a:rPr lang="en-US" b="true" sz="2806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ly</a:t>
            </a:r>
          </a:p>
          <a:p>
            <a:pPr algn="just">
              <a:lnSpc>
                <a:spcPts val="392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844560" y="3541651"/>
            <a:ext cx="3159836" cy="43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 b="true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Privacy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3502" y="904459"/>
            <a:ext cx="1064020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Fine-Tuning Process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4796886" y="7586199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4240473" y="0"/>
                </a:moveTo>
                <a:lnTo>
                  <a:pt x="0" y="0"/>
                </a:lnTo>
                <a:lnTo>
                  <a:pt x="0" y="4240472"/>
                </a:lnTo>
                <a:lnTo>
                  <a:pt x="4240473" y="4240472"/>
                </a:lnTo>
                <a:lnTo>
                  <a:pt x="4240473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3999" y="2193503"/>
            <a:ext cx="8213581" cy="607716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954734" y="3080003"/>
            <a:ext cx="8875528" cy="3181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0545" indent="-280272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Prompts and completions were formatted for training.</a:t>
            </a:r>
          </a:p>
          <a:p>
            <a:pPr algn="just" marL="560545" indent="-280272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OpenAI’s fine-tuning pipeline was used.</a:t>
            </a:r>
          </a:p>
          <a:p>
            <a:pPr algn="just" marL="560545" indent="-280272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Hyperparameters like learning rate and epochs were optimized.</a:t>
            </a:r>
          </a:p>
          <a:p>
            <a:pPr algn="just" marL="560545" indent="-280272" lvl="1">
              <a:lnSpc>
                <a:spcPts val="3634"/>
              </a:lnSpc>
              <a:buFont typeface="Arial"/>
              <a:buChar char="•"/>
            </a:pPr>
            <a:r>
              <a:rPr lang="en-US" sz="259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Model was tested iteratively for accuracy.</a:t>
            </a:r>
          </a:p>
          <a:p>
            <a:pPr algn="just">
              <a:lnSpc>
                <a:spcPts val="36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951165" y="2066012"/>
            <a:ext cx="8685799" cy="1513677"/>
            <a:chOff x="0" y="0"/>
            <a:chExt cx="3895458" cy="6788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95458" cy="678863"/>
            </a:xfrm>
            <a:custGeom>
              <a:avLst/>
              <a:gdLst/>
              <a:ahLst/>
              <a:cxnLst/>
              <a:rect r="r" b="b" t="t" l="l"/>
              <a:pathLst>
                <a:path h="678863" w="3895458">
                  <a:moveTo>
                    <a:pt x="3692258" y="0"/>
                  </a:moveTo>
                  <a:cubicBezTo>
                    <a:pt x="3804483" y="0"/>
                    <a:pt x="3895458" y="151969"/>
                    <a:pt x="3895458" y="339431"/>
                  </a:cubicBezTo>
                  <a:cubicBezTo>
                    <a:pt x="3895458" y="526894"/>
                    <a:pt x="3804483" y="678863"/>
                    <a:pt x="3692258" y="678863"/>
                  </a:cubicBezTo>
                  <a:lnTo>
                    <a:pt x="203200" y="678863"/>
                  </a:lnTo>
                  <a:cubicBezTo>
                    <a:pt x="90976" y="678863"/>
                    <a:pt x="0" y="526894"/>
                    <a:pt x="0" y="339431"/>
                  </a:cubicBezTo>
                  <a:cubicBezTo>
                    <a:pt x="0" y="15196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3895458" cy="631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924179" y="2740442"/>
            <a:ext cx="320993" cy="320992"/>
          </a:xfrm>
          <a:custGeom>
            <a:avLst/>
            <a:gdLst/>
            <a:ahLst/>
            <a:cxnLst/>
            <a:rect r="r" b="b" t="t" l="l"/>
            <a:pathLst>
              <a:path h="320992" w="320993">
                <a:moveTo>
                  <a:pt x="0" y="0"/>
                </a:moveTo>
                <a:lnTo>
                  <a:pt x="320993" y="0"/>
                </a:lnTo>
                <a:lnTo>
                  <a:pt x="320993" y="320993"/>
                </a:lnTo>
                <a:lnTo>
                  <a:pt x="0" y="3209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84675" y="6217377"/>
            <a:ext cx="320993" cy="320992"/>
          </a:xfrm>
          <a:custGeom>
            <a:avLst/>
            <a:gdLst/>
            <a:ahLst/>
            <a:cxnLst/>
            <a:rect r="r" b="b" t="t" l="l"/>
            <a:pathLst>
              <a:path h="320992" w="320993">
                <a:moveTo>
                  <a:pt x="0" y="0"/>
                </a:moveTo>
                <a:lnTo>
                  <a:pt x="320993" y="0"/>
                </a:lnTo>
                <a:lnTo>
                  <a:pt x="320993" y="320993"/>
                </a:lnTo>
                <a:lnTo>
                  <a:pt x="0" y="3209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8862" y="5143500"/>
            <a:ext cx="4734156" cy="3535291"/>
          </a:xfrm>
          <a:custGeom>
            <a:avLst/>
            <a:gdLst/>
            <a:ahLst/>
            <a:cxnLst/>
            <a:rect r="r" b="b" t="t" l="l"/>
            <a:pathLst>
              <a:path h="3535291" w="4734156">
                <a:moveTo>
                  <a:pt x="0" y="0"/>
                </a:moveTo>
                <a:lnTo>
                  <a:pt x="4734157" y="0"/>
                </a:lnTo>
                <a:lnTo>
                  <a:pt x="4734157" y="3535291"/>
                </a:lnTo>
                <a:lnTo>
                  <a:pt x="0" y="35352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8736" y="2245864"/>
            <a:ext cx="5825471" cy="200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2"/>
              </a:lnSpc>
              <a:spcBef>
                <a:spcPct val="0"/>
              </a:spcBef>
            </a:pPr>
            <a:r>
              <a:rPr lang="en-US" sz="5737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Future Scope of GPT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06475" y="2668634"/>
            <a:ext cx="7422890" cy="430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  <a:spcBef>
                <a:spcPct val="0"/>
              </a:spcBef>
            </a:pPr>
            <a:r>
              <a:rPr lang="en-US" sz="25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Add voice input and mobile app support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951165" y="3871060"/>
            <a:ext cx="8685799" cy="1513677"/>
            <a:chOff x="0" y="0"/>
            <a:chExt cx="3895458" cy="67886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95458" cy="678863"/>
            </a:xfrm>
            <a:custGeom>
              <a:avLst/>
              <a:gdLst/>
              <a:ahLst/>
              <a:cxnLst/>
              <a:rect r="r" b="b" t="t" l="l"/>
              <a:pathLst>
                <a:path h="678863" w="3895458">
                  <a:moveTo>
                    <a:pt x="3692258" y="0"/>
                  </a:moveTo>
                  <a:cubicBezTo>
                    <a:pt x="3804483" y="0"/>
                    <a:pt x="3895458" y="151969"/>
                    <a:pt x="3895458" y="339431"/>
                  </a:cubicBezTo>
                  <a:cubicBezTo>
                    <a:pt x="3895458" y="526894"/>
                    <a:pt x="3804483" y="678863"/>
                    <a:pt x="3692258" y="678863"/>
                  </a:cubicBezTo>
                  <a:lnTo>
                    <a:pt x="203200" y="678863"/>
                  </a:lnTo>
                  <a:cubicBezTo>
                    <a:pt x="90976" y="678863"/>
                    <a:pt x="0" y="526894"/>
                    <a:pt x="0" y="339431"/>
                  </a:cubicBezTo>
                  <a:cubicBezTo>
                    <a:pt x="0" y="15196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3895458" cy="631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  <a:r>
                <a:rPr lang="en-US" sz="2500" spc="23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INTRODUCE MULTI-LANGUAGE SUPPORT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084675" y="4467402"/>
            <a:ext cx="320993" cy="320992"/>
          </a:xfrm>
          <a:custGeom>
            <a:avLst/>
            <a:gdLst/>
            <a:ahLst/>
            <a:cxnLst/>
            <a:rect r="r" b="b" t="t" l="l"/>
            <a:pathLst>
              <a:path h="320992" w="320993">
                <a:moveTo>
                  <a:pt x="0" y="0"/>
                </a:moveTo>
                <a:lnTo>
                  <a:pt x="320993" y="0"/>
                </a:lnTo>
                <a:lnTo>
                  <a:pt x="320993" y="320993"/>
                </a:lnTo>
                <a:lnTo>
                  <a:pt x="0" y="3209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306475" y="4419777"/>
            <a:ext cx="7422890" cy="430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  <a:spcBef>
                <a:spcPct val="0"/>
              </a:spcBef>
            </a:pPr>
            <a:r>
              <a:rPr lang="en-US" sz="25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Introduce multi-language support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951165" y="5621035"/>
            <a:ext cx="8685799" cy="1513677"/>
            <a:chOff x="0" y="0"/>
            <a:chExt cx="3895458" cy="6788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95458" cy="678863"/>
            </a:xfrm>
            <a:custGeom>
              <a:avLst/>
              <a:gdLst/>
              <a:ahLst/>
              <a:cxnLst/>
              <a:rect r="r" b="b" t="t" l="l"/>
              <a:pathLst>
                <a:path h="678863" w="3895458">
                  <a:moveTo>
                    <a:pt x="3692258" y="0"/>
                  </a:moveTo>
                  <a:cubicBezTo>
                    <a:pt x="3804483" y="0"/>
                    <a:pt x="3895458" y="151969"/>
                    <a:pt x="3895458" y="339431"/>
                  </a:cubicBezTo>
                  <a:cubicBezTo>
                    <a:pt x="3895458" y="526894"/>
                    <a:pt x="3804483" y="678863"/>
                    <a:pt x="3692258" y="678863"/>
                  </a:cubicBezTo>
                  <a:lnTo>
                    <a:pt x="203200" y="678863"/>
                  </a:lnTo>
                  <a:cubicBezTo>
                    <a:pt x="90976" y="678863"/>
                    <a:pt x="0" y="526894"/>
                    <a:pt x="0" y="339431"/>
                  </a:cubicBezTo>
                  <a:cubicBezTo>
                    <a:pt x="0" y="15196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47625"/>
              <a:ext cx="3895458" cy="631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  <a:r>
                <a:rPr lang="en-US" sz="2500" spc="23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INTRODUCE MULTI-LANGUAGE SUPPORT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252279" y="6146385"/>
            <a:ext cx="7832396" cy="415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5"/>
              </a:lnSpc>
              <a:spcBef>
                <a:spcPct val="0"/>
              </a:spcBef>
            </a:pPr>
            <a:r>
              <a:rPr lang="en-US" sz="2432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Create an adn panel for dynamic data updates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217819" y="2458873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4240472" y="0"/>
                </a:moveTo>
                <a:lnTo>
                  <a:pt x="0" y="0"/>
                </a:lnTo>
                <a:lnTo>
                  <a:pt x="0" y="4240472"/>
                </a:lnTo>
                <a:lnTo>
                  <a:pt x="4240472" y="4240472"/>
                </a:lnTo>
                <a:lnTo>
                  <a:pt x="424047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1905" y="4204191"/>
            <a:ext cx="4070617" cy="3767171"/>
          </a:xfrm>
          <a:custGeom>
            <a:avLst/>
            <a:gdLst/>
            <a:ahLst/>
            <a:cxnLst/>
            <a:rect r="r" b="b" t="t" l="l"/>
            <a:pathLst>
              <a:path h="3767171" w="4070617">
                <a:moveTo>
                  <a:pt x="0" y="0"/>
                </a:moveTo>
                <a:lnTo>
                  <a:pt x="4070617" y="0"/>
                </a:lnTo>
                <a:lnTo>
                  <a:pt x="4070617" y="3767171"/>
                </a:lnTo>
                <a:lnTo>
                  <a:pt x="0" y="37671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60897" y="3485662"/>
            <a:ext cx="5543293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60897" y="2399812"/>
            <a:ext cx="6951277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4067" y="4923329"/>
            <a:ext cx="8494452" cy="2622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3498" indent="-271749" lvl="1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The chatbot enhances student interaction with institutional systems.</a:t>
            </a:r>
          </a:p>
          <a:p>
            <a:pPr algn="just" marL="543498" indent="-271749" lvl="1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It'</a:t>
            </a: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 scalable, secure, and user-friendly.</a:t>
            </a:r>
          </a:p>
          <a:p>
            <a:pPr algn="just" marL="543498" indent="-271749" lvl="1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Can be adapted for other educational or corporate institutions.</a:t>
            </a:r>
          </a:p>
          <a:p>
            <a:pPr algn="just">
              <a:lnSpc>
                <a:spcPts val="352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DAGhZlEAUcA</dc:identifier>
  <dcterms:modified xsi:type="dcterms:W3CDTF">2011-08-01T06:04:30Z</dcterms:modified>
  <cp:revision>1</cp:revision>
  <dc:title>Purple Pink Gradient Modern Metaverse Presentation</dc:title>
</cp:coreProperties>
</file>