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3" autoAdjust="0"/>
    <p:restoredTop sz="94660"/>
  </p:normalViewPr>
  <p:slideViewPr>
    <p:cSldViewPr snapToGrid="0">
      <p:cViewPr>
        <p:scale>
          <a:sx n="55" d="100"/>
          <a:sy n="55" d="100"/>
        </p:scale>
        <p:origin x="194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and\Desktop\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Sheet1!$G$4</c:f>
              <c:strCache>
                <c:ptCount val="1"/>
                <c:pt idx="0">
                  <c:v>best</c:v>
                </c:pt>
              </c:strCache>
            </c:strRef>
          </c:tx>
          <c:spPr>
            <a:ln w="28575" cap="rnd">
              <a:solidFill>
                <a:schemeClr val="accent1"/>
              </a:solidFill>
              <a:round/>
            </a:ln>
            <a:effectLst/>
          </c:spPr>
          <c:marker>
            <c:symbol val="none"/>
          </c:marker>
          <c:cat>
            <c:numRef>
              <c:f>Sheet1!$F$5:$F$10</c:f>
              <c:numCache>
                <c:formatCode>General</c:formatCode>
                <c:ptCount val="6"/>
                <c:pt idx="0">
                  <c:v>15</c:v>
                </c:pt>
                <c:pt idx="1">
                  <c:v>20</c:v>
                </c:pt>
                <c:pt idx="2">
                  <c:v>25</c:v>
                </c:pt>
                <c:pt idx="3">
                  <c:v>30</c:v>
                </c:pt>
                <c:pt idx="4">
                  <c:v>35</c:v>
                </c:pt>
                <c:pt idx="5">
                  <c:v>40</c:v>
                </c:pt>
              </c:numCache>
            </c:numRef>
          </c:cat>
          <c:val>
            <c:numRef>
              <c:f>Sheet1!$G$5:$G$10</c:f>
              <c:numCache>
                <c:formatCode>General</c:formatCode>
                <c:ptCount val="6"/>
                <c:pt idx="0">
                  <c:v>3076</c:v>
                </c:pt>
                <c:pt idx="1">
                  <c:v>5271</c:v>
                </c:pt>
                <c:pt idx="2">
                  <c:v>25253</c:v>
                </c:pt>
                <c:pt idx="3">
                  <c:v>59238</c:v>
                </c:pt>
                <c:pt idx="4">
                  <c:v>161103</c:v>
                </c:pt>
                <c:pt idx="5">
                  <c:v>879129</c:v>
                </c:pt>
              </c:numCache>
            </c:numRef>
          </c:val>
          <c:smooth val="0"/>
          <c:extLst>
            <c:ext xmlns:c16="http://schemas.microsoft.com/office/drawing/2014/chart" uri="{C3380CC4-5D6E-409C-BE32-E72D297353CC}">
              <c16:uniqueId val="{00000000-E2FC-443C-842E-577D79D1E3F5}"/>
            </c:ext>
          </c:extLst>
        </c:ser>
        <c:dLbls>
          <c:showLegendKey val="0"/>
          <c:showVal val="0"/>
          <c:showCatName val="0"/>
          <c:showSerName val="0"/>
          <c:showPercent val="0"/>
          <c:showBubbleSize val="0"/>
        </c:dLbls>
        <c:smooth val="0"/>
        <c:axId val="460984808"/>
        <c:axId val="348914584"/>
      </c:lineChart>
      <c:catAx>
        <c:axId val="460984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914584"/>
        <c:crosses val="autoZero"/>
        <c:auto val="1"/>
        <c:lblAlgn val="ctr"/>
        <c:lblOffset val="100"/>
        <c:noMultiLvlLbl val="0"/>
      </c:catAx>
      <c:valAx>
        <c:axId val="3489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984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968B102-F785-490A-A9B3-5D9D837277AB}"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248061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968B102-F785-490A-A9B3-5D9D837277AB}"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223517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968B102-F785-490A-A9B3-5D9D837277AB}"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334953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A968B102-F785-490A-A9B3-5D9D837277AB}"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361668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68B102-F785-490A-A9B3-5D9D837277AB}"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376556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A968B102-F785-490A-A9B3-5D9D837277AB}"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109537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A968B102-F785-490A-A9B3-5D9D837277AB}"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211318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968B102-F785-490A-A9B3-5D9D837277AB}"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1725912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8B102-F785-490A-A9B3-5D9D837277AB}"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296342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68B102-F785-490A-A9B3-5D9D837277AB}"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110245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68B102-F785-490A-A9B3-5D9D837277AB}"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40FE6E-9B17-4656-B5B8-665089BE6601}" type="slidenum">
              <a:rPr lang="en-US" smtClean="0"/>
              <a:t>‹#›</a:t>
            </a:fld>
            <a:endParaRPr lang="en-US"/>
          </a:p>
        </p:txBody>
      </p:sp>
    </p:spTree>
    <p:extLst>
      <p:ext uri="{BB962C8B-B14F-4D97-AF65-F5344CB8AC3E}">
        <p14:creationId xmlns:p14="http://schemas.microsoft.com/office/powerpoint/2010/main" val="95172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8B102-F785-490A-A9B3-5D9D837277AB}"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0FE6E-9B17-4656-B5B8-665089BE6601}" type="slidenum">
              <a:rPr lang="en-US" smtClean="0"/>
              <a:t>‹#›</a:t>
            </a:fld>
            <a:endParaRPr lang="en-US"/>
          </a:p>
        </p:txBody>
      </p:sp>
    </p:spTree>
    <p:extLst>
      <p:ext uri="{BB962C8B-B14F-4D97-AF65-F5344CB8AC3E}">
        <p14:creationId xmlns:p14="http://schemas.microsoft.com/office/powerpoint/2010/main" val="192892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2"/>
          </a:solidFill>
        </p:spPr>
        <p:txBody>
          <a:bodyPr>
            <a:normAutofit fontScale="90000"/>
          </a:bodyPr>
          <a:lstStyle/>
          <a:p>
            <a:r>
              <a:rPr lang="en-US" dirty="0"/>
              <a:t> DETERMINATION OF SAFE AREAS FOR </a:t>
            </a:r>
            <a:r>
              <a:rPr lang="en-US" dirty="0">
                <a:solidFill>
                  <a:schemeClr val="accent1">
                    <a:lumMod val="75000"/>
                  </a:schemeClr>
                </a:solidFill>
              </a:rPr>
              <a:t>SUBMARINES</a:t>
            </a:r>
            <a:br>
              <a:rPr lang="en-US" dirty="0">
                <a:solidFill>
                  <a:schemeClr val="accent1">
                    <a:lumMod val="75000"/>
                  </a:schemeClr>
                </a:solidFill>
              </a:rPr>
            </a:br>
            <a:r>
              <a:rPr lang="en-US" dirty="0"/>
              <a:t>USING </a:t>
            </a:r>
            <a:r>
              <a:rPr lang="en-US" dirty="0">
                <a:solidFill>
                  <a:srgbClr val="FF0000"/>
                </a:solidFill>
              </a:rPr>
              <a:t>PSO</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a:bodyPr>
          <a:lstStyle/>
          <a:p>
            <a:endParaRPr lang="en-US" dirty="0"/>
          </a:p>
          <a:p>
            <a:r>
              <a:rPr lang="en-US" dirty="0"/>
              <a:t>An implementation of particle swarm optimization algorithm in the field of automation control system</a:t>
            </a:r>
          </a:p>
        </p:txBody>
      </p:sp>
    </p:spTree>
    <p:extLst>
      <p:ext uri="{BB962C8B-B14F-4D97-AF65-F5344CB8AC3E}">
        <p14:creationId xmlns:p14="http://schemas.microsoft.com/office/powerpoint/2010/main" val="191236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1650"/>
          </a:xfrm>
          <a:solidFill>
            <a:schemeClr val="accent4">
              <a:lumMod val="20000"/>
              <a:lumOff val="80000"/>
            </a:schemeClr>
          </a:solidFill>
        </p:spPr>
        <p:txBody>
          <a:bodyPr/>
          <a:lstStyle/>
          <a:p>
            <a:r>
              <a:rPr lang="en-US" sz="2400" b="1" dirty="0">
                <a:solidFill>
                  <a:schemeClr val="accent2">
                    <a:lumMod val="75000"/>
                  </a:schemeClr>
                </a:solidFill>
              </a:rPr>
              <a:t>Initializing Particles:</a:t>
            </a:r>
          </a:p>
        </p:txBody>
      </p:sp>
      <p:sp>
        <p:nvSpPr>
          <p:cNvPr id="3" name="Content Placeholder 2"/>
          <p:cNvSpPr>
            <a:spLocks noGrp="1"/>
          </p:cNvSpPr>
          <p:nvPr>
            <p:ph sz="half" idx="1"/>
          </p:nvPr>
        </p:nvSpPr>
        <p:spPr>
          <a:xfrm>
            <a:off x="838200" y="866776"/>
            <a:ext cx="5334000" cy="5429249"/>
          </a:xfrm>
          <a:solidFill>
            <a:schemeClr val="accent3">
              <a:lumMod val="20000"/>
              <a:lumOff val="80000"/>
            </a:schemeClr>
          </a:solidFill>
        </p:spPr>
        <p:txBody>
          <a:bodyPr>
            <a:noAutofit/>
          </a:bodyPr>
          <a:lstStyle/>
          <a:p>
            <a:pPr marL="0" indent="0">
              <a:spcBef>
                <a:spcPts val="0"/>
              </a:spcBef>
              <a:buNone/>
            </a:pPr>
            <a:r>
              <a:rPr lang="en-US" sz="1300" dirty="0"/>
              <a:t>Particle </a:t>
            </a:r>
            <a:r>
              <a:rPr lang="en-US" sz="1300" dirty="0" err="1"/>
              <a:t>particle</a:t>
            </a:r>
            <a:r>
              <a:rPr lang="en-US" sz="1300" dirty="0"/>
              <a:t>;</a:t>
            </a:r>
          </a:p>
          <a:p>
            <a:pPr marL="0" indent="0">
              <a:spcBef>
                <a:spcPts val="0"/>
              </a:spcBef>
              <a:buNone/>
            </a:pPr>
            <a:r>
              <a:rPr lang="en-US" sz="1300" dirty="0"/>
              <a:t>        Random rand=new Random();</a:t>
            </a:r>
          </a:p>
          <a:p>
            <a:pPr marL="0" indent="0">
              <a:spcBef>
                <a:spcPts val="0"/>
              </a:spcBef>
              <a:buNone/>
            </a:pPr>
            <a:r>
              <a:rPr lang="en-US" sz="1300" dirty="0"/>
              <a:t>        </a:t>
            </a:r>
            <a:r>
              <a:rPr lang="en-US" sz="1300" dirty="0" err="1"/>
              <a:t>fitnessValues</a:t>
            </a:r>
            <a:r>
              <a:rPr lang="en-US" sz="1300" dirty="0"/>
              <a:t>=new double[numberOfParticles];</a:t>
            </a:r>
          </a:p>
          <a:p>
            <a:pPr marL="0" indent="0">
              <a:spcBef>
                <a:spcPts val="0"/>
              </a:spcBef>
              <a:buNone/>
            </a:pPr>
            <a:r>
              <a:rPr lang="en-US" sz="1300" dirty="0"/>
              <a:t>        for(</a:t>
            </a:r>
            <a:r>
              <a:rPr lang="en-US" sz="1300" dirty="0" err="1"/>
              <a:t>int</a:t>
            </a:r>
            <a:r>
              <a:rPr lang="en-US" sz="1300" dirty="0"/>
              <a:t> </a:t>
            </a:r>
            <a:r>
              <a:rPr lang="en-US" sz="1300" dirty="0" err="1"/>
              <a:t>i</a:t>
            </a:r>
            <a:r>
              <a:rPr lang="en-US" sz="1300" dirty="0"/>
              <a:t>=0;i&lt;</a:t>
            </a:r>
            <a:r>
              <a:rPr lang="en-US" sz="1300" dirty="0" err="1"/>
              <a:t>numberOfParticles;i</a:t>
            </a:r>
            <a:r>
              <a:rPr lang="en-US" sz="1300" dirty="0"/>
              <a:t>++)</a:t>
            </a:r>
          </a:p>
          <a:p>
            <a:pPr marL="0" indent="0">
              <a:spcBef>
                <a:spcPts val="0"/>
              </a:spcBef>
              <a:buNone/>
            </a:pPr>
            <a:r>
              <a:rPr lang="en-US" sz="1300" dirty="0"/>
              <a:t>        {           </a:t>
            </a:r>
          </a:p>
          <a:p>
            <a:pPr marL="0" indent="0">
              <a:spcBef>
                <a:spcPts val="0"/>
              </a:spcBef>
              <a:buNone/>
            </a:pPr>
            <a:r>
              <a:rPr lang="en-US" sz="1300" dirty="0"/>
              <a:t>            Random r=new Random();</a:t>
            </a:r>
          </a:p>
          <a:p>
            <a:pPr marL="0" indent="0">
              <a:spcBef>
                <a:spcPts val="0"/>
              </a:spcBef>
              <a:buNone/>
            </a:pPr>
            <a:r>
              <a:rPr lang="en-US" sz="1300" dirty="0"/>
              <a:t>            double longitude=</a:t>
            </a:r>
            <a:r>
              <a:rPr lang="en-US" sz="1300" dirty="0" err="1"/>
              <a:t>longRangeMin</a:t>
            </a:r>
            <a:r>
              <a:rPr lang="en-US" sz="1300" dirty="0"/>
              <a:t>+(</a:t>
            </a:r>
            <a:r>
              <a:rPr lang="en-US" sz="1300" dirty="0" err="1"/>
              <a:t>getRandom</a:t>
            </a:r>
            <a:r>
              <a:rPr lang="en-US" sz="1300" dirty="0"/>
              <a:t>((</a:t>
            </a:r>
            <a:r>
              <a:rPr lang="en-US" sz="1300" dirty="0" err="1"/>
              <a:t>int</a:t>
            </a:r>
            <a:r>
              <a:rPr lang="en-US" sz="1300" dirty="0"/>
              <a:t>)</a:t>
            </a:r>
            <a:r>
              <a:rPr lang="en-US" sz="1300" dirty="0" err="1"/>
              <a:t>longRangeMax</a:t>
            </a:r>
            <a:r>
              <a:rPr lang="en-US" sz="1300" dirty="0"/>
              <a:t>, (</a:t>
            </a:r>
            <a:r>
              <a:rPr lang="en-US" sz="1300" dirty="0" err="1"/>
              <a:t>int</a:t>
            </a:r>
            <a:r>
              <a:rPr lang="en-US" sz="1300" dirty="0"/>
              <a:t>)</a:t>
            </a:r>
            <a:r>
              <a:rPr lang="en-US" sz="1300" dirty="0" err="1"/>
              <a:t>longRangeMin</a:t>
            </a:r>
            <a:r>
              <a:rPr lang="en-US" sz="1300" dirty="0"/>
              <a:t>))*</a:t>
            </a:r>
            <a:r>
              <a:rPr lang="en-US" sz="1300" dirty="0" err="1"/>
              <a:t>r.nextDouble</a:t>
            </a:r>
            <a:r>
              <a:rPr lang="en-US" sz="1300" dirty="0"/>
              <a:t>();</a:t>
            </a:r>
          </a:p>
          <a:p>
            <a:pPr marL="0" indent="0">
              <a:spcBef>
                <a:spcPts val="0"/>
              </a:spcBef>
              <a:buNone/>
            </a:pPr>
            <a:r>
              <a:rPr lang="en-US" sz="1300" dirty="0"/>
              <a:t>            double latitude=</a:t>
            </a:r>
            <a:r>
              <a:rPr lang="en-US" sz="1300" dirty="0" err="1"/>
              <a:t>latRangeMin</a:t>
            </a:r>
            <a:r>
              <a:rPr lang="en-US" sz="1300" dirty="0"/>
              <a:t>+(</a:t>
            </a:r>
            <a:r>
              <a:rPr lang="en-US" sz="1300" dirty="0" err="1"/>
              <a:t>getRandom</a:t>
            </a:r>
            <a:r>
              <a:rPr lang="en-US" sz="1300" dirty="0"/>
              <a:t>((</a:t>
            </a:r>
            <a:r>
              <a:rPr lang="en-US" sz="1300" dirty="0" err="1"/>
              <a:t>int</a:t>
            </a:r>
            <a:r>
              <a:rPr lang="en-US" sz="1300" dirty="0"/>
              <a:t>)</a:t>
            </a:r>
            <a:r>
              <a:rPr lang="en-US" sz="1300" dirty="0" err="1"/>
              <a:t>latRangeMax</a:t>
            </a:r>
            <a:r>
              <a:rPr lang="en-US" sz="1300" dirty="0"/>
              <a:t>, (</a:t>
            </a:r>
            <a:r>
              <a:rPr lang="en-US" sz="1300" dirty="0" err="1"/>
              <a:t>int</a:t>
            </a:r>
            <a:r>
              <a:rPr lang="en-US" sz="1300" dirty="0"/>
              <a:t>)</a:t>
            </a:r>
            <a:r>
              <a:rPr lang="en-US" sz="1300" dirty="0" err="1"/>
              <a:t>latRangeMin</a:t>
            </a:r>
            <a:r>
              <a:rPr lang="en-US" sz="1300" dirty="0"/>
              <a:t>))*</a:t>
            </a:r>
            <a:r>
              <a:rPr lang="en-US" sz="1300" dirty="0" err="1"/>
              <a:t>r.nextDouble</a:t>
            </a:r>
            <a:r>
              <a:rPr lang="en-US" sz="1300" dirty="0"/>
              <a:t>();</a:t>
            </a:r>
          </a:p>
          <a:p>
            <a:pPr marL="0" indent="0">
              <a:spcBef>
                <a:spcPts val="0"/>
              </a:spcBef>
              <a:buNone/>
            </a:pPr>
            <a:r>
              <a:rPr lang="en-US" sz="1300" dirty="0"/>
              <a:t>            particle=new Particle();</a:t>
            </a:r>
          </a:p>
          <a:p>
            <a:pPr marL="0" indent="0">
              <a:spcBef>
                <a:spcPts val="0"/>
              </a:spcBef>
              <a:buNone/>
            </a:pPr>
            <a:r>
              <a:rPr lang="en-US" sz="1300" dirty="0"/>
              <a:t>            double </a:t>
            </a:r>
            <a:r>
              <a:rPr lang="en-US" sz="1300" dirty="0" err="1"/>
              <a:t>posX</a:t>
            </a:r>
            <a:r>
              <a:rPr lang="en-US" sz="1300" dirty="0"/>
              <a:t>=longitude;</a:t>
            </a:r>
          </a:p>
          <a:p>
            <a:pPr marL="0" indent="0">
              <a:spcBef>
                <a:spcPts val="0"/>
              </a:spcBef>
              <a:buNone/>
            </a:pPr>
            <a:r>
              <a:rPr lang="en-US" sz="1300" dirty="0"/>
              <a:t>            double </a:t>
            </a:r>
            <a:r>
              <a:rPr lang="en-US" sz="1300" dirty="0" err="1"/>
              <a:t>posY</a:t>
            </a:r>
            <a:r>
              <a:rPr lang="en-US" sz="1300" dirty="0"/>
              <a:t>=latitude;            </a:t>
            </a:r>
          </a:p>
          <a:p>
            <a:pPr marL="0" indent="0">
              <a:spcBef>
                <a:spcPts val="0"/>
              </a:spcBef>
              <a:buNone/>
            </a:pPr>
            <a:r>
              <a:rPr lang="en-US" sz="1300" dirty="0"/>
              <a:t>            </a:t>
            </a:r>
            <a:r>
              <a:rPr lang="en-US" sz="1300" dirty="0" err="1"/>
              <a:t>particle.setPosition</a:t>
            </a:r>
            <a:r>
              <a:rPr lang="en-US" sz="1300" dirty="0"/>
              <a:t>(new Position(</a:t>
            </a:r>
            <a:r>
              <a:rPr lang="en-US" sz="1300" dirty="0" err="1"/>
              <a:t>posX,posY</a:t>
            </a:r>
            <a:r>
              <a:rPr lang="en-US" sz="1300" dirty="0"/>
              <a:t>));            </a:t>
            </a:r>
          </a:p>
          <a:p>
            <a:pPr marL="0" indent="0">
              <a:spcBef>
                <a:spcPts val="0"/>
              </a:spcBef>
              <a:buNone/>
            </a:pPr>
            <a:r>
              <a:rPr lang="en-US" sz="1300" dirty="0"/>
              <a:t>            double velocity=</a:t>
            </a:r>
            <a:r>
              <a:rPr lang="en-US" sz="1300" dirty="0" err="1"/>
              <a:t>velocityRangeMin</a:t>
            </a:r>
            <a:r>
              <a:rPr lang="en-US" sz="1300" dirty="0"/>
              <a:t>+(</a:t>
            </a:r>
            <a:r>
              <a:rPr lang="en-US" sz="1300" dirty="0" err="1"/>
              <a:t>getRandom</a:t>
            </a:r>
            <a:r>
              <a:rPr lang="en-US" sz="1300" dirty="0"/>
              <a:t>((</a:t>
            </a:r>
            <a:r>
              <a:rPr lang="en-US" sz="1300" dirty="0" err="1"/>
              <a:t>int</a:t>
            </a:r>
            <a:r>
              <a:rPr lang="en-US" sz="1300" dirty="0"/>
              <a:t>)</a:t>
            </a:r>
            <a:r>
              <a:rPr lang="en-US" sz="1300" dirty="0" err="1"/>
              <a:t>velocityRangeMax</a:t>
            </a:r>
            <a:r>
              <a:rPr lang="en-US" sz="1300" dirty="0"/>
              <a:t>, (</a:t>
            </a:r>
            <a:r>
              <a:rPr lang="en-US" sz="1300" dirty="0" err="1"/>
              <a:t>int</a:t>
            </a:r>
            <a:r>
              <a:rPr lang="en-US" sz="1300" dirty="0"/>
              <a:t>)</a:t>
            </a:r>
            <a:r>
              <a:rPr lang="en-US" sz="1300" dirty="0" err="1"/>
              <a:t>velocityRangeMin</a:t>
            </a:r>
            <a:r>
              <a:rPr lang="en-US" sz="1300" dirty="0"/>
              <a:t>))*</a:t>
            </a:r>
            <a:r>
              <a:rPr lang="en-US" sz="1300" dirty="0" err="1"/>
              <a:t>r.nextDouble</a:t>
            </a:r>
            <a:r>
              <a:rPr lang="en-US" sz="1300" dirty="0"/>
              <a:t>();</a:t>
            </a:r>
          </a:p>
          <a:p>
            <a:pPr marL="0" indent="0">
              <a:spcBef>
                <a:spcPts val="0"/>
              </a:spcBef>
              <a:buNone/>
            </a:pPr>
            <a:r>
              <a:rPr lang="en-US" sz="1300" dirty="0"/>
              <a:t>            double depth=</a:t>
            </a:r>
            <a:r>
              <a:rPr lang="en-US" sz="1300" dirty="0" err="1"/>
              <a:t>depthRangeMin</a:t>
            </a:r>
            <a:r>
              <a:rPr lang="en-US" sz="1300" dirty="0"/>
              <a:t>+(</a:t>
            </a:r>
            <a:r>
              <a:rPr lang="en-US" sz="1300" dirty="0" err="1"/>
              <a:t>getRandom</a:t>
            </a:r>
            <a:r>
              <a:rPr lang="en-US" sz="1300" dirty="0"/>
              <a:t>((</a:t>
            </a:r>
            <a:r>
              <a:rPr lang="en-US" sz="1300" dirty="0" err="1"/>
              <a:t>int</a:t>
            </a:r>
            <a:r>
              <a:rPr lang="en-US" sz="1300" dirty="0"/>
              <a:t>)</a:t>
            </a:r>
            <a:r>
              <a:rPr lang="en-US" sz="1300" dirty="0" err="1"/>
              <a:t>depthRangeMax</a:t>
            </a:r>
            <a:r>
              <a:rPr lang="en-US" sz="1300" dirty="0"/>
              <a:t>, (</a:t>
            </a:r>
            <a:r>
              <a:rPr lang="en-US" sz="1300" dirty="0" err="1"/>
              <a:t>int</a:t>
            </a:r>
            <a:r>
              <a:rPr lang="en-US" sz="1300" dirty="0"/>
              <a:t>)</a:t>
            </a:r>
            <a:r>
              <a:rPr lang="en-US" sz="1300" dirty="0" err="1"/>
              <a:t>depthRangeMin</a:t>
            </a:r>
            <a:r>
              <a:rPr lang="en-US" sz="1300" dirty="0"/>
              <a:t>))*</a:t>
            </a:r>
            <a:r>
              <a:rPr lang="en-US" sz="1300" dirty="0" err="1"/>
              <a:t>r.nextDouble</a:t>
            </a:r>
            <a:r>
              <a:rPr lang="en-US" sz="1300" dirty="0"/>
              <a:t>();</a:t>
            </a:r>
          </a:p>
          <a:p>
            <a:pPr marL="0" indent="0">
              <a:spcBef>
                <a:spcPts val="0"/>
              </a:spcBef>
              <a:buNone/>
            </a:pPr>
            <a:r>
              <a:rPr lang="en-US" sz="1300" dirty="0"/>
              <a:t>            double </a:t>
            </a:r>
            <a:r>
              <a:rPr lang="en-US" sz="1300" dirty="0" err="1"/>
              <a:t>velocityX</a:t>
            </a:r>
            <a:r>
              <a:rPr lang="en-US" sz="1300" dirty="0"/>
              <a:t>=velocity;</a:t>
            </a:r>
          </a:p>
          <a:p>
            <a:pPr marL="0" indent="0">
              <a:spcBef>
                <a:spcPts val="0"/>
              </a:spcBef>
              <a:buNone/>
            </a:pPr>
            <a:r>
              <a:rPr lang="en-US" sz="1300" dirty="0"/>
              <a:t>            double </a:t>
            </a:r>
            <a:r>
              <a:rPr lang="en-US" sz="1300" dirty="0" err="1"/>
              <a:t>velocityY</a:t>
            </a:r>
            <a:r>
              <a:rPr lang="en-US" sz="1300" dirty="0"/>
              <a:t>=depth;           </a:t>
            </a:r>
          </a:p>
          <a:p>
            <a:pPr marL="0" indent="0">
              <a:spcBef>
                <a:spcPts val="0"/>
              </a:spcBef>
              <a:buNone/>
            </a:pPr>
            <a:r>
              <a:rPr lang="en-US" sz="1300" dirty="0"/>
              <a:t>            </a:t>
            </a:r>
            <a:r>
              <a:rPr lang="en-US" sz="1300" dirty="0" err="1"/>
              <a:t>particle.setVelocity</a:t>
            </a:r>
            <a:r>
              <a:rPr lang="en-US" sz="1300" dirty="0"/>
              <a:t>(new Velocity(</a:t>
            </a:r>
            <a:r>
              <a:rPr lang="en-US" sz="1300" dirty="0" err="1"/>
              <a:t>velocityX,velocityY</a:t>
            </a:r>
            <a:r>
              <a:rPr lang="en-US" sz="1300" dirty="0"/>
              <a:t>));           </a:t>
            </a:r>
          </a:p>
          <a:p>
            <a:pPr marL="0" indent="0">
              <a:spcBef>
                <a:spcPts val="0"/>
              </a:spcBef>
              <a:buNone/>
            </a:pPr>
            <a:r>
              <a:rPr lang="en-US" sz="1300" dirty="0"/>
              <a:t>            //evaluate fitness</a:t>
            </a:r>
          </a:p>
          <a:p>
            <a:pPr marL="0" indent="0">
              <a:spcBef>
                <a:spcPts val="0"/>
              </a:spcBef>
              <a:buNone/>
            </a:pPr>
            <a:r>
              <a:rPr lang="en-US" sz="1300" dirty="0"/>
              <a:t>            </a:t>
            </a:r>
            <a:r>
              <a:rPr lang="en-US" sz="1300" dirty="0" err="1"/>
              <a:t>particle.setFitness</a:t>
            </a:r>
            <a:r>
              <a:rPr lang="en-US" sz="1300" dirty="0"/>
              <a:t>(</a:t>
            </a:r>
            <a:r>
              <a:rPr lang="en-US" sz="1300" dirty="0" err="1"/>
              <a:t>ff.getFitness</a:t>
            </a:r>
            <a:r>
              <a:rPr lang="en-US" sz="1300" dirty="0"/>
              <a:t>(particle));            </a:t>
            </a:r>
          </a:p>
          <a:p>
            <a:pPr marL="0" indent="0">
              <a:spcBef>
                <a:spcPts val="0"/>
              </a:spcBef>
              <a:buNone/>
            </a:pPr>
            <a:r>
              <a:rPr lang="en-US" sz="1300" dirty="0"/>
              <a:t>            //set </a:t>
            </a:r>
            <a:r>
              <a:rPr lang="en-US" sz="1300" dirty="0" err="1"/>
              <a:t>pbest</a:t>
            </a:r>
            <a:r>
              <a:rPr lang="en-US" sz="1300" dirty="0"/>
              <a:t> value as current fitness </a:t>
            </a:r>
          </a:p>
          <a:p>
            <a:pPr marL="0" indent="0">
              <a:spcBef>
                <a:spcPts val="0"/>
              </a:spcBef>
              <a:buNone/>
            </a:pPr>
            <a:r>
              <a:rPr lang="en-US" sz="1300" dirty="0"/>
              <a:t>            </a:t>
            </a:r>
            <a:r>
              <a:rPr lang="en-US" sz="1300" dirty="0" err="1"/>
              <a:t>particle.setBestFitness</a:t>
            </a:r>
            <a:r>
              <a:rPr lang="en-US" sz="1300" dirty="0"/>
              <a:t>(</a:t>
            </a:r>
            <a:r>
              <a:rPr lang="en-US" sz="1300" dirty="0" err="1"/>
              <a:t>particle.getFitness</a:t>
            </a:r>
            <a:r>
              <a:rPr lang="en-US" sz="1300" dirty="0"/>
              <a:t>());</a:t>
            </a:r>
          </a:p>
          <a:p>
            <a:pPr marL="0" indent="0">
              <a:spcBef>
                <a:spcPts val="0"/>
              </a:spcBef>
              <a:buNone/>
            </a:pPr>
            <a:r>
              <a:rPr lang="en-US" sz="1300" dirty="0"/>
              <a:t>            </a:t>
            </a:r>
            <a:r>
              <a:rPr lang="en-US" sz="1300" dirty="0" err="1"/>
              <a:t>fitnessValues</a:t>
            </a:r>
            <a:r>
              <a:rPr lang="en-US" sz="1300" dirty="0"/>
              <a:t>[</a:t>
            </a:r>
            <a:r>
              <a:rPr lang="en-US" sz="1300" dirty="0" err="1"/>
              <a:t>i</a:t>
            </a:r>
            <a:r>
              <a:rPr lang="en-US" sz="1300" dirty="0"/>
              <a:t>]=</a:t>
            </a:r>
            <a:r>
              <a:rPr lang="en-US" sz="1300" dirty="0" err="1"/>
              <a:t>particle.getBestFitness</a:t>
            </a:r>
            <a:r>
              <a:rPr lang="en-US" sz="1300" dirty="0"/>
              <a:t>();</a:t>
            </a:r>
          </a:p>
          <a:p>
            <a:pPr marL="0" indent="0">
              <a:spcBef>
                <a:spcPts val="0"/>
              </a:spcBef>
              <a:buNone/>
            </a:pPr>
            <a:r>
              <a:rPr lang="en-US" sz="1300" dirty="0"/>
              <a:t>            </a:t>
            </a:r>
            <a:r>
              <a:rPr lang="en-US" sz="1300" dirty="0" err="1"/>
              <a:t>particle.setBestPosition</a:t>
            </a:r>
            <a:r>
              <a:rPr lang="en-US" sz="1300" dirty="0"/>
              <a:t>(</a:t>
            </a:r>
            <a:r>
              <a:rPr lang="en-US" sz="1300" dirty="0" err="1"/>
              <a:t>particle.getPosition</a:t>
            </a:r>
            <a:r>
              <a:rPr lang="en-US" sz="1300" dirty="0"/>
              <a:t>());</a:t>
            </a:r>
          </a:p>
          <a:p>
            <a:pPr marL="0" indent="0">
              <a:spcBef>
                <a:spcPts val="0"/>
              </a:spcBef>
              <a:buNone/>
            </a:pPr>
            <a:r>
              <a:rPr lang="en-US" sz="1300" dirty="0"/>
              <a:t>            </a:t>
            </a:r>
            <a:r>
              <a:rPr lang="en-US" sz="1300" dirty="0" err="1"/>
              <a:t>particles.add</a:t>
            </a:r>
            <a:r>
              <a:rPr lang="en-US" sz="1300" dirty="0"/>
              <a:t>(particle);</a:t>
            </a:r>
          </a:p>
          <a:p>
            <a:pPr marL="0" indent="0">
              <a:spcBef>
                <a:spcPts val="0"/>
              </a:spcBef>
              <a:buNone/>
            </a:pPr>
            <a:r>
              <a:rPr lang="en-US" sz="1300" dirty="0"/>
              <a:t>        }</a:t>
            </a:r>
            <a:endParaRPr lang="en-US" sz="1300" dirty="0"/>
          </a:p>
        </p:txBody>
      </p:sp>
      <p:sp>
        <p:nvSpPr>
          <p:cNvPr id="4" name="Content Placeholder 3"/>
          <p:cNvSpPr>
            <a:spLocks noGrp="1"/>
          </p:cNvSpPr>
          <p:nvPr>
            <p:ph sz="half" idx="2"/>
          </p:nvPr>
        </p:nvSpPr>
        <p:spPr>
          <a:xfrm>
            <a:off x="6172200" y="866776"/>
            <a:ext cx="5181600" cy="5310187"/>
          </a:xfrm>
        </p:spPr>
        <p:txBody>
          <a:bodyPr>
            <a:normAutofit/>
          </a:bodyPr>
          <a:lstStyle/>
          <a:p>
            <a:pPr marL="0" indent="0">
              <a:buNone/>
            </a:pPr>
            <a:r>
              <a:rPr lang="en-US" sz="1600" dirty="0"/>
              <a:t>The particles are initialized by taking random values in the range given for each attribute i.e., </a:t>
            </a:r>
            <a:r>
              <a:rPr lang="en-US" sz="1600" dirty="0" err="1"/>
              <a:t>positionX,positionY,velocityX,velocityY</a:t>
            </a:r>
            <a:r>
              <a:rPr lang="en-US" sz="1600" dirty="0"/>
              <a:t>.</a:t>
            </a:r>
          </a:p>
          <a:p>
            <a:pPr marL="0" indent="0">
              <a:buNone/>
            </a:pPr>
            <a:r>
              <a:rPr lang="en-US" sz="1600" dirty="0"/>
              <a:t>Current positions are said to be </a:t>
            </a:r>
            <a:r>
              <a:rPr lang="en-US" sz="1600" dirty="0" err="1"/>
              <a:t>bestpositions</a:t>
            </a:r>
            <a:r>
              <a:rPr lang="en-US" sz="1600" dirty="0"/>
              <a:t> for every particle. </a:t>
            </a:r>
          </a:p>
          <a:p>
            <a:pPr marL="0" indent="0">
              <a:buNone/>
            </a:pPr>
            <a:r>
              <a:rPr lang="en-US" sz="1600" dirty="0"/>
              <a:t>And also the current fitness is the best fitness for every particle.</a:t>
            </a:r>
          </a:p>
          <a:p>
            <a:pPr marL="0" indent="0">
              <a:buNone/>
            </a:pPr>
            <a:r>
              <a:rPr lang="en-US" sz="1600" dirty="0"/>
              <a:t>But after initializing all these particles, the </a:t>
            </a:r>
            <a:r>
              <a:rPr lang="en-US" sz="1600" dirty="0" err="1">
                <a:hlinkClick r:id="rId2" action="ppaction://hlinksldjump"/>
              </a:rPr>
              <a:t>gBest</a:t>
            </a:r>
            <a:r>
              <a:rPr lang="en-US" sz="1600" dirty="0">
                <a:hlinkClick r:id="rId2" action="ppaction://hlinksldjump"/>
              </a:rPr>
              <a:t> is calculated</a:t>
            </a:r>
            <a:r>
              <a:rPr lang="en-US" sz="1600" dirty="0"/>
              <a:t> from the </a:t>
            </a:r>
            <a:r>
              <a:rPr lang="en-US" sz="1600" dirty="0" err="1"/>
              <a:t>pBest</a:t>
            </a:r>
            <a:r>
              <a:rPr lang="en-US" sz="1600" dirty="0"/>
              <a:t> values of the swarm.</a:t>
            </a:r>
          </a:p>
          <a:p>
            <a:pPr marL="0" indent="0">
              <a:buNone/>
            </a:pPr>
            <a:endParaRPr lang="en-US" sz="1600" dirty="0"/>
          </a:p>
        </p:txBody>
      </p:sp>
    </p:spTree>
    <p:extLst>
      <p:ext uri="{BB962C8B-B14F-4D97-AF65-F5344CB8AC3E}">
        <p14:creationId xmlns:p14="http://schemas.microsoft.com/office/powerpoint/2010/main" val="257172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6874"/>
          </a:xfrm>
          <a:solidFill>
            <a:schemeClr val="accent4">
              <a:lumMod val="40000"/>
              <a:lumOff val="60000"/>
            </a:schemeClr>
          </a:solidFill>
        </p:spPr>
        <p:txBody>
          <a:bodyPr>
            <a:noAutofit/>
          </a:bodyPr>
          <a:lstStyle/>
          <a:p>
            <a:r>
              <a:rPr lang="en-US" sz="2400" b="1" dirty="0">
                <a:solidFill>
                  <a:schemeClr val="accent2">
                    <a:lumMod val="75000"/>
                  </a:schemeClr>
                </a:solidFill>
              </a:rPr>
              <a:t>Time Complexity of each function:</a:t>
            </a:r>
            <a:endParaRPr lang="en-US" sz="2400" dirty="0">
              <a:solidFill>
                <a:schemeClr val="accent2">
                  <a:lumMod val="75000"/>
                </a:schemeClr>
              </a:solidFill>
            </a:endParaRPr>
          </a:p>
        </p:txBody>
      </p:sp>
      <p:sp>
        <p:nvSpPr>
          <p:cNvPr id="3" name="Content Placeholder 2"/>
          <p:cNvSpPr>
            <a:spLocks noGrp="1"/>
          </p:cNvSpPr>
          <p:nvPr>
            <p:ph sz="half" idx="1"/>
          </p:nvPr>
        </p:nvSpPr>
        <p:spPr>
          <a:xfrm>
            <a:off x="838200" y="762000"/>
            <a:ext cx="5181600" cy="5414963"/>
          </a:xfrm>
          <a:solidFill>
            <a:schemeClr val="bg1">
              <a:lumMod val="95000"/>
            </a:schemeClr>
          </a:solidFill>
        </p:spPr>
        <p:txBody>
          <a:bodyPr>
            <a:normAutofit lnSpcReduction="10000"/>
          </a:bodyPr>
          <a:lstStyle/>
          <a:p>
            <a:pPr marL="0" indent="0">
              <a:buNone/>
            </a:pPr>
            <a:endParaRPr lang="en-US" sz="1400" dirty="0"/>
          </a:p>
          <a:p>
            <a:pPr marL="0" indent="0">
              <a:buNone/>
            </a:pPr>
            <a:r>
              <a:rPr lang="en-US" sz="1600" dirty="0"/>
              <a:t>double </a:t>
            </a:r>
            <a:r>
              <a:rPr lang="en-US" sz="1600" dirty="0" err="1"/>
              <a:t>lastX</a:t>
            </a:r>
            <a:r>
              <a:rPr lang="en-US" sz="1600" dirty="0"/>
              <a:t>=</a:t>
            </a:r>
            <a:r>
              <a:rPr lang="en-US" sz="1600" dirty="0" err="1"/>
              <a:t>particles.get</a:t>
            </a:r>
            <a:r>
              <a:rPr lang="en-US" sz="1600" dirty="0"/>
              <a:t>(</a:t>
            </a:r>
            <a:r>
              <a:rPr lang="en-US" sz="1600" dirty="0" err="1"/>
              <a:t>i</a:t>
            </a:r>
            <a:r>
              <a:rPr lang="en-US" sz="1600" dirty="0"/>
              <a:t>).</a:t>
            </a:r>
            <a:r>
              <a:rPr lang="en-US" sz="1600" dirty="0" err="1"/>
              <a:t>getPosition</a:t>
            </a:r>
            <a:r>
              <a:rPr lang="en-US" sz="1600" dirty="0"/>
              <a:t>().</a:t>
            </a:r>
            <a:r>
              <a:rPr lang="en-US" sz="1600" dirty="0" err="1"/>
              <a:t>getX</a:t>
            </a:r>
            <a:r>
              <a:rPr lang="en-US" sz="1600" dirty="0"/>
              <a:t>();</a:t>
            </a:r>
          </a:p>
          <a:p>
            <a:pPr marL="0" indent="0">
              <a:spcBef>
                <a:spcPts val="0"/>
              </a:spcBef>
              <a:buNone/>
            </a:pPr>
            <a:r>
              <a:rPr lang="en-US" sz="1600" dirty="0"/>
              <a:t>double </a:t>
            </a:r>
            <a:r>
              <a:rPr lang="en-US" sz="1600" dirty="0" err="1"/>
              <a:t>lastY</a:t>
            </a:r>
            <a:r>
              <a:rPr lang="en-US" sz="1600" dirty="0"/>
              <a:t>=</a:t>
            </a:r>
            <a:r>
              <a:rPr lang="en-US" sz="1600" dirty="0" err="1"/>
              <a:t>particles.get</a:t>
            </a:r>
            <a:r>
              <a:rPr lang="en-US" sz="1600" dirty="0"/>
              <a:t>(</a:t>
            </a:r>
            <a:r>
              <a:rPr lang="en-US" sz="1600" dirty="0" err="1"/>
              <a:t>i</a:t>
            </a:r>
            <a:r>
              <a:rPr lang="en-US" sz="1600" dirty="0"/>
              <a:t>).</a:t>
            </a:r>
            <a:r>
              <a:rPr lang="en-US" sz="1600" dirty="0" err="1"/>
              <a:t>getPosition</a:t>
            </a:r>
            <a:r>
              <a:rPr lang="en-US" sz="1600" dirty="0"/>
              <a:t>().</a:t>
            </a:r>
            <a:r>
              <a:rPr lang="en-US" sz="1600" dirty="0" err="1"/>
              <a:t>getY</a:t>
            </a:r>
            <a:r>
              <a:rPr lang="en-US" sz="1600" dirty="0"/>
              <a:t>();</a:t>
            </a:r>
          </a:p>
          <a:p>
            <a:pPr marL="0" indent="0">
              <a:spcBef>
                <a:spcPts val="0"/>
              </a:spcBef>
              <a:buNone/>
            </a:pPr>
            <a:r>
              <a:rPr lang="en-US" sz="1600" dirty="0"/>
              <a:t>double </a:t>
            </a:r>
            <a:r>
              <a:rPr lang="en-US" sz="1600" dirty="0" err="1"/>
              <a:t>lastVelocityX</a:t>
            </a:r>
            <a:r>
              <a:rPr lang="en-US" sz="1600" dirty="0"/>
              <a:t>=</a:t>
            </a:r>
            <a:r>
              <a:rPr lang="en-US" sz="1600" dirty="0" err="1"/>
              <a:t>particles.get</a:t>
            </a:r>
            <a:r>
              <a:rPr lang="en-US" sz="1600" dirty="0"/>
              <a:t>(</a:t>
            </a:r>
            <a:r>
              <a:rPr lang="en-US" sz="1600" dirty="0" err="1"/>
              <a:t>i</a:t>
            </a:r>
            <a:r>
              <a:rPr lang="en-US" sz="1600" dirty="0"/>
              <a:t>).</a:t>
            </a:r>
            <a:r>
              <a:rPr lang="en-US" sz="1600" dirty="0" err="1"/>
              <a:t>getVelocity</a:t>
            </a:r>
            <a:r>
              <a:rPr lang="en-US" sz="1600" dirty="0"/>
              <a:t>().</a:t>
            </a:r>
            <a:r>
              <a:rPr lang="en-US" sz="1600" dirty="0" err="1"/>
              <a:t>getVelocityX</a:t>
            </a:r>
            <a:r>
              <a:rPr lang="en-US" sz="1600" dirty="0"/>
              <a:t>();   double </a:t>
            </a:r>
            <a:r>
              <a:rPr lang="en-US" sz="1600" dirty="0" err="1"/>
              <a:t>lastVelocityY</a:t>
            </a:r>
            <a:r>
              <a:rPr lang="en-US" sz="1600" dirty="0"/>
              <a:t>=</a:t>
            </a:r>
            <a:r>
              <a:rPr lang="en-US" sz="1600" dirty="0" err="1"/>
              <a:t>particles.get</a:t>
            </a:r>
            <a:r>
              <a:rPr lang="en-US" sz="1600" dirty="0"/>
              <a:t>(</a:t>
            </a:r>
            <a:r>
              <a:rPr lang="en-US" sz="1600" dirty="0" err="1"/>
              <a:t>i</a:t>
            </a:r>
            <a:r>
              <a:rPr lang="en-US" sz="1600" dirty="0"/>
              <a:t>).</a:t>
            </a:r>
            <a:r>
              <a:rPr lang="en-US" sz="1600" dirty="0" err="1"/>
              <a:t>getVelocity</a:t>
            </a:r>
            <a:r>
              <a:rPr lang="en-US" sz="1600" dirty="0"/>
              <a:t>().</a:t>
            </a:r>
            <a:r>
              <a:rPr lang="en-US" sz="1600" dirty="0" err="1"/>
              <a:t>getVelocityY</a:t>
            </a:r>
            <a:r>
              <a:rPr lang="en-US" sz="1600" dirty="0"/>
              <a:t>();            </a:t>
            </a:r>
          </a:p>
          <a:p>
            <a:pPr marL="0" indent="0">
              <a:spcBef>
                <a:spcPts val="0"/>
              </a:spcBef>
              <a:buNone/>
            </a:pPr>
            <a:r>
              <a:rPr lang="en-US" sz="1600" dirty="0"/>
              <a:t>double </a:t>
            </a:r>
            <a:r>
              <a:rPr lang="en-US" sz="1600" dirty="0" err="1"/>
              <a:t>pBestX</a:t>
            </a:r>
            <a:r>
              <a:rPr lang="en-US" sz="1600" dirty="0"/>
              <a:t>=</a:t>
            </a:r>
            <a:r>
              <a:rPr lang="en-US" sz="1600" dirty="0" err="1"/>
              <a:t>particles.get</a:t>
            </a:r>
            <a:r>
              <a:rPr lang="en-US" sz="1600" dirty="0"/>
              <a:t>(</a:t>
            </a:r>
            <a:r>
              <a:rPr lang="en-US" sz="1600" dirty="0" err="1"/>
              <a:t>i</a:t>
            </a:r>
            <a:r>
              <a:rPr lang="en-US" sz="1600" dirty="0"/>
              <a:t>).</a:t>
            </a:r>
            <a:r>
              <a:rPr lang="en-US" sz="1600" dirty="0" err="1"/>
              <a:t>getBestPosition</a:t>
            </a:r>
            <a:r>
              <a:rPr lang="en-US" sz="1600" dirty="0"/>
              <a:t>().</a:t>
            </a:r>
            <a:r>
              <a:rPr lang="en-US" sz="1600" dirty="0" err="1"/>
              <a:t>getX</a:t>
            </a:r>
            <a:r>
              <a:rPr lang="en-US" sz="1600" dirty="0"/>
              <a:t>();</a:t>
            </a:r>
          </a:p>
          <a:p>
            <a:pPr marL="0" indent="0">
              <a:spcBef>
                <a:spcPts val="0"/>
              </a:spcBef>
              <a:buNone/>
            </a:pPr>
            <a:r>
              <a:rPr lang="en-US" sz="1600" dirty="0"/>
              <a:t>double </a:t>
            </a:r>
            <a:r>
              <a:rPr lang="en-US" sz="1600" dirty="0" err="1"/>
              <a:t>pBestY</a:t>
            </a:r>
            <a:r>
              <a:rPr lang="en-US" sz="1600" dirty="0"/>
              <a:t>=</a:t>
            </a:r>
            <a:r>
              <a:rPr lang="en-US" sz="1600" dirty="0" err="1"/>
              <a:t>particles.get</a:t>
            </a:r>
            <a:r>
              <a:rPr lang="en-US" sz="1600" dirty="0"/>
              <a:t>(</a:t>
            </a:r>
            <a:r>
              <a:rPr lang="en-US" sz="1600" dirty="0" err="1"/>
              <a:t>i</a:t>
            </a:r>
            <a:r>
              <a:rPr lang="en-US" sz="1600" dirty="0"/>
              <a:t>).</a:t>
            </a:r>
            <a:r>
              <a:rPr lang="en-US" sz="1600" dirty="0" err="1"/>
              <a:t>getBestPosition</a:t>
            </a:r>
            <a:r>
              <a:rPr lang="en-US" sz="1600" dirty="0"/>
              <a:t>().</a:t>
            </a:r>
            <a:r>
              <a:rPr lang="en-US" sz="1600" dirty="0" err="1"/>
              <a:t>getY</a:t>
            </a:r>
            <a:r>
              <a:rPr lang="en-US" sz="1600" dirty="0"/>
              <a:t>();            </a:t>
            </a:r>
          </a:p>
          <a:p>
            <a:pPr marL="0" indent="0">
              <a:spcBef>
                <a:spcPts val="0"/>
              </a:spcBef>
              <a:buNone/>
            </a:pPr>
            <a:r>
              <a:rPr lang="en-US" sz="1600" dirty="0"/>
              <a:t>double </a:t>
            </a:r>
            <a:r>
              <a:rPr lang="en-US" sz="1600" dirty="0" err="1"/>
              <a:t>gBestX</a:t>
            </a:r>
            <a:r>
              <a:rPr lang="en-US" sz="1600" dirty="0"/>
              <a:t>=</a:t>
            </a:r>
            <a:r>
              <a:rPr lang="en-US" sz="1600" dirty="0" err="1"/>
              <a:t>gBestLocation.getX</a:t>
            </a:r>
            <a:r>
              <a:rPr lang="en-US" sz="1600" dirty="0"/>
              <a:t>();            </a:t>
            </a:r>
          </a:p>
          <a:p>
            <a:pPr marL="0" indent="0">
              <a:spcBef>
                <a:spcPts val="0"/>
              </a:spcBef>
              <a:buNone/>
            </a:pPr>
            <a:r>
              <a:rPr lang="en-US" sz="1600" dirty="0"/>
              <a:t>double </a:t>
            </a:r>
            <a:r>
              <a:rPr lang="en-US" sz="1600" dirty="0" err="1"/>
              <a:t>gBestY</a:t>
            </a:r>
            <a:r>
              <a:rPr lang="en-US" sz="1600" dirty="0"/>
              <a:t>=</a:t>
            </a:r>
            <a:r>
              <a:rPr lang="en-US" sz="1600" dirty="0" err="1"/>
              <a:t>gBestLocation.getY</a:t>
            </a:r>
            <a:r>
              <a:rPr lang="en-US" sz="1600" dirty="0"/>
              <a:t>();         </a:t>
            </a:r>
          </a:p>
          <a:p>
            <a:pPr marL="0" indent="0">
              <a:spcBef>
                <a:spcPts val="0"/>
              </a:spcBef>
              <a:buNone/>
            </a:pPr>
            <a:r>
              <a:rPr lang="en-US" sz="1600" dirty="0"/>
              <a:t>   </a:t>
            </a:r>
          </a:p>
          <a:p>
            <a:pPr marL="0" indent="0">
              <a:spcBef>
                <a:spcPts val="0"/>
              </a:spcBef>
              <a:buNone/>
            </a:pPr>
            <a:r>
              <a:rPr lang="en-US" sz="1600" dirty="0"/>
              <a:t>double </a:t>
            </a:r>
            <a:r>
              <a:rPr lang="en-US" sz="1600" dirty="0" err="1"/>
              <a:t>newVelocityX</a:t>
            </a:r>
            <a:r>
              <a:rPr lang="en-US" sz="1600" dirty="0"/>
              <a:t>=((w*</a:t>
            </a:r>
            <a:r>
              <a:rPr lang="en-US" sz="1600" dirty="0" err="1"/>
              <a:t>lastVelocityX</a:t>
            </a:r>
            <a:r>
              <a:rPr lang="en-US" sz="1600" dirty="0"/>
              <a:t>)+(r1*C1)*(</a:t>
            </a:r>
            <a:r>
              <a:rPr lang="en-US" sz="1600" dirty="0" err="1"/>
              <a:t>pBestX-lastX</a:t>
            </a:r>
            <a:r>
              <a:rPr lang="en-US" sz="1600" dirty="0"/>
              <a:t>)+(r2*C2)*(</a:t>
            </a:r>
            <a:r>
              <a:rPr lang="en-US" sz="1600" dirty="0" err="1"/>
              <a:t>gBestX-lastX</a:t>
            </a:r>
            <a:r>
              <a:rPr lang="en-US" sz="1600" dirty="0"/>
              <a:t>));</a:t>
            </a:r>
          </a:p>
          <a:p>
            <a:pPr marL="0" indent="0">
              <a:spcBef>
                <a:spcPts val="0"/>
              </a:spcBef>
              <a:buNone/>
            </a:pPr>
            <a:r>
              <a:rPr lang="en-US" sz="1600" dirty="0"/>
              <a:t>double </a:t>
            </a:r>
            <a:r>
              <a:rPr lang="en-US" sz="1600" dirty="0" err="1"/>
              <a:t>newVelocityY</a:t>
            </a:r>
            <a:r>
              <a:rPr lang="en-US" sz="1600" dirty="0"/>
              <a:t>=((w*</a:t>
            </a:r>
            <a:r>
              <a:rPr lang="en-US" sz="1600" dirty="0" err="1"/>
              <a:t>lastVelocityY</a:t>
            </a:r>
            <a:r>
              <a:rPr lang="en-US" sz="1600" dirty="0"/>
              <a:t>)+(r1*C1)*(</a:t>
            </a:r>
            <a:r>
              <a:rPr lang="en-US" sz="1600" dirty="0" err="1"/>
              <a:t>pBestY-lastY</a:t>
            </a:r>
            <a:r>
              <a:rPr lang="en-US" sz="1600" dirty="0"/>
              <a:t>)+(r2*C2)*(</a:t>
            </a:r>
            <a:r>
              <a:rPr lang="en-US" sz="1600" dirty="0" err="1"/>
              <a:t>gBestY-lastY</a:t>
            </a:r>
            <a:r>
              <a:rPr lang="en-US" sz="1600" dirty="0"/>
              <a:t>));</a:t>
            </a:r>
          </a:p>
          <a:p>
            <a:pPr marL="0" indent="0">
              <a:spcBef>
                <a:spcPts val="0"/>
              </a:spcBef>
              <a:buNone/>
            </a:pPr>
            <a:r>
              <a:rPr lang="en-US" sz="1600" dirty="0"/>
              <a:t>            </a:t>
            </a:r>
          </a:p>
          <a:p>
            <a:pPr marL="0" indent="0">
              <a:spcBef>
                <a:spcPts val="0"/>
              </a:spcBef>
              <a:buNone/>
            </a:pPr>
            <a:r>
              <a:rPr lang="en-US" sz="1600" dirty="0"/>
              <a:t> </a:t>
            </a:r>
            <a:r>
              <a:rPr lang="en-US" sz="1600" dirty="0" err="1"/>
              <a:t>particles.get</a:t>
            </a:r>
            <a:r>
              <a:rPr lang="en-US" sz="1600" dirty="0"/>
              <a:t>(</a:t>
            </a:r>
            <a:r>
              <a:rPr lang="en-US" sz="1600" dirty="0" err="1"/>
              <a:t>i</a:t>
            </a:r>
            <a:r>
              <a:rPr lang="en-US" sz="1600" dirty="0"/>
              <a:t>).</a:t>
            </a:r>
            <a:r>
              <a:rPr lang="en-US" sz="1600" dirty="0" err="1"/>
              <a:t>setVelocity</a:t>
            </a:r>
            <a:r>
              <a:rPr lang="en-US" sz="1600" dirty="0"/>
              <a:t>(new Velocity(</a:t>
            </a:r>
            <a:r>
              <a:rPr lang="en-US" sz="1600" dirty="0" err="1"/>
              <a:t>newVelocityX,newVelocityY</a:t>
            </a:r>
            <a:r>
              <a:rPr lang="en-US" sz="1600" dirty="0"/>
              <a:t>));            </a:t>
            </a:r>
          </a:p>
          <a:p>
            <a:pPr marL="0" indent="0">
              <a:spcBef>
                <a:spcPts val="0"/>
              </a:spcBef>
              <a:buNone/>
            </a:pPr>
            <a:r>
              <a:rPr lang="en-US" sz="1600" dirty="0"/>
              <a:t> double </a:t>
            </a:r>
            <a:r>
              <a:rPr lang="en-US" sz="1600" dirty="0" err="1"/>
              <a:t>newPosX</a:t>
            </a:r>
            <a:r>
              <a:rPr lang="en-US" sz="1600" dirty="0"/>
              <a:t>=</a:t>
            </a:r>
            <a:r>
              <a:rPr lang="en-US" sz="1600" dirty="0" err="1"/>
              <a:t>lastX+newVelocityX</a:t>
            </a:r>
            <a:r>
              <a:rPr lang="en-US" sz="1600" dirty="0"/>
              <a:t>;</a:t>
            </a:r>
          </a:p>
          <a:p>
            <a:pPr marL="0" indent="0">
              <a:spcBef>
                <a:spcPts val="0"/>
              </a:spcBef>
              <a:buNone/>
            </a:pPr>
            <a:r>
              <a:rPr lang="en-US" sz="1600" dirty="0"/>
              <a:t> double </a:t>
            </a:r>
            <a:r>
              <a:rPr lang="en-US" sz="1600" dirty="0" err="1"/>
              <a:t>newPosY</a:t>
            </a:r>
            <a:r>
              <a:rPr lang="en-US" sz="1600" dirty="0"/>
              <a:t>=</a:t>
            </a:r>
            <a:r>
              <a:rPr lang="en-US" sz="1600" dirty="0" err="1"/>
              <a:t>lastY+newVelocityY</a:t>
            </a:r>
            <a:r>
              <a:rPr lang="en-US" sz="1600" dirty="0"/>
              <a:t>;</a:t>
            </a:r>
          </a:p>
          <a:p>
            <a:pPr marL="0" indent="0">
              <a:spcBef>
                <a:spcPts val="0"/>
              </a:spcBef>
              <a:buNone/>
            </a:pPr>
            <a:r>
              <a:rPr lang="en-US" sz="1600" dirty="0"/>
              <a:t> </a:t>
            </a:r>
            <a:r>
              <a:rPr lang="en-US" sz="1600" dirty="0" err="1"/>
              <a:t>particles.get</a:t>
            </a:r>
            <a:r>
              <a:rPr lang="en-US" sz="1600" dirty="0"/>
              <a:t>(</a:t>
            </a:r>
            <a:r>
              <a:rPr lang="en-US" sz="1600" dirty="0" err="1"/>
              <a:t>i</a:t>
            </a:r>
            <a:r>
              <a:rPr lang="en-US" sz="1600" dirty="0"/>
              <a:t>).</a:t>
            </a:r>
            <a:r>
              <a:rPr lang="en-US" sz="1600" dirty="0" err="1"/>
              <a:t>setPosition</a:t>
            </a:r>
            <a:r>
              <a:rPr lang="en-US" sz="1600" dirty="0"/>
              <a:t>(new Position(</a:t>
            </a:r>
            <a:r>
              <a:rPr lang="en-US" sz="1600" dirty="0" err="1"/>
              <a:t>newPosX,newPosY</a:t>
            </a:r>
            <a:r>
              <a:rPr lang="en-US" sz="1600" dirty="0"/>
              <a:t>));</a:t>
            </a:r>
          </a:p>
          <a:p>
            <a:pPr marL="0" indent="0">
              <a:spcBef>
                <a:spcPts val="0"/>
              </a:spcBef>
              <a:buNone/>
            </a:pPr>
            <a:r>
              <a:rPr lang="en-US" sz="1600" dirty="0"/>
              <a:t> </a:t>
            </a:r>
            <a:r>
              <a:rPr lang="en-US" sz="1600" dirty="0" err="1"/>
              <a:t>particles.get</a:t>
            </a:r>
            <a:r>
              <a:rPr lang="en-US" sz="1600" dirty="0"/>
              <a:t>(</a:t>
            </a:r>
            <a:r>
              <a:rPr lang="en-US" sz="1600" dirty="0" err="1"/>
              <a:t>i</a:t>
            </a:r>
            <a:r>
              <a:rPr lang="en-US" sz="1600" dirty="0"/>
              <a:t>).</a:t>
            </a:r>
            <a:r>
              <a:rPr lang="en-US" sz="1600" dirty="0" err="1"/>
              <a:t>setFitness</a:t>
            </a:r>
            <a:r>
              <a:rPr lang="en-US" sz="1600" dirty="0"/>
              <a:t>(</a:t>
            </a:r>
            <a:r>
              <a:rPr lang="en-US" sz="1600" dirty="0" err="1"/>
              <a:t>ff.getFitness</a:t>
            </a:r>
            <a:r>
              <a:rPr lang="en-US" sz="1600" dirty="0"/>
              <a:t>(</a:t>
            </a:r>
            <a:r>
              <a:rPr lang="en-US" sz="1600" dirty="0" err="1"/>
              <a:t>particles.get</a:t>
            </a:r>
            <a:r>
              <a:rPr lang="en-US" sz="1600" dirty="0"/>
              <a:t>(</a:t>
            </a:r>
            <a:r>
              <a:rPr lang="en-US" sz="1600" dirty="0" err="1"/>
              <a:t>i</a:t>
            </a:r>
            <a:r>
              <a:rPr lang="en-US" sz="1600" dirty="0"/>
              <a:t>)));</a:t>
            </a:r>
          </a:p>
          <a:p>
            <a:pPr marL="0" indent="0">
              <a:spcBef>
                <a:spcPts val="0"/>
              </a:spcBef>
              <a:buNone/>
            </a:pPr>
            <a:r>
              <a:rPr lang="en-US" sz="1600" dirty="0">
                <a:hlinkClick r:id="rId2" action="ppaction://hlinksldjump"/>
              </a:rPr>
              <a:t> </a:t>
            </a:r>
            <a:r>
              <a:rPr lang="en-US" sz="1600" dirty="0" err="1">
                <a:hlinkClick r:id="rId2" action="ppaction://hlinksldjump"/>
              </a:rPr>
              <a:t>particles.get</a:t>
            </a:r>
            <a:r>
              <a:rPr lang="en-US" sz="1600" dirty="0">
                <a:hlinkClick r:id="rId2" action="ppaction://hlinksldjump"/>
              </a:rPr>
              <a:t>(</a:t>
            </a:r>
            <a:r>
              <a:rPr lang="en-US" sz="1600" dirty="0" err="1">
                <a:hlinkClick r:id="rId2" action="ppaction://hlinksldjump"/>
              </a:rPr>
              <a:t>i</a:t>
            </a:r>
            <a:r>
              <a:rPr lang="en-US" sz="1600" dirty="0">
                <a:hlinkClick r:id="rId2" action="ppaction://hlinksldjump"/>
              </a:rPr>
              <a:t>).</a:t>
            </a:r>
            <a:r>
              <a:rPr lang="en-US" sz="1600" dirty="0" err="1">
                <a:hlinkClick r:id="rId2" action="ppaction://hlinksldjump"/>
              </a:rPr>
              <a:t>setBestFitnessValue</a:t>
            </a:r>
            <a:r>
              <a:rPr lang="en-US" sz="1600" dirty="0">
                <a:hlinkClick r:id="rId2" action="ppaction://hlinksldjump"/>
              </a:rPr>
              <a:t>();</a:t>
            </a:r>
            <a:endParaRPr lang="en-US" sz="1600" dirty="0"/>
          </a:p>
          <a:p>
            <a:pPr marL="0" indent="0">
              <a:spcBef>
                <a:spcPts val="0"/>
              </a:spcBef>
              <a:buNone/>
            </a:pPr>
            <a:r>
              <a:rPr lang="en-US" sz="1600" dirty="0" err="1">
                <a:hlinkClick r:id="rId3" action="ppaction://hlinksldjump"/>
              </a:rPr>
              <a:t>fitnessValues</a:t>
            </a:r>
            <a:r>
              <a:rPr lang="en-US" sz="1600" dirty="0">
                <a:hlinkClick r:id="rId3" action="ppaction://hlinksldjump"/>
              </a:rPr>
              <a:t>[</a:t>
            </a:r>
            <a:r>
              <a:rPr lang="en-US" sz="1600" dirty="0" err="1">
                <a:hlinkClick r:id="rId3" action="ppaction://hlinksldjump"/>
              </a:rPr>
              <a:t>i</a:t>
            </a:r>
            <a:r>
              <a:rPr lang="en-US" sz="1600" dirty="0">
                <a:hlinkClick r:id="rId3" action="ppaction://hlinksldjump"/>
              </a:rPr>
              <a:t>]=</a:t>
            </a:r>
            <a:r>
              <a:rPr lang="en-US" sz="1600" dirty="0" err="1">
                <a:hlinkClick r:id="rId3" action="ppaction://hlinksldjump"/>
              </a:rPr>
              <a:t>particles.get</a:t>
            </a:r>
            <a:r>
              <a:rPr lang="en-US" sz="1600" dirty="0">
                <a:hlinkClick r:id="rId3" action="ppaction://hlinksldjump"/>
              </a:rPr>
              <a:t>(</a:t>
            </a:r>
            <a:r>
              <a:rPr lang="en-US" sz="1600" dirty="0" err="1">
                <a:hlinkClick r:id="rId3" action="ppaction://hlinksldjump"/>
              </a:rPr>
              <a:t>i</a:t>
            </a:r>
            <a:r>
              <a:rPr lang="en-US" sz="1600" dirty="0">
                <a:hlinkClick r:id="rId3" action="ppaction://hlinksldjump"/>
              </a:rPr>
              <a:t>).</a:t>
            </a:r>
            <a:r>
              <a:rPr lang="en-US" sz="1600" dirty="0" err="1">
                <a:hlinkClick r:id="rId3" action="ppaction://hlinksldjump"/>
              </a:rPr>
              <a:t>getBestFitness</a:t>
            </a:r>
            <a:r>
              <a:rPr lang="en-US" sz="1600" dirty="0">
                <a:hlinkClick r:id="rId3" action="ppaction://hlinksldjump"/>
              </a:rPr>
              <a:t>();</a:t>
            </a:r>
            <a:endParaRPr lang="en-US" sz="1600" dirty="0"/>
          </a:p>
        </p:txBody>
      </p:sp>
      <p:sp>
        <p:nvSpPr>
          <p:cNvPr id="4" name="Content Placeholder 3"/>
          <p:cNvSpPr>
            <a:spLocks noGrp="1"/>
          </p:cNvSpPr>
          <p:nvPr>
            <p:ph sz="half" idx="2"/>
          </p:nvPr>
        </p:nvSpPr>
        <p:spPr>
          <a:xfrm>
            <a:off x="6172200" y="762000"/>
            <a:ext cx="5181600" cy="5414963"/>
          </a:xfrm>
        </p:spPr>
        <p:txBody>
          <a:bodyPr>
            <a:noAutofit/>
          </a:bodyPr>
          <a:lstStyle/>
          <a:p>
            <a:pPr marL="0" indent="0">
              <a:buNone/>
            </a:pPr>
            <a:r>
              <a:rPr lang="en-US" sz="2000" dirty="0"/>
              <a:t>This function takes particle’s index in the list of particles in the swarm and updates it.</a:t>
            </a:r>
          </a:p>
          <a:p>
            <a:pPr marL="0" indent="0">
              <a:buNone/>
            </a:pPr>
            <a:r>
              <a:rPr lang="en-US" sz="2000" dirty="0"/>
              <a:t>The particle’s position  and velocity values are calculated using the standard PSO formulae.</a:t>
            </a:r>
          </a:p>
          <a:p>
            <a:pPr marL="0" indent="0">
              <a:buNone/>
            </a:pPr>
            <a:r>
              <a:rPr lang="en-US" sz="2000" dirty="0"/>
              <a:t>In the real case the sonar contact reading differ according to the change in the distance between the mine and the ship. </a:t>
            </a:r>
          </a:p>
          <a:p>
            <a:pPr marL="0" indent="0">
              <a:buNone/>
            </a:pPr>
            <a:r>
              <a:rPr lang="en-US" sz="2000" dirty="0"/>
              <a:t>So, while calculating the </a:t>
            </a:r>
            <a:r>
              <a:rPr lang="en-US" sz="2000" dirty="0" err="1"/>
              <a:t>newvelocity</a:t>
            </a:r>
            <a:r>
              <a:rPr lang="en-US" sz="2000" dirty="0"/>
              <a:t>, this is also a factor in addition to the </a:t>
            </a:r>
            <a:r>
              <a:rPr lang="en-US" sz="2000" dirty="0" err="1"/>
              <a:t>localPbest</a:t>
            </a:r>
            <a:r>
              <a:rPr lang="en-US" sz="2000" dirty="0"/>
              <a:t>(</a:t>
            </a:r>
            <a:r>
              <a:rPr lang="en-US" sz="2000" dirty="0" err="1"/>
              <a:t>pbest</a:t>
            </a:r>
            <a:r>
              <a:rPr lang="en-US" sz="2000" dirty="0"/>
              <a:t> of that ship) and </a:t>
            </a:r>
          </a:p>
          <a:p>
            <a:pPr marL="0" indent="0">
              <a:buNone/>
            </a:pPr>
            <a:r>
              <a:rPr lang="en-US" sz="2000" dirty="0"/>
              <a:t>the </a:t>
            </a:r>
            <a:r>
              <a:rPr lang="en-US" sz="2000" dirty="0" err="1"/>
              <a:t>globalbest</a:t>
            </a:r>
            <a:r>
              <a:rPr lang="en-US" sz="2000" dirty="0"/>
              <a:t>(the max[ </a:t>
            </a:r>
            <a:r>
              <a:rPr lang="en-US" sz="2000" i="1" dirty="0"/>
              <a:t>f</a:t>
            </a:r>
            <a:r>
              <a:rPr lang="en-US" sz="2000" i="1" baseline="-25000" dirty="0"/>
              <a:t>i =1 to n</a:t>
            </a:r>
            <a:r>
              <a:rPr lang="en-US" sz="2000" dirty="0"/>
              <a:t>(</a:t>
            </a:r>
            <a:r>
              <a:rPr lang="en-US" sz="2000" dirty="0" err="1"/>
              <a:t>pbest</a:t>
            </a:r>
            <a:r>
              <a:rPr lang="en-US" sz="2000" dirty="0"/>
              <a:t>(</a:t>
            </a:r>
            <a:r>
              <a:rPr lang="en-US" sz="2000" dirty="0" err="1"/>
              <a:t>i</a:t>
            </a:r>
            <a:r>
              <a:rPr lang="en-US" sz="2000" dirty="0"/>
              <a:t>))] )</a:t>
            </a:r>
          </a:p>
          <a:p>
            <a:pPr marL="0" indent="0">
              <a:buNone/>
            </a:pPr>
            <a:r>
              <a:rPr lang="en-US" sz="2000" dirty="0" err="1"/>
              <a:t>Note:Same</a:t>
            </a:r>
            <a:r>
              <a:rPr lang="en-US" sz="2000" dirty="0"/>
              <a:t> as with the </a:t>
            </a:r>
            <a:r>
              <a:rPr lang="en-US" sz="2000" dirty="0" err="1"/>
              <a:t>newVelocityY</a:t>
            </a:r>
            <a:r>
              <a:rPr lang="en-US" sz="2000" dirty="0"/>
              <a:t>.</a:t>
            </a:r>
          </a:p>
          <a:p>
            <a:pPr marL="0" indent="0">
              <a:buNone/>
            </a:pPr>
            <a:endParaRPr lang="en-US" sz="2000" dirty="0"/>
          </a:p>
          <a:p>
            <a:pPr marL="0" indent="0">
              <a:buNone/>
            </a:pPr>
            <a:r>
              <a:rPr lang="en-US" sz="2000" dirty="0"/>
              <a:t>Time Complexity=O(1)</a:t>
            </a:r>
          </a:p>
        </p:txBody>
      </p:sp>
    </p:spTree>
    <p:extLst>
      <p:ext uri="{BB962C8B-B14F-4D97-AF65-F5344CB8AC3E}">
        <p14:creationId xmlns:p14="http://schemas.microsoft.com/office/powerpoint/2010/main" val="125754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0225"/>
          </a:xfrm>
          <a:solidFill>
            <a:schemeClr val="accent1">
              <a:lumMod val="20000"/>
              <a:lumOff val="80000"/>
            </a:schemeClr>
          </a:solidFill>
        </p:spPr>
        <p:txBody>
          <a:bodyPr>
            <a:normAutofit/>
          </a:bodyPr>
          <a:lstStyle/>
          <a:p>
            <a:r>
              <a:rPr lang="en-US" sz="2400" b="1" dirty="0">
                <a:solidFill>
                  <a:schemeClr val="accent5">
                    <a:lumMod val="75000"/>
                  </a:schemeClr>
                </a:solidFill>
              </a:rPr>
              <a:t>Local Objective Function:</a:t>
            </a:r>
          </a:p>
        </p:txBody>
      </p:sp>
      <p:sp>
        <p:nvSpPr>
          <p:cNvPr id="3" name="Content Placeholder 2"/>
          <p:cNvSpPr>
            <a:spLocks noGrp="1"/>
          </p:cNvSpPr>
          <p:nvPr>
            <p:ph sz="half" idx="1"/>
          </p:nvPr>
        </p:nvSpPr>
        <p:spPr>
          <a:xfrm>
            <a:off x="838200" y="895350"/>
            <a:ext cx="5181600" cy="5281613"/>
          </a:xfrm>
          <a:solidFill>
            <a:schemeClr val="accent3">
              <a:lumMod val="20000"/>
              <a:lumOff val="80000"/>
            </a:schemeClr>
          </a:solidFill>
        </p:spPr>
        <p:txBody>
          <a:bodyPr>
            <a:normAutofit/>
          </a:bodyPr>
          <a:lstStyle/>
          <a:p>
            <a:pPr marL="0" indent="0">
              <a:lnSpc>
                <a:spcPct val="100000"/>
              </a:lnSpc>
              <a:buNone/>
            </a:pPr>
            <a:r>
              <a:rPr lang="en-US" sz="1600" dirty="0"/>
              <a:t>private Position bestPosition;    </a:t>
            </a:r>
          </a:p>
          <a:p>
            <a:pPr marL="0" indent="0">
              <a:lnSpc>
                <a:spcPct val="100000"/>
              </a:lnSpc>
              <a:buNone/>
            </a:pPr>
            <a:r>
              <a:rPr lang="en-US" sz="1600" dirty="0"/>
              <a:t>private double fitness;    </a:t>
            </a:r>
          </a:p>
          <a:p>
            <a:pPr marL="0" indent="0">
              <a:lnSpc>
                <a:spcPct val="100000"/>
              </a:lnSpc>
              <a:buNone/>
            </a:pPr>
            <a:r>
              <a:rPr lang="en-US" sz="1600" dirty="0"/>
              <a:t>private double bestFitness;</a:t>
            </a:r>
          </a:p>
          <a:p>
            <a:pPr marL="0" indent="0">
              <a:lnSpc>
                <a:spcPct val="100000"/>
              </a:lnSpc>
              <a:buNone/>
            </a:pPr>
            <a:endParaRPr lang="en-US" sz="1600" dirty="0"/>
          </a:p>
          <a:p>
            <a:pPr marL="0" indent="0">
              <a:lnSpc>
                <a:spcPct val="100000"/>
              </a:lnSpc>
              <a:buNone/>
            </a:pPr>
            <a:r>
              <a:rPr lang="en-US" sz="1600" dirty="0"/>
              <a:t>public void </a:t>
            </a:r>
            <a:r>
              <a:rPr lang="en-US" sz="1600" dirty="0" err="1"/>
              <a:t>setBestFitnessValue</a:t>
            </a:r>
            <a:r>
              <a:rPr lang="en-US" sz="1600" dirty="0"/>
              <a:t>()  {</a:t>
            </a:r>
          </a:p>
          <a:p>
            <a:pPr marL="0" indent="0">
              <a:lnSpc>
                <a:spcPct val="100000"/>
              </a:lnSpc>
              <a:buNone/>
            </a:pPr>
            <a:r>
              <a:rPr lang="en-US" sz="1600" dirty="0"/>
              <a:t>        if(fitness&gt;bestFitness){</a:t>
            </a:r>
          </a:p>
          <a:p>
            <a:pPr marL="0" indent="0">
              <a:lnSpc>
                <a:spcPct val="100000"/>
              </a:lnSpc>
              <a:buNone/>
            </a:pPr>
            <a:r>
              <a:rPr lang="en-US" sz="1600" dirty="0"/>
              <a:t>            bestFitness=fitness;</a:t>
            </a:r>
          </a:p>
          <a:p>
            <a:pPr marL="0" indent="0">
              <a:lnSpc>
                <a:spcPct val="100000"/>
              </a:lnSpc>
              <a:buNone/>
            </a:pPr>
            <a:r>
              <a:rPr lang="en-US" sz="1600" dirty="0"/>
              <a:t>            bestPosition=position;</a:t>
            </a:r>
          </a:p>
          <a:p>
            <a:pPr marL="0" indent="0">
              <a:lnSpc>
                <a:spcPct val="100000"/>
              </a:lnSpc>
              <a:buNone/>
            </a:pPr>
            <a:r>
              <a:rPr lang="en-US" sz="1600" dirty="0"/>
              <a:t>       }    </a:t>
            </a:r>
          </a:p>
          <a:p>
            <a:pPr marL="0" indent="0">
              <a:lnSpc>
                <a:spcPct val="100000"/>
              </a:lnSpc>
              <a:buNone/>
            </a:pPr>
            <a:r>
              <a:rPr lang="en-US" sz="1600" dirty="0"/>
              <a:t>}</a:t>
            </a:r>
            <a:endParaRPr lang="en-US" sz="1600" dirty="0"/>
          </a:p>
        </p:txBody>
      </p:sp>
      <p:sp>
        <p:nvSpPr>
          <p:cNvPr id="4" name="Content Placeholder 3"/>
          <p:cNvSpPr>
            <a:spLocks noGrp="1"/>
          </p:cNvSpPr>
          <p:nvPr>
            <p:ph sz="half" idx="2"/>
          </p:nvPr>
        </p:nvSpPr>
        <p:spPr>
          <a:xfrm>
            <a:off x="6172200" y="895350"/>
            <a:ext cx="5181600" cy="5281613"/>
          </a:xfrm>
        </p:spPr>
        <p:txBody>
          <a:bodyPr>
            <a:normAutofit/>
          </a:bodyPr>
          <a:lstStyle/>
          <a:p>
            <a:pPr marL="0" indent="0">
              <a:buNone/>
            </a:pPr>
            <a:r>
              <a:rPr lang="en-US" sz="1600" dirty="0"/>
              <a:t>Every Particle has one value called bestFitness, one bestPosition and the fitness value changes for each iteration.</a:t>
            </a:r>
          </a:p>
          <a:p>
            <a:pPr marL="0" indent="0">
              <a:buNone/>
            </a:pPr>
            <a:r>
              <a:rPr lang="en-US" sz="1600" dirty="0"/>
              <a:t>Once the particle is initialized, the particle’s current fitness is set as </a:t>
            </a:r>
            <a:r>
              <a:rPr lang="en-US" sz="1600" dirty="0" err="1"/>
              <a:t>bestfitness</a:t>
            </a:r>
            <a:r>
              <a:rPr lang="en-US" sz="1600" dirty="0"/>
              <a:t> and the </a:t>
            </a:r>
            <a:r>
              <a:rPr lang="en-US" sz="1600" dirty="0" err="1"/>
              <a:t>bestposition</a:t>
            </a:r>
            <a:r>
              <a:rPr lang="en-US" sz="1600" dirty="0"/>
              <a:t> of the particle is the initial position.</a:t>
            </a:r>
          </a:p>
          <a:p>
            <a:pPr marL="0" indent="0">
              <a:buNone/>
            </a:pPr>
            <a:r>
              <a:rPr lang="en-US" sz="1600" dirty="0"/>
              <a:t>But after each iteration the value of the </a:t>
            </a:r>
            <a:r>
              <a:rPr lang="en-US" sz="1600" dirty="0" err="1"/>
              <a:t>bestfitness</a:t>
            </a:r>
            <a:r>
              <a:rPr lang="en-US" sz="1600" dirty="0"/>
              <a:t> may change if the current fitness is greater than the </a:t>
            </a:r>
            <a:r>
              <a:rPr lang="en-US" sz="1600" dirty="0" err="1"/>
              <a:t>prvious</a:t>
            </a:r>
            <a:r>
              <a:rPr lang="en-US" sz="1600" dirty="0"/>
              <a:t> </a:t>
            </a:r>
            <a:r>
              <a:rPr lang="en-US" sz="1600" dirty="0" err="1"/>
              <a:t>pBest</a:t>
            </a:r>
            <a:r>
              <a:rPr lang="en-US" sz="1600" dirty="0"/>
              <a:t> value, it is replaced with the current fitness value.</a:t>
            </a:r>
          </a:p>
          <a:p>
            <a:pPr marL="0" indent="0">
              <a:buNone/>
            </a:pPr>
            <a:r>
              <a:rPr lang="en-US" sz="1600" dirty="0"/>
              <a:t>And the </a:t>
            </a:r>
            <a:r>
              <a:rPr lang="en-US" sz="1600" dirty="0" err="1"/>
              <a:t>bestposition</a:t>
            </a:r>
            <a:r>
              <a:rPr lang="en-US" sz="1600" dirty="0"/>
              <a:t> is set to be the </a:t>
            </a:r>
            <a:r>
              <a:rPr lang="en-US" sz="1600" dirty="0" err="1"/>
              <a:t>currentposition</a:t>
            </a:r>
            <a:r>
              <a:rPr lang="en-US" sz="1600" dirty="0"/>
              <a:t>.</a:t>
            </a:r>
          </a:p>
          <a:p>
            <a:pPr marL="0" indent="0">
              <a:buNone/>
            </a:pPr>
            <a:r>
              <a:rPr lang="en-US" sz="1600" dirty="0"/>
              <a:t>This function of updating the </a:t>
            </a:r>
            <a:r>
              <a:rPr lang="en-US" sz="1600" dirty="0" err="1"/>
              <a:t>pbest</a:t>
            </a:r>
            <a:r>
              <a:rPr lang="en-US" sz="1600" dirty="0"/>
              <a:t> value at one </a:t>
            </a:r>
            <a:r>
              <a:rPr lang="en-US" sz="1600" dirty="0" err="1"/>
              <a:t>bestfitness</a:t>
            </a:r>
            <a:r>
              <a:rPr lang="en-US" sz="1600" dirty="0"/>
              <a:t>, makes it easy to calculate the gbest of the swarm and also the next positions in succeeding iterations.</a:t>
            </a:r>
          </a:p>
          <a:p>
            <a:pPr marL="0" indent="0">
              <a:buNone/>
            </a:pPr>
            <a:endParaRPr lang="en-US" sz="1600" dirty="0"/>
          </a:p>
          <a:p>
            <a:pPr marL="0" indent="0">
              <a:buNone/>
            </a:pPr>
            <a:endParaRPr lang="en-US" sz="1600" dirty="0"/>
          </a:p>
          <a:p>
            <a:pPr marL="0" indent="0">
              <a:buNone/>
            </a:pPr>
            <a:r>
              <a:rPr lang="en-US" sz="1600" dirty="0"/>
              <a:t>Time </a:t>
            </a:r>
            <a:r>
              <a:rPr lang="en-US" sz="1600" dirty="0" err="1"/>
              <a:t>Complexity:O</a:t>
            </a:r>
            <a:r>
              <a:rPr lang="en-US" sz="1600" dirty="0"/>
              <a:t>(1)</a:t>
            </a:r>
          </a:p>
        </p:txBody>
      </p:sp>
    </p:spTree>
    <p:extLst>
      <p:ext uri="{BB962C8B-B14F-4D97-AF65-F5344CB8AC3E}">
        <p14:creationId xmlns:p14="http://schemas.microsoft.com/office/powerpoint/2010/main" val="7153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50"/>
          </a:xfrm>
          <a:solidFill>
            <a:schemeClr val="accent6">
              <a:lumMod val="40000"/>
              <a:lumOff val="60000"/>
            </a:schemeClr>
          </a:solidFill>
        </p:spPr>
        <p:txBody>
          <a:bodyPr>
            <a:normAutofit/>
          </a:bodyPr>
          <a:lstStyle/>
          <a:p>
            <a:r>
              <a:rPr lang="en-US" sz="2400" b="1" dirty="0">
                <a:solidFill>
                  <a:schemeClr val="accent6">
                    <a:lumMod val="50000"/>
                  </a:schemeClr>
                </a:solidFill>
              </a:rPr>
              <a:t>Global Objective Function:</a:t>
            </a:r>
          </a:p>
        </p:txBody>
      </p:sp>
      <p:sp>
        <p:nvSpPr>
          <p:cNvPr id="3" name="Content Placeholder 2"/>
          <p:cNvSpPr>
            <a:spLocks noGrp="1"/>
          </p:cNvSpPr>
          <p:nvPr>
            <p:ph sz="half" idx="1"/>
          </p:nvPr>
        </p:nvSpPr>
        <p:spPr>
          <a:xfrm>
            <a:off x="838200" y="942976"/>
            <a:ext cx="5334000" cy="5233987"/>
          </a:xfrm>
          <a:solidFill>
            <a:schemeClr val="accent3">
              <a:lumMod val="20000"/>
              <a:lumOff val="80000"/>
            </a:schemeClr>
          </a:solidFill>
        </p:spPr>
        <p:txBody>
          <a:bodyPr>
            <a:normAutofit fontScale="55000" lnSpcReduction="20000"/>
          </a:bodyPr>
          <a:lstStyle/>
          <a:p>
            <a:pPr marL="0" indent="0">
              <a:buNone/>
            </a:pPr>
            <a:endParaRPr lang="en-US" dirty="0"/>
          </a:p>
          <a:p>
            <a:pPr marL="0" indent="0">
              <a:buNone/>
            </a:pPr>
            <a:r>
              <a:rPr lang="en-US" dirty="0"/>
              <a:t>private double[] </a:t>
            </a:r>
            <a:r>
              <a:rPr lang="en-US" dirty="0" err="1"/>
              <a:t>fitnessValues</a:t>
            </a:r>
            <a:r>
              <a:rPr lang="en-US" dirty="0"/>
              <a:t>;</a:t>
            </a:r>
          </a:p>
          <a:p>
            <a:pPr marL="0" indent="0">
              <a:buNone/>
            </a:pPr>
            <a:r>
              <a:rPr lang="en-US" dirty="0"/>
              <a:t>private double </a:t>
            </a:r>
            <a:r>
              <a:rPr lang="en-US" dirty="0" err="1"/>
              <a:t>gBest</a:t>
            </a:r>
            <a:r>
              <a:rPr lang="en-US" dirty="0"/>
              <a:t>;</a:t>
            </a:r>
          </a:p>
          <a:p>
            <a:pPr marL="0" indent="0">
              <a:buNone/>
            </a:pPr>
            <a:r>
              <a:rPr lang="en-US" dirty="0"/>
              <a:t>public void  </a:t>
            </a:r>
            <a:r>
              <a:rPr lang="en-US" dirty="0" err="1"/>
              <a:t>evaluateSwarmFitness</a:t>
            </a:r>
            <a:r>
              <a:rPr lang="en-US" dirty="0"/>
              <a:t>()</a:t>
            </a:r>
          </a:p>
          <a:p>
            <a:pPr marL="0" indent="0">
              <a:buNone/>
            </a:pPr>
            <a:r>
              <a:rPr lang="en-US" dirty="0"/>
              <a:t>    {</a:t>
            </a:r>
          </a:p>
          <a:p>
            <a:pPr marL="0" indent="0">
              <a:buNone/>
            </a:pPr>
            <a:r>
              <a:rPr lang="en-US" dirty="0"/>
              <a:t>        </a:t>
            </a:r>
            <a:r>
              <a:rPr lang="en-US" dirty="0" err="1"/>
              <a:t>int</a:t>
            </a:r>
            <a:r>
              <a:rPr lang="en-US" dirty="0"/>
              <a:t> index=0;       </a:t>
            </a:r>
          </a:p>
          <a:p>
            <a:pPr marL="0" indent="0">
              <a:buNone/>
            </a:pPr>
            <a:r>
              <a:rPr lang="en-US" dirty="0"/>
              <a:t>        for(</a:t>
            </a:r>
            <a:r>
              <a:rPr lang="en-US" dirty="0" err="1"/>
              <a:t>int</a:t>
            </a:r>
            <a:r>
              <a:rPr lang="en-US" dirty="0"/>
              <a:t> </a:t>
            </a:r>
            <a:r>
              <a:rPr lang="en-US" dirty="0" err="1"/>
              <a:t>i</a:t>
            </a:r>
            <a:r>
              <a:rPr lang="en-US" dirty="0"/>
              <a:t>=0;i&lt;</a:t>
            </a:r>
            <a:r>
              <a:rPr lang="en-US" dirty="0" err="1"/>
              <a:t>fitnessValues.length;i</a:t>
            </a:r>
            <a:r>
              <a:rPr lang="en-US" dirty="0"/>
              <a:t>++)</a:t>
            </a:r>
          </a:p>
          <a:p>
            <a:pPr marL="0" indent="0">
              <a:buNone/>
            </a:pPr>
            <a:r>
              <a:rPr lang="en-US" dirty="0"/>
              <a:t>        {</a:t>
            </a:r>
          </a:p>
          <a:p>
            <a:pPr marL="0" indent="0">
              <a:buNone/>
            </a:pPr>
            <a:r>
              <a:rPr lang="en-US" dirty="0"/>
              <a:t>            if(</a:t>
            </a:r>
            <a:r>
              <a:rPr lang="en-US" dirty="0" err="1"/>
              <a:t>gBest</a:t>
            </a:r>
            <a:r>
              <a:rPr lang="en-US" dirty="0"/>
              <a:t>&lt;</a:t>
            </a:r>
            <a:r>
              <a:rPr lang="en-US" dirty="0" err="1"/>
              <a:t>fitnessValues</a:t>
            </a:r>
            <a:r>
              <a:rPr lang="en-US" dirty="0"/>
              <a:t>[</a:t>
            </a:r>
            <a:r>
              <a:rPr lang="en-US" dirty="0" err="1"/>
              <a:t>i</a:t>
            </a:r>
            <a:r>
              <a:rPr lang="en-US" dirty="0"/>
              <a:t>])</a:t>
            </a:r>
          </a:p>
          <a:p>
            <a:pPr marL="0" indent="0">
              <a:buNone/>
            </a:pPr>
            <a:r>
              <a:rPr lang="en-US" dirty="0"/>
              <a:t>            {</a:t>
            </a:r>
          </a:p>
          <a:p>
            <a:pPr marL="0" indent="0">
              <a:buNone/>
            </a:pPr>
            <a:r>
              <a:rPr lang="en-US" dirty="0"/>
              <a:t>                </a:t>
            </a:r>
            <a:r>
              <a:rPr lang="en-US" dirty="0" err="1"/>
              <a:t>gBest</a:t>
            </a:r>
            <a:r>
              <a:rPr lang="en-US" dirty="0"/>
              <a:t>=</a:t>
            </a:r>
            <a:r>
              <a:rPr lang="en-US" dirty="0" err="1"/>
              <a:t>fitnessValues</a:t>
            </a:r>
            <a:r>
              <a:rPr lang="en-US" dirty="0"/>
              <a:t>[</a:t>
            </a:r>
            <a:r>
              <a:rPr lang="en-US" dirty="0" err="1"/>
              <a:t>i</a:t>
            </a:r>
            <a:r>
              <a:rPr lang="en-US" dirty="0"/>
              <a:t>];</a:t>
            </a:r>
          </a:p>
          <a:p>
            <a:pPr marL="0" indent="0">
              <a:buNone/>
            </a:pPr>
            <a:r>
              <a:rPr lang="en-US" dirty="0"/>
              <a:t>                index=</a:t>
            </a:r>
            <a:r>
              <a:rPr lang="en-US" dirty="0" err="1"/>
              <a:t>i</a:t>
            </a:r>
            <a:r>
              <a:rPr lang="en-US" dirty="0"/>
              <a:t>;</a:t>
            </a:r>
          </a:p>
          <a:p>
            <a:pPr marL="0" indent="0">
              <a:buNone/>
            </a:pPr>
            <a:r>
              <a:rPr lang="en-US" dirty="0"/>
              <a:t>            }</a:t>
            </a:r>
          </a:p>
          <a:p>
            <a:pPr marL="0" indent="0">
              <a:buNone/>
            </a:pPr>
            <a:r>
              <a:rPr lang="en-US" dirty="0"/>
              <a:t>        }</a:t>
            </a:r>
          </a:p>
          <a:p>
            <a:pPr marL="0" indent="0">
              <a:buNone/>
            </a:pPr>
            <a:r>
              <a:rPr lang="en-US" dirty="0"/>
              <a:t>        </a:t>
            </a:r>
            <a:r>
              <a:rPr lang="en-US" dirty="0" err="1"/>
              <a:t>gBestLocation.setX</a:t>
            </a:r>
            <a:r>
              <a:rPr lang="en-US" dirty="0"/>
              <a:t>(</a:t>
            </a:r>
            <a:r>
              <a:rPr lang="en-US" dirty="0" err="1"/>
              <a:t>particles.get</a:t>
            </a:r>
            <a:r>
              <a:rPr lang="en-US" dirty="0"/>
              <a:t>(index).</a:t>
            </a:r>
            <a:r>
              <a:rPr lang="en-US" dirty="0" err="1"/>
              <a:t>getBestPosition</a:t>
            </a:r>
            <a:r>
              <a:rPr lang="en-US" dirty="0"/>
              <a:t>().</a:t>
            </a:r>
            <a:r>
              <a:rPr lang="en-US" dirty="0" err="1"/>
              <a:t>getX</a:t>
            </a:r>
            <a:r>
              <a:rPr lang="en-US" dirty="0"/>
              <a:t>());</a:t>
            </a:r>
          </a:p>
          <a:p>
            <a:pPr marL="0" indent="0">
              <a:buNone/>
            </a:pPr>
            <a:r>
              <a:rPr lang="en-US" dirty="0"/>
              <a:t>        </a:t>
            </a:r>
            <a:r>
              <a:rPr lang="en-US" dirty="0" err="1"/>
              <a:t>gBestLocation.setY</a:t>
            </a:r>
            <a:r>
              <a:rPr lang="en-US" dirty="0"/>
              <a:t>(</a:t>
            </a:r>
            <a:r>
              <a:rPr lang="en-US" dirty="0" err="1"/>
              <a:t>particles.get</a:t>
            </a:r>
            <a:r>
              <a:rPr lang="en-US" dirty="0"/>
              <a:t>(index).</a:t>
            </a:r>
            <a:r>
              <a:rPr lang="en-US" dirty="0" err="1"/>
              <a:t>getBestPosition</a:t>
            </a:r>
            <a:r>
              <a:rPr lang="en-US" dirty="0"/>
              <a:t>().</a:t>
            </a:r>
            <a:r>
              <a:rPr lang="en-US" dirty="0" err="1"/>
              <a:t>getY</a:t>
            </a:r>
            <a:r>
              <a:rPr lang="en-US" dirty="0"/>
              <a:t>());</a:t>
            </a:r>
          </a:p>
          <a:p>
            <a:pPr marL="0" indent="0">
              <a:buNone/>
            </a:pPr>
            <a:r>
              <a:rPr lang="en-US" dirty="0"/>
              <a:t>            }</a:t>
            </a:r>
            <a:endParaRPr lang="en-US" dirty="0"/>
          </a:p>
        </p:txBody>
      </p:sp>
      <p:sp>
        <p:nvSpPr>
          <p:cNvPr id="4" name="Content Placeholder 3"/>
          <p:cNvSpPr>
            <a:spLocks noGrp="1"/>
          </p:cNvSpPr>
          <p:nvPr>
            <p:ph sz="half" idx="2"/>
          </p:nvPr>
        </p:nvSpPr>
        <p:spPr>
          <a:xfrm>
            <a:off x="6172200" y="942976"/>
            <a:ext cx="5181600" cy="5233987"/>
          </a:xfrm>
        </p:spPr>
        <p:txBody>
          <a:bodyPr>
            <a:normAutofit fontScale="55000" lnSpcReduction="20000"/>
          </a:bodyPr>
          <a:lstStyle/>
          <a:p>
            <a:pPr marL="0" indent="0">
              <a:buNone/>
            </a:pPr>
            <a:endParaRPr lang="en-US" dirty="0"/>
          </a:p>
          <a:p>
            <a:pPr marL="0" indent="0">
              <a:lnSpc>
                <a:spcPct val="170000"/>
              </a:lnSpc>
              <a:buNone/>
            </a:pPr>
            <a:r>
              <a:rPr lang="en-US" sz="3200" dirty="0"/>
              <a:t>During every iteration the </a:t>
            </a:r>
            <a:r>
              <a:rPr lang="en-US" sz="3200" dirty="0" err="1"/>
              <a:t>fitnessValues</a:t>
            </a:r>
            <a:r>
              <a:rPr lang="en-US" sz="3200" dirty="0"/>
              <a:t> array stores the </a:t>
            </a:r>
            <a:r>
              <a:rPr lang="en-US" sz="3200" dirty="0" err="1"/>
              <a:t>pBest</a:t>
            </a:r>
            <a:r>
              <a:rPr lang="en-US" sz="3200" dirty="0"/>
              <a:t> values of every particle following the index of the </a:t>
            </a:r>
            <a:r>
              <a:rPr lang="en-US" sz="3200" dirty="0" err="1"/>
              <a:t>arrayList</a:t>
            </a:r>
            <a:r>
              <a:rPr lang="en-US" sz="3200" dirty="0"/>
              <a:t> of particles in the swarm.</a:t>
            </a:r>
          </a:p>
          <a:p>
            <a:pPr marL="0" indent="0">
              <a:lnSpc>
                <a:spcPct val="170000"/>
              </a:lnSpc>
              <a:buNone/>
            </a:pPr>
            <a:endParaRPr lang="en-US" sz="3200" dirty="0"/>
          </a:p>
          <a:p>
            <a:pPr marL="0" indent="0">
              <a:lnSpc>
                <a:spcPct val="170000"/>
              </a:lnSpc>
              <a:buNone/>
            </a:pPr>
            <a:r>
              <a:rPr lang="en-US" sz="3200" dirty="0"/>
              <a:t>And if the </a:t>
            </a:r>
            <a:r>
              <a:rPr lang="en-US" sz="3200" dirty="0" err="1"/>
              <a:t>currentGBest</a:t>
            </a:r>
            <a:r>
              <a:rPr lang="en-US" sz="3200" dirty="0"/>
              <a:t> value is lesser than any of these particles’ </a:t>
            </a:r>
            <a:r>
              <a:rPr lang="en-US" sz="3200" dirty="0" err="1"/>
              <a:t>pBest</a:t>
            </a:r>
            <a:r>
              <a:rPr lang="en-US" sz="3200" dirty="0"/>
              <a:t> values, the </a:t>
            </a:r>
            <a:r>
              <a:rPr lang="en-US" sz="3200" dirty="0" err="1"/>
              <a:t>gBest</a:t>
            </a:r>
            <a:r>
              <a:rPr lang="en-US" sz="3200" dirty="0"/>
              <a:t> value is modified and the Gbest position of this iteration is said to be the position of the  particle, which has the highest </a:t>
            </a:r>
            <a:r>
              <a:rPr lang="en-US" sz="3200" dirty="0" err="1"/>
              <a:t>pBest</a:t>
            </a:r>
            <a:r>
              <a:rPr lang="en-US" sz="3200" dirty="0"/>
              <a:t> of all the list of particles in the swarm.</a:t>
            </a:r>
          </a:p>
          <a:p>
            <a:pPr marL="0" indent="0">
              <a:buNone/>
            </a:pPr>
            <a:endParaRPr lang="en-US" sz="2900" dirty="0"/>
          </a:p>
          <a:p>
            <a:pPr marL="0" indent="0">
              <a:buNone/>
            </a:pPr>
            <a:r>
              <a:rPr lang="en-US" sz="2900" dirty="0"/>
              <a:t>Time Complexity: O(n)</a:t>
            </a:r>
          </a:p>
        </p:txBody>
      </p:sp>
    </p:spTree>
    <p:extLst>
      <p:ext uri="{BB962C8B-B14F-4D97-AF65-F5344CB8AC3E}">
        <p14:creationId xmlns:p14="http://schemas.microsoft.com/office/powerpoint/2010/main" val="371454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a:solidFill>
            <a:schemeClr val="accent3">
              <a:lumMod val="20000"/>
              <a:lumOff val="80000"/>
            </a:schemeClr>
          </a:solidFill>
        </p:spPr>
        <p:txBody>
          <a:bodyPr>
            <a:normAutofit/>
          </a:bodyPr>
          <a:lstStyle/>
          <a:p>
            <a:r>
              <a:rPr lang="en-US" sz="2400" b="1" dirty="0">
                <a:solidFill>
                  <a:schemeClr val="tx2">
                    <a:lumMod val="75000"/>
                  </a:schemeClr>
                </a:solidFill>
              </a:rPr>
              <a:t>What if we have not used the Timertask?</a:t>
            </a:r>
          </a:p>
        </p:txBody>
      </p:sp>
      <p:sp>
        <p:nvSpPr>
          <p:cNvPr id="3" name="Content Placeholder 2"/>
          <p:cNvSpPr>
            <a:spLocks noGrp="1"/>
          </p:cNvSpPr>
          <p:nvPr>
            <p:ph idx="1"/>
          </p:nvPr>
        </p:nvSpPr>
        <p:spPr>
          <a:xfrm>
            <a:off x="838200" y="1000126"/>
            <a:ext cx="10515600" cy="5353049"/>
          </a:xfrm>
        </p:spPr>
        <p:txBody>
          <a:bodyPr>
            <a:normAutofit/>
          </a:bodyPr>
          <a:lstStyle/>
          <a:p>
            <a:pPr marL="0" indent="0">
              <a:buNone/>
            </a:pPr>
            <a:r>
              <a:rPr lang="en-US" sz="1600" dirty="0"/>
              <a:t>If we haven’t used </a:t>
            </a:r>
            <a:r>
              <a:rPr lang="en-US" sz="1600" dirty="0" err="1"/>
              <a:t>TimerTask</a:t>
            </a:r>
            <a:r>
              <a:rPr lang="en-US" sz="1600" dirty="0"/>
              <a:t> for this, traditional method to adopt is the iteration through 2 for loops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Time complexity for this could have been : O(n^2)</a:t>
            </a:r>
          </a:p>
          <a:p>
            <a:pPr marL="0" indent="0">
              <a:buNone/>
            </a:pPr>
            <a:r>
              <a:rPr lang="en-US" sz="1600" dirty="0"/>
              <a:t>So it is better to opt concurrent programming. The first option that comes to our mind is </a:t>
            </a:r>
            <a:r>
              <a:rPr lang="en-US" sz="1600" b="1" dirty="0">
                <a:solidFill>
                  <a:schemeClr val="accent2">
                    <a:lumMod val="75000"/>
                  </a:schemeClr>
                </a:solidFill>
              </a:rPr>
              <a:t>THREAD</a:t>
            </a:r>
            <a:r>
              <a:rPr lang="en-US" sz="1600" dirty="0"/>
              <a:t>.</a:t>
            </a:r>
          </a:p>
          <a:p>
            <a:pPr marL="0" indent="0">
              <a:buNone/>
            </a:pPr>
            <a:r>
              <a:rPr lang="en-US" sz="1600" dirty="0"/>
              <a:t>Using </a:t>
            </a:r>
            <a:r>
              <a:rPr lang="en-US" sz="1600" dirty="0" err="1"/>
              <a:t>thread.join</a:t>
            </a:r>
            <a:r>
              <a:rPr lang="en-US" sz="1600" dirty="0"/>
              <a:t>() for concurrent computing of fitness of every particle during each iteration takes a for loop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In this case there can be some Interrupted exceptions and we are not automating the process of optimization.</a:t>
            </a:r>
          </a:p>
          <a:p>
            <a:pPr marL="0" indent="0">
              <a:buNone/>
            </a:pPr>
            <a:endParaRPr lang="en-US" sz="1600" dirty="0"/>
          </a:p>
        </p:txBody>
      </p:sp>
      <p:sp>
        <p:nvSpPr>
          <p:cNvPr id="5" name="Text Box 1"/>
          <p:cNvSpPr txBox="1"/>
          <p:nvPr/>
        </p:nvSpPr>
        <p:spPr>
          <a:xfrm>
            <a:off x="914400" y="1339215"/>
            <a:ext cx="2628900" cy="1722120"/>
          </a:xfrm>
          <a:prstGeom prst="rect">
            <a:avLst/>
          </a:prstGeom>
          <a:solidFill>
            <a:schemeClr val="accent3">
              <a:lumMod val="20000"/>
              <a:lumOff val="8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int</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100" dirty="0">
                <a:effectLst/>
                <a:latin typeface="Calibri" panose="020F0502020204030204" pitchFamily="34" charset="0"/>
                <a:ea typeface="Calibri" panose="020F0502020204030204" pitchFamily="34" charset="0"/>
                <a:cs typeface="Times New Roman" panose="02020603050405020304" pitchFamily="18" charset="0"/>
              </a:rPr>
              <a:t>=0;i&lt;</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numberOfIterations;i</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for(</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int</a:t>
            </a:r>
            <a:r>
              <a:rPr lang="en-US" sz="1100" dirty="0">
                <a:effectLst/>
                <a:latin typeface="Calibri" panose="020F0502020204030204" pitchFamily="34" charset="0"/>
                <a:ea typeface="Calibri" panose="020F0502020204030204" pitchFamily="34" charset="0"/>
                <a:cs typeface="Times New Roman" panose="02020603050405020304" pitchFamily="18" charset="0"/>
              </a:rPr>
              <a:t> j=0;j&lt;</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numberOfParticles;j</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updateParticle</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updateSwarm</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 Box 1"/>
          <p:cNvSpPr txBox="1"/>
          <p:nvPr/>
        </p:nvSpPr>
        <p:spPr>
          <a:xfrm>
            <a:off x="914400" y="4145279"/>
            <a:ext cx="3893820" cy="1550671"/>
          </a:xfrm>
          <a:prstGeom prst="rect">
            <a:avLst/>
          </a:prstGeom>
          <a:solidFill>
            <a:schemeClr val="accent3">
              <a:lumMod val="20000"/>
              <a:lumOff val="8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protected void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runSwarm</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Thread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thread</a:t>
            </a:r>
            <a:r>
              <a:rPr lang="en-US" sz="1100" dirty="0">
                <a:effectLst/>
                <a:latin typeface="Calibri" panose="020F0502020204030204" pitchFamily="34" charset="0"/>
                <a:ea typeface="Calibri" panose="020F0502020204030204" pitchFamily="34" charset="0"/>
                <a:cs typeface="Times New Roman" panose="02020603050405020304" pitchFamily="18" charset="0"/>
              </a:rPr>
              <a:t> = new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SwarmThread</a:t>
            </a:r>
            <a:r>
              <a:rPr lang="en-US" sz="1100" dirty="0">
                <a:effectLst/>
                <a:latin typeface="Calibri" panose="020F0502020204030204" pitchFamily="34" charset="0"/>
                <a:ea typeface="Calibri" panose="020F0502020204030204" pitchFamily="34" charset="0"/>
                <a:cs typeface="Times New Roman" panose="02020603050405020304" pitchFamily="18" charset="0"/>
              </a:rPr>
              <a:t>(controller);</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try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thread.join</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 catch(</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InterruptedException</a:t>
            </a:r>
            <a:r>
              <a:rPr lang="en-US" sz="1100" dirty="0">
                <a:effectLst/>
                <a:latin typeface="Calibri" panose="020F0502020204030204" pitchFamily="34" charset="0"/>
                <a:ea typeface="Calibri" panose="020F0502020204030204" pitchFamily="34" charset="0"/>
                <a:cs typeface="Times New Roman" panose="02020603050405020304" pitchFamily="18" charset="0"/>
              </a:rPr>
              <a:t> e)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//catch exception</a:t>
            </a:r>
          </a:p>
          <a:p>
            <a:pPr marL="0" marR="0">
              <a:lnSpc>
                <a:spcPct val="107000"/>
              </a:lnSpc>
              <a:spcBef>
                <a:spcPts val="0"/>
              </a:spcBef>
              <a:spcAft>
                <a:spcPts val="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 // It's OK to interrupt this process</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7" name="Text Box 1"/>
          <p:cNvSpPr txBox="1"/>
          <p:nvPr/>
        </p:nvSpPr>
        <p:spPr>
          <a:xfrm>
            <a:off x="5396865" y="4145278"/>
            <a:ext cx="3893820" cy="1550671"/>
          </a:xfrm>
          <a:prstGeom prst="rect">
            <a:avLst/>
          </a:prstGeom>
          <a:solidFill>
            <a:schemeClr val="accent3">
              <a:lumMod val="20000"/>
              <a:lumOff val="8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public void run()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int</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100" dirty="0">
                <a:effectLst/>
                <a:latin typeface="Calibri" panose="020F0502020204030204" pitchFamily="34" charset="0"/>
                <a:ea typeface="Calibri" panose="020F0502020204030204" pitchFamily="34" charset="0"/>
                <a:cs typeface="Times New Roman" panose="02020603050405020304" pitchFamily="18" charset="0"/>
              </a:rPr>
              <a:t> = 0;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100" dirty="0">
                <a:effectLst/>
                <a:latin typeface="Calibri" panose="020F0502020204030204" pitchFamily="34" charset="0"/>
                <a:ea typeface="Calibri" panose="020F0502020204030204" pitchFamily="34" charset="0"/>
                <a:cs typeface="Times New Roman" panose="02020603050405020304" pitchFamily="18" charset="0"/>
              </a:rPr>
              <a:t> &lt;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controller.getNumberOfIterations</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100" dirty="0">
                <a:effectLst/>
                <a:latin typeface="Calibri" panose="020F050202020403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//compute 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pbest</a:t>
            </a:r>
            <a:r>
              <a:rPr lang="en-US" sz="1100" dirty="0">
                <a:effectLst/>
                <a:latin typeface="Calibri" panose="020F0502020204030204" pitchFamily="34" charset="0"/>
                <a:ea typeface="Calibri" panose="020F0502020204030204" pitchFamily="34" charset="0"/>
                <a:cs typeface="Times New Roman" panose="02020603050405020304" pitchFamily="18" charset="0"/>
              </a:rPr>
              <a:t> values of each particle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0808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2599"/>
          </a:xfrm>
          <a:solidFill>
            <a:schemeClr val="accent6">
              <a:lumMod val="20000"/>
              <a:lumOff val="80000"/>
            </a:schemeClr>
          </a:solidFill>
        </p:spPr>
        <p:txBody>
          <a:bodyPr>
            <a:normAutofit/>
          </a:bodyPr>
          <a:lstStyle/>
          <a:p>
            <a:r>
              <a:rPr lang="en-US" sz="2400" b="1" dirty="0">
                <a:solidFill>
                  <a:schemeClr val="accent6">
                    <a:lumMod val="50000"/>
                  </a:schemeClr>
                </a:solidFill>
              </a:rPr>
              <a:t>Using Timertask?</a:t>
            </a:r>
          </a:p>
        </p:txBody>
      </p:sp>
      <p:sp>
        <p:nvSpPr>
          <p:cNvPr id="3" name="Content Placeholder 2"/>
          <p:cNvSpPr>
            <a:spLocks noGrp="1"/>
          </p:cNvSpPr>
          <p:nvPr>
            <p:ph sz="half" idx="1"/>
          </p:nvPr>
        </p:nvSpPr>
        <p:spPr>
          <a:xfrm>
            <a:off x="838200" y="847725"/>
            <a:ext cx="5181600" cy="5329238"/>
          </a:xfrm>
        </p:spPr>
        <p:txBody>
          <a:bodyPr>
            <a:noAutofit/>
          </a:bodyPr>
          <a:lstStyle/>
          <a:p>
            <a:pPr marL="0" indent="0">
              <a:spcBef>
                <a:spcPts val="0"/>
              </a:spcBef>
              <a:buNone/>
            </a:pPr>
            <a:r>
              <a:rPr lang="en-US" sz="1600" dirty="0"/>
              <a:t>public class </a:t>
            </a:r>
            <a:r>
              <a:rPr lang="en-US" sz="1600" dirty="0" err="1"/>
              <a:t>MyTimerTask</a:t>
            </a:r>
            <a:r>
              <a:rPr lang="en-US" sz="1600" dirty="0"/>
              <a:t> extends </a:t>
            </a:r>
            <a:r>
              <a:rPr lang="en-US" sz="1600" dirty="0" err="1"/>
              <a:t>TimerTask</a:t>
            </a:r>
            <a:r>
              <a:rPr lang="en-US" sz="1600" dirty="0"/>
              <a:t> {</a:t>
            </a:r>
          </a:p>
          <a:p>
            <a:pPr marL="0" indent="0">
              <a:spcBef>
                <a:spcPts val="0"/>
              </a:spcBef>
              <a:buNone/>
            </a:pPr>
            <a:endParaRPr lang="en-US" sz="1600" dirty="0"/>
          </a:p>
          <a:p>
            <a:pPr marL="0" indent="0">
              <a:spcBef>
                <a:spcPts val="0"/>
              </a:spcBef>
              <a:buNone/>
            </a:pPr>
            <a:r>
              <a:rPr lang="en-US" sz="1600" dirty="0"/>
              <a:t>    Swarm </a:t>
            </a:r>
            <a:r>
              <a:rPr lang="en-US" sz="1600" dirty="0" err="1"/>
              <a:t>swarm</a:t>
            </a:r>
            <a:r>
              <a:rPr lang="en-US" sz="1600" dirty="0"/>
              <a:t>;</a:t>
            </a:r>
          </a:p>
          <a:p>
            <a:pPr marL="0" indent="0">
              <a:spcBef>
                <a:spcPts val="0"/>
              </a:spcBef>
              <a:buNone/>
            </a:pPr>
            <a:r>
              <a:rPr lang="en-US" sz="1600" dirty="0"/>
              <a:t>    </a:t>
            </a:r>
            <a:r>
              <a:rPr lang="en-US" sz="1600" dirty="0" err="1"/>
              <a:t>FitnessFunction</a:t>
            </a:r>
            <a:r>
              <a:rPr lang="en-US" sz="1600" dirty="0"/>
              <a:t> </a:t>
            </a:r>
            <a:r>
              <a:rPr lang="en-US" sz="1600" dirty="0" err="1"/>
              <a:t>ff</a:t>
            </a:r>
            <a:r>
              <a:rPr lang="en-US" sz="1600" dirty="0"/>
              <a:t>;</a:t>
            </a:r>
          </a:p>
          <a:p>
            <a:pPr marL="0" indent="0">
              <a:spcBef>
                <a:spcPts val="0"/>
              </a:spcBef>
              <a:buNone/>
            </a:pPr>
            <a:r>
              <a:rPr lang="en-US" sz="1600" dirty="0"/>
              <a:t>    </a:t>
            </a:r>
            <a:r>
              <a:rPr lang="en-US" sz="1600" dirty="0" err="1"/>
              <a:t>int</a:t>
            </a:r>
            <a:r>
              <a:rPr lang="en-US" sz="1600" dirty="0"/>
              <a:t> </a:t>
            </a:r>
            <a:r>
              <a:rPr lang="en-US" sz="1600" dirty="0" err="1"/>
              <a:t>max_i</a:t>
            </a:r>
            <a:r>
              <a:rPr lang="en-US" sz="1600" dirty="0"/>
              <a:t>;</a:t>
            </a:r>
          </a:p>
          <a:p>
            <a:pPr marL="0" indent="0">
              <a:spcBef>
                <a:spcPts val="0"/>
              </a:spcBef>
              <a:buNone/>
            </a:pPr>
            <a:r>
              <a:rPr lang="en-US" sz="1600" dirty="0"/>
              <a:t>    </a:t>
            </a:r>
            <a:r>
              <a:rPr lang="en-US" sz="1600" dirty="0" err="1"/>
              <a:t>int</a:t>
            </a:r>
            <a:r>
              <a:rPr lang="en-US" sz="1600" dirty="0"/>
              <a:t> </a:t>
            </a:r>
            <a:r>
              <a:rPr lang="en-US" sz="1600" dirty="0" err="1"/>
              <a:t>i</a:t>
            </a:r>
            <a:r>
              <a:rPr lang="en-US" sz="1600" dirty="0"/>
              <a:t>;</a:t>
            </a:r>
          </a:p>
          <a:p>
            <a:pPr marL="0" indent="0">
              <a:spcBef>
                <a:spcPts val="0"/>
              </a:spcBef>
              <a:buNone/>
            </a:pPr>
            <a:r>
              <a:rPr lang="en-US" sz="1600" dirty="0"/>
              <a:t>    </a:t>
            </a:r>
            <a:r>
              <a:rPr lang="en-US" sz="1600" dirty="0" err="1"/>
              <a:t>int</a:t>
            </a:r>
            <a:r>
              <a:rPr lang="en-US" sz="1600" dirty="0"/>
              <a:t> </a:t>
            </a:r>
            <a:r>
              <a:rPr lang="en-US" sz="1600" dirty="0" err="1"/>
              <a:t>particleNum</a:t>
            </a:r>
            <a:r>
              <a:rPr lang="en-US" sz="1600" dirty="0"/>
              <a:t>;</a:t>
            </a:r>
          </a:p>
          <a:p>
            <a:pPr marL="0" indent="0">
              <a:spcBef>
                <a:spcPts val="0"/>
              </a:spcBef>
              <a:buNone/>
            </a:pPr>
            <a:r>
              <a:rPr lang="en-US" sz="1600" dirty="0"/>
              <a:t>    Graphics g;</a:t>
            </a:r>
          </a:p>
          <a:p>
            <a:pPr marL="0" indent="0">
              <a:spcBef>
                <a:spcPts val="0"/>
              </a:spcBef>
              <a:buNone/>
            </a:pPr>
            <a:r>
              <a:rPr lang="en-US" sz="1600" dirty="0"/>
              <a:t>    public </a:t>
            </a:r>
            <a:r>
              <a:rPr lang="en-US" sz="1600" dirty="0" err="1"/>
              <a:t>MyTimerTask</a:t>
            </a:r>
            <a:r>
              <a:rPr lang="en-US" sz="1600" dirty="0"/>
              <a:t>(Graphics </a:t>
            </a:r>
            <a:r>
              <a:rPr lang="en-US" sz="1600" dirty="0" err="1"/>
              <a:t>g,int</a:t>
            </a:r>
            <a:r>
              <a:rPr lang="en-US" sz="1600" dirty="0"/>
              <a:t> </a:t>
            </a:r>
            <a:r>
              <a:rPr lang="en-US" sz="1600" dirty="0" err="1"/>
              <a:t>particlenum,Swarm</a:t>
            </a:r>
            <a:r>
              <a:rPr lang="en-US" sz="1600" dirty="0"/>
              <a:t> </a:t>
            </a:r>
            <a:r>
              <a:rPr lang="en-US" sz="1600" dirty="0" err="1"/>
              <a:t>swarm,FitnessFunction</a:t>
            </a:r>
            <a:r>
              <a:rPr lang="en-US" sz="1600" dirty="0"/>
              <a:t> </a:t>
            </a:r>
            <a:r>
              <a:rPr lang="en-US" sz="1600" dirty="0" err="1"/>
              <a:t>ff,int</a:t>
            </a:r>
            <a:r>
              <a:rPr lang="en-US" sz="1600" dirty="0"/>
              <a:t> </a:t>
            </a:r>
            <a:r>
              <a:rPr lang="en-US" sz="1600" dirty="0" err="1"/>
              <a:t>max_i</a:t>
            </a:r>
            <a:r>
              <a:rPr lang="en-US" sz="1600" dirty="0"/>
              <a:t>)</a:t>
            </a:r>
          </a:p>
          <a:p>
            <a:pPr marL="0" indent="0">
              <a:spcBef>
                <a:spcPts val="0"/>
              </a:spcBef>
              <a:buNone/>
            </a:pPr>
            <a:r>
              <a:rPr lang="en-US" sz="1600" dirty="0"/>
              <a:t>    {</a:t>
            </a:r>
          </a:p>
          <a:p>
            <a:pPr marL="0" indent="0">
              <a:spcBef>
                <a:spcPts val="0"/>
              </a:spcBef>
              <a:buNone/>
            </a:pPr>
            <a:r>
              <a:rPr lang="en-US" sz="1600" dirty="0"/>
              <a:t>        </a:t>
            </a:r>
            <a:r>
              <a:rPr lang="en-US" sz="1600" dirty="0" err="1"/>
              <a:t>this.g</a:t>
            </a:r>
            <a:r>
              <a:rPr lang="en-US" sz="1600" dirty="0"/>
              <a:t>=g;</a:t>
            </a:r>
          </a:p>
          <a:p>
            <a:pPr marL="0" indent="0">
              <a:spcBef>
                <a:spcPts val="0"/>
              </a:spcBef>
              <a:buNone/>
            </a:pPr>
            <a:r>
              <a:rPr lang="en-US" sz="1600" dirty="0"/>
              <a:t>     </a:t>
            </a:r>
            <a:r>
              <a:rPr lang="en-US" sz="1600" dirty="0" err="1"/>
              <a:t>this.particleNum</a:t>
            </a:r>
            <a:r>
              <a:rPr lang="en-US" sz="1600" dirty="0"/>
              <a:t>=</a:t>
            </a:r>
            <a:r>
              <a:rPr lang="en-US" sz="1600" dirty="0" err="1"/>
              <a:t>particlenum</a:t>
            </a:r>
            <a:r>
              <a:rPr lang="en-US" sz="1600" dirty="0"/>
              <a:t>;</a:t>
            </a:r>
          </a:p>
          <a:p>
            <a:pPr marL="0" indent="0">
              <a:spcBef>
                <a:spcPts val="0"/>
              </a:spcBef>
              <a:buNone/>
            </a:pPr>
            <a:r>
              <a:rPr lang="en-US" sz="1600" dirty="0"/>
              <a:t>     </a:t>
            </a:r>
            <a:r>
              <a:rPr lang="en-US" sz="1600" dirty="0" err="1"/>
              <a:t>this.swarm</a:t>
            </a:r>
            <a:r>
              <a:rPr lang="en-US" sz="1600" dirty="0"/>
              <a:t>=swarm; </a:t>
            </a:r>
          </a:p>
          <a:p>
            <a:pPr marL="0" indent="0">
              <a:spcBef>
                <a:spcPts val="0"/>
              </a:spcBef>
              <a:buNone/>
            </a:pPr>
            <a:r>
              <a:rPr lang="en-US" sz="1600" dirty="0"/>
              <a:t>     </a:t>
            </a:r>
            <a:r>
              <a:rPr lang="en-US" sz="1600" dirty="0" err="1"/>
              <a:t>this.ff</a:t>
            </a:r>
            <a:r>
              <a:rPr lang="en-US" sz="1600" dirty="0"/>
              <a:t>=</a:t>
            </a:r>
            <a:r>
              <a:rPr lang="en-US" sz="1600" dirty="0" err="1"/>
              <a:t>ff</a:t>
            </a:r>
            <a:r>
              <a:rPr lang="en-US" sz="1600" dirty="0"/>
              <a:t>;</a:t>
            </a:r>
          </a:p>
          <a:p>
            <a:pPr marL="0" indent="0">
              <a:spcBef>
                <a:spcPts val="0"/>
              </a:spcBef>
              <a:buNone/>
            </a:pPr>
            <a:r>
              <a:rPr lang="en-US" sz="1600" dirty="0"/>
              <a:t>     </a:t>
            </a:r>
            <a:r>
              <a:rPr lang="en-US" sz="1600" dirty="0" err="1"/>
              <a:t>this.max_i</a:t>
            </a:r>
            <a:r>
              <a:rPr lang="en-US" sz="1600" dirty="0"/>
              <a:t>=</a:t>
            </a:r>
            <a:r>
              <a:rPr lang="en-US" sz="1600" dirty="0" err="1"/>
              <a:t>max_i</a:t>
            </a:r>
            <a:r>
              <a:rPr lang="en-US" sz="1600" dirty="0"/>
              <a:t>;</a:t>
            </a:r>
          </a:p>
          <a:p>
            <a:pPr marL="0" indent="0">
              <a:spcBef>
                <a:spcPts val="0"/>
              </a:spcBef>
              <a:buNone/>
            </a:pPr>
            <a:r>
              <a:rPr lang="en-US" sz="1600" dirty="0"/>
              <a:t>    }</a:t>
            </a:r>
          </a:p>
          <a:p>
            <a:pPr marL="0" indent="0">
              <a:spcBef>
                <a:spcPts val="0"/>
              </a:spcBef>
              <a:buNone/>
            </a:pPr>
            <a:r>
              <a:rPr lang="en-US" sz="1600" dirty="0"/>
              <a:t>    @Override</a:t>
            </a:r>
          </a:p>
          <a:p>
            <a:pPr marL="0" indent="0">
              <a:spcBef>
                <a:spcPts val="0"/>
              </a:spcBef>
              <a:buNone/>
            </a:pPr>
            <a:r>
              <a:rPr lang="en-US" sz="1600" dirty="0"/>
              <a:t>    public void run() {</a:t>
            </a:r>
          </a:p>
          <a:p>
            <a:pPr marL="0" indent="0">
              <a:spcBef>
                <a:spcPts val="0"/>
              </a:spcBef>
              <a:buNone/>
            </a:pPr>
            <a:r>
              <a:rPr lang="en-US" sz="1600" dirty="0"/>
              <a:t>	double w=0.9-(</a:t>
            </a:r>
            <a:r>
              <a:rPr lang="en-US" sz="1600" dirty="0" err="1"/>
              <a:t>swarm.j</a:t>
            </a:r>
            <a:r>
              <a:rPr lang="en-US" sz="1600" dirty="0"/>
              <a:t>/</a:t>
            </a:r>
            <a:r>
              <a:rPr lang="en-US" sz="1600" dirty="0" err="1"/>
              <a:t>max_i</a:t>
            </a:r>
            <a:r>
              <a:rPr lang="en-US" sz="1600" dirty="0"/>
              <a:t>)*0.5;</a:t>
            </a:r>
          </a:p>
          <a:p>
            <a:pPr marL="0" indent="0">
              <a:spcBef>
                <a:spcPts val="0"/>
              </a:spcBef>
              <a:buNone/>
            </a:pPr>
            <a:r>
              <a:rPr lang="en-US" sz="1600" dirty="0"/>
              <a:t>       	 </a:t>
            </a:r>
            <a:r>
              <a:rPr lang="en-US" sz="1600" dirty="0" err="1"/>
              <a:t>swarm.updateSwarm</a:t>
            </a:r>
            <a:r>
              <a:rPr lang="en-US" sz="1600" dirty="0"/>
              <a:t>(</a:t>
            </a:r>
            <a:r>
              <a:rPr lang="en-US" sz="1600" dirty="0" err="1"/>
              <a:t>g,particleNum,w</a:t>
            </a:r>
            <a:r>
              <a:rPr lang="en-US" sz="1600" dirty="0"/>
              <a:t>, </a:t>
            </a:r>
            <a:r>
              <a:rPr lang="en-US" sz="1600" dirty="0" err="1"/>
              <a:t>ff</a:t>
            </a:r>
            <a:r>
              <a:rPr lang="en-US" sz="1600" dirty="0"/>
              <a:t>);   </a:t>
            </a:r>
          </a:p>
          <a:p>
            <a:pPr marL="0" indent="0">
              <a:spcBef>
                <a:spcPts val="0"/>
              </a:spcBef>
              <a:buNone/>
            </a:pPr>
            <a:r>
              <a:rPr lang="en-US" sz="1600" dirty="0"/>
              <a:t>    }   </a:t>
            </a:r>
          </a:p>
          <a:p>
            <a:pPr marL="0" indent="0">
              <a:spcBef>
                <a:spcPts val="0"/>
              </a:spcBef>
              <a:buNone/>
            </a:pPr>
            <a:r>
              <a:rPr lang="en-US" sz="1600" dirty="0"/>
              <a:t>    </a:t>
            </a:r>
          </a:p>
          <a:p>
            <a:pPr marL="0" indent="0">
              <a:spcBef>
                <a:spcPts val="0"/>
              </a:spcBef>
              <a:buNone/>
            </a:pPr>
            <a:r>
              <a:rPr lang="en-US" sz="1600" dirty="0"/>
              <a:t>}</a:t>
            </a:r>
            <a:endParaRPr lang="en-US" sz="1600" dirty="0"/>
          </a:p>
        </p:txBody>
      </p:sp>
      <p:sp>
        <p:nvSpPr>
          <p:cNvPr id="4" name="Content Placeholder 3"/>
          <p:cNvSpPr>
            <a:spLocks noGrp="1"/>
          </p:cNvSpPr>
          <p:nvPr>
            <p:ph sz="half" idx="2"/>
          </p:nvPr>
        </p:nvSpPr>
        <p:spPr>
          <a:xfrm>
            <a:off x="6172200" y="847725"/>
            <a:ext cx="5181600" cy="5329238"/>
          </a:xfrm>
        </p:spPr>
        <p:txBody>
          <a:bodyPr>
            <a:normAutofit/>
          </a:bodyPr>
          <a:lstStyle/>
          <a:p>
            <a:r>
              <a:rPr lang="en-US" sz="1600" dirty="0"/>
              <a:t>For each particle a task of type </a:t>
            </a:r>
            <a:r>
              <a:rPr lang="en-US" sz="1600" dirty="0" err="1"/>
              <a:t>MyTimerTask</a:t>
            </a:r>
            <a:r>
              <a:rPr lang="en-US" sz="1600" dirty="0"/>
              <a:t> is associated.</a:t>
            </a:r>
          </a:p>
          <a:p>
            <a:pPr marL="0" indent="0">
              <a:buNone/>
            </a:pPr>
            <a:r>
              <a:rPr lang="en-US" sz="1600" dirty="0"/>
              <a:t> </a:t>
            </a:r>
          </a:p>
        </p:txBody>
      </p:sp>
      <p:sp>
        <p:nvSpPr>
          <p:cNvPr id="5" name="Text Box 1"/>
          <p:cNvSpPr txBox="1"/>
          <p:nvPr/>
        </p:nvSpPr>
        <p:spPr>
          <a:xfrm>
            <a:off x="6654165" y="2167890"/>
            <a:ext cx="3893820" cy="2369820"/>
          </a:xfrm>
          <a:prstGeom prst="rect">
            <a:avLst/>
          </a:prstGeom>
          <a:solidFill>
            <a:schemeClr val="accent3">
              <a:lumMod val="20000"/>
              <a:lumOff val="8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Timer timer=new Timer(true);</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List&lt;MyTimerTask&gt; tasks=new ArrayList&lt;MyTimerTask&gt;();</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for(int i=0;i&lt;swarmSize;i++)</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MyTimerTask task=new MyTimerTask(myFrame.getGraphics(),i,swarm, ff, max_i);</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tasks.add(task);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for(MyTimerTask task:tasks)</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timer.scheduleAtFixedRate(task,0,1000);</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18238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7"/>
          </a:xfrm>
          <a:solidFill>
            <a:schemeClr val="accent6">
              <a:lumMod val="20000"/>
              <a:lumOff val="80000"/>
            </a:schemeClr>
          </a:solidFill>
        </p:spPr>
        <p:txBody>
          <a:bodyPr>
            <a:normAutofit/>
          </a:bodyPr>
          <a:lstStyle/>
          <a:p>
            <a:r>
              <a:rPr lang="en-US" sz="2400" b="1" dirty="0">
                <a:solidFill>
                  <a:schemeClr val="accent6">
                    <a:lumMod val="50000"/>
                  </a:schemeClr>
                </a:solidFill>
              </a:rPr>
              <a:t>Analysis:</a:t>
            </a:r>
          </a:p>
        </p:txBody>
      </p:sp>
      <p:sp>
        <p:nvSpPr>
          <p:cNvPr id="5" name="Rectangle 1"/>
          <p:cNvSpPr>
            <a:spLocks noGrp="1" noChangeArrowheads="1"/>
          </p:cNvSpPr>
          <p:nvPr>
            <p:ph sz="half" idx="1"/>
          </p:nvPr>
        </p:nvSpPr>
        <p:spPr bwMode="auto">
          <a:xfrm>
            <a:off x="838200" y="984250"/>
            <a:ext cx="10515600" cy="519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457200" algn="r"/>
                <a:tab pos="2971800" algn="ctr"/>
                <a:tab pos="59436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r"/>
                <a:tab pos="2971800" algn="ctr"/>
                <a:tab pos="5943600" algn="r"/>
              </a:tabLst>
            </a:pPr>
            <a:r>
              <a:rPr kumimoji="0" lang="en-US" altLang="en-US" sz="11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CHANDRIKA BOLLA | 001226788 | INFO 6205 -PROJECT PROPOSAL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Chart 5">
            <a:extLst>
              <a:ext uri="{FF2B5EF4-FFF2-40B4-BE49-F238E27FC236}">
                <a16:creationId xmlns:a16="http://schemas.microsoft.com/office/drawing/2014/main" id="{71192596-76B6-4914-BC74-13E36CA111C1}"/>
              </a:ext>
            </a:extLst>
          </p:cNvPr>
          <p:cNvGraphicFramePr>
            <a:graphicFrameLocks/>
          </p:cNvGraphicFramePr>
          <p:nvPr>
            <p:extLst>
              <p:ext uri="{D42A27DB-BD31-4B8C-83A1-F6EECF244321}">
                <p14:modId xmlns:p14="http://schemas.microsoft.com/office/powerpoint/2010/main" val="2089516588"/>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731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a:solidFill>
            <a:schemeClr val="accent6">
              <a:lumMod val="20000"/>
              <a:lumOff val="80000"/>
            </a:schemeClr>
          </a:solidFill>
        </p:spPr>
        <p:txBody>
          <a:bodyPr/>
          <a:lstStyle/>
          <a:p>
            <a:r>
              <a:rPr lang="en-US" b="1" dirty="0">
                <a:solidFill>
                  <a:schemeClr val="accent6">
                    <a:lumMod val="50000"/>
                  </a:schemeClr>
                </a:solidFill>
              </a:rPr>
              <a:t>Conclusion:</a:t>
            </a:r>
          </a:p>
        </p:txBody>
      </p:sp>
      <p:sp>
        <p:nvSpPr>
          <p:cNvPr id="3" name="Content Placeholder 2"/>
          <p:cNvSpPr>
            <a:spLocks noGrp="1"/>
          </p:cNvSpPr>
          <p:nvPr>
            <p:ph idx="1"/>
          </p:nvPr>
        </p:nvSpPr>
        <p:spPr>
          <a:xfrm>
            <a:off x="838200" y="1149928"/>
            <a:ext cx="10515600" cy="5027035"/>
          </a:xfrm>
        </p:spPr>
        <p:txBody>
          <a:bodyPr/>
          <a:lstStyle/>
          <a:p>
            <a:endParaRPr lang="en-US"/>
          </a:p>
        </p:txBody>
      </p:sp>
    </p:spTree>
    <p:extLst>
      <p:ext uri="{BB962C8B-B14F-4D97-AF65-F5344CB8AC3E}">
        <p14:creationId xmlns:p14="http://schemas.microsoft.com/office/powerpoint/2010/main" val="146176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450" y="603249"/>
            <a:ext cx="5191735" cy="384176"/>
          </a:xfrm>
          <a:solidFill>
            <a:schemeClr val="bg2">
              <a:lumMod val="90000"/>
            </a:schemeClr>
          </a:solidFill>
        </p:spPr>
        <p:txBody>
          <a:bodyPr>
            <a:normAutofit/>
          </a:bodyPr>
          <a:lstStyle/>
          <a:p>
            <a:r>
              <a:rPr lang="en-US" sz="2000" b="1" dirty="0">
                <a:solidFill>
                  <a:srgbClr val="FF0000"/>
                </a:solidFill>
              </a:rPr>
              <a:t>Problem:</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2242" r="12242"/>
          <a:stretch>
            <a:fillRect/>
          </a:stretch>
        </p:blipFill>
        <p:spPr>
          <a:xfrm>
            <a:off x="6101862" y="987425"/>
            <a:ext cx="5253526" cy="4873625"/>
          </a:xfrm>
        </p:spPr>
      </p:pic>
      <p:sp>
        <p:nvSpPr>
          <p:cNvPr id="4" name="Text Placeholder 3"/>
          <p:cNvSpPr>
            <a:spLocks noGrp="1"/>
          </p:cNvSpPr>
          <p:nvPr>
            <p:ph type="body" sz="half" idx="2"/>
          </p:nvPr>
        </p:nvSpPr>
        <p:spPr>
          <a:xfrm>
            <a:off x="769450" y="987425"/>
            <a:ext cx="5191735" cy="4873625"/>
          </a:xfrm>
          <a:solidFill>
            <a:schemeClr val="accent1">
              <a:lumMod val="20000"/>
              <a:lumOff val="80000"/>
            </a:schemeClr>
          </a:solidFill>
        </p:spPr>
        <p:txBody>
          <a:bodyPr>
            <a:normAutofit lnSpcReduction="10000"/>
          </a:bodyPr>
          <a:lstStyle/>
          <a:p>
            <a:endParaRPr lang="en-US" dirty="0"/>
          </a:p>
          <a:p>
            <a:pPr marL="285750" indent="-285750">
              <a:buClr>
                <a:schemeClr val="accent1"/>
              </a:buClr>
              <a:buFont typeface="Wingdings" panose="05000000000000000000" pitchFamily="2" charset="2"/>
              <a:buChar char="q"/>
            </a:pPr>
            <a:r>
              <a:rPr lang="en-US" sz="1800" dirty="0"/>
              <a:t>There are many different types of mines installed in the seas during wars.</a:t>
            </a:r>
          </a:p>
          <a:p>
            <a:pPr marL="285750" indent="-285750">
              <a:buClr>
                <a:schemeClr val="accent1"/>
              </a:buClr>
              <a:buFont typeface="Wingdings" panose="05000000000000000000" pitchFamily="2" charset="2"/>
              <a:buChar char="q"/>
            </a:pPr>
            <a:r>
              <a:rPr lang="en-US" sz="1800" dirty="0"/>
              <a:t>The submarines, ships, aircrafts traveling across the seas determine the existence of mines using the sonar contact system.</a:t>
            </a:r>
          </a:p>
          <a:p>
            <a:pPr marL="285750" indent="-285750">
              <a:buClr>
                <a:schemeClr val="accent1"/>
              </a:buClr>
              <a:buFont typeface="Wingdings" panose="05000000000000000000" pitchFamily="2" charset="2"/>
              <a:buChar char="q"/>
            </a:pPr>
            <a:r>
              <a:rPr lang="en-US" sz="1800" dirty="0"/>
              <a:t>But these sonar contact systems can go out of range or may get affected due to some distractions in the sea.</a:t>
            </a:r>
          </a:p>
          <a:p>
            <a:pPr marL="285750" indent="-285750">
              <a:buClr>
                <a:schemeClr val="accent1"/>
              </a:buClr>
              <a:buFont typeface="Wingdings" panose="05000000000000000000" pitchFamily="2" charset="2"/>
              <a:buChar char="q"/>
            </a:pPr>
            <a:r>
              <a:rPr lang="en-US" sz="1800" dirty="0"/>
              <a:t>Every naval craft has its own properties and tries individually to get a way away from the mine to a safer area.</a:t>
            </a:r>
          </a:p>
          <a:p>
            <a:pPr marL="285750" indent="-285750">
              <a:buClr>
                <a:schemeClr val="accent1"/>
              </a:buClr>
              <a:buFont typeface="Wingdings" panose="05000000000000000000" pitchFamily="2" charset="2"/>
              <a:buChar char="q"/>
            </a:pPr>
            <a:r>
              <a:rPr lang="en-US" sz="1800" dirty="0"/>
              <a:t>No individual ship in this case knows the best or optimized solution(way) to get farther from the mine. </a:t>
            </a:r>
          </a:p>
          <a:p>
            <a:pPr marL="285750" indent="-285750">
              <a:buClr>
                <a:schemeClr val="accent1"/>
              </a:buClr>
              <a:buFont typeface="Wingdings" panose="05000000000000000000" pitchFamily="2" charset="2"/>
              <a:buChar char="q"/>
            </a:pPr>
            <a:r>
              <a:rPr lang="en-US" sz="1800" dirty="0"/>
              <a:t>And also, in this case there cannot be any centralized system controlling all the system.</a:t>
            </a:r>
          </a:p>
        </p:txBody>
      </p:sp>
    </p:spTree>
    <p:extLst>
      <p:ext uri="{BB962C8B-B14F-4D97-AF65-F5344CB8AC3E}">
        <p14:creationId xmlns:p14="http://schemas.microsoft.com/office/powerpoint/2010/main" val="429049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289783"/>
            <a:ext cx="3932237" cy="415925"/>
          </a:xfrm>
          <a:solidFill>
            <a:schemeClr val="bg2">
              <a:lumMod val="90000"/>
            </a:schemeClr>
          </a:solidFill>
        </p:spPr>
        <p:txBody>
          <a:bodyPr>
            <a:normAutofit/>
          </a:bodyPr>
          <a:lstStyle/>
          <a:p>
            <a:r>
              <a:rPr lang="en-US" sz="1800" b="1" dirty="0">
                <a:solidFill>
                  <a:schemeClr val="accent6">
                    <a:lumMod val="50000"/>
                  </a:schemeClr>
                </a:solidFill>
              </a:rPr>
              <a:t>Solution: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705709"/>
            <a:ext cx="6431450" cy="4097214"/>
          </a:xfrm>
        </p:spPr>
      </p:pic>
      <p:sp>
        <p:nvSpPr>
          <p:cNvPr id="4" name="Text Placeholder 3"/>
          <p:cNvSpPr>
            <a:spLocks noGrp="1"/>
          </p:cNvSpPr>
          <p:nvPr>
            <p:ph type="body" sz="half" idx="2"/>
          </p:nvPr>
        </p:nvSpPr>
        <p:spPr>
          <a:xfrm>
            <a:off x="839788" y="1705708"/>
            <a:ext cx="3932237" cy="4163280"/>
          </a:xfrm>
          <a:solidFill>
            <a:schemeClr val="accent1">
              <a:lumMod val="20000"/>
              <a:lumOff val="80000"/>
            </a:schemeClr>
          </a:solidFill>
        </p:spPr>
        <p:txBody>
          <a:bodyPr/>
          <a:lstStyle/>
          <a:p>
            <a:pPr marL="285750" indent="-285750">
              <a:buClr>
                <a:schemeClr val="accent1"/>
              </a:buClr>
              <a:buFont typeface="Wingdings" panose="05000000000000000000" pitchFamily="2" charset="2"/>
              <a:buChar char="q"/>
            </a:pPr>
            <a:r>
              <a:rPr lang="en-US" dirty="0"/>
              <a:t>Therefore these individual systems(ships) have to determine their own values or properties considering the environment, behavior of other ships and also its own behavior.</a:t>
            </a:r>
          </a:p>
          <a:p>
            <a:pPr marL="285750" indent="-285750">
              <a:buClr>
                <a:schemeClr val="accent1"/>
              </a:buClr>
              <a:buFont typeface="Wingdings" panose="05000000000000000000" pitchFamily="2" charset="2"/>
              <a:buChar char="q"/>
            </a:pPr>
            <a:r>
              <a:rPr lang="en-US" dirty="0"/>
              <a:t>This helps for every ship to follow the optimized solution(way) at any time indirectly.</a:t>
            </a:r>
          </a:p>
          <a:p>
            <a:pPr marL="285750" indent="-285750">
              <a:buClr>
                <a:schemeClr val="accent1"/>
              </a:buClr>
              <a:buFont typeface="Wingdings" panose="05000000000000000000" pitchFamily="2" charset="2"/>
              <a:buChar char="q"/>
            </a:pPr>
            <a:r>
              <a:rPr lang="en-US" dirty="0"/>
              <a:t>This system is more apt to implement PSO, because PSO works with the local particles that do not have any centralized control system to calculate and present the best solution using all the local values at its place.</a:t>
            </a:r>
          </a:p>
        </p:txBody>
      </p:sp>
    </p:spTree>
    <p:extLst>
      <p:ext uri="{BB962C8B-B14F-4D97-AF65-F5344CB8AC3E}">
        <p14:creationId xmlns:p14="http://schemas.microsoft.com/office/powerpoint/2010/main" val="3926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0"/>
            <a:ext cx="10515600" cy="619613"/>
          </a:xfrm>
          <a:solidFill>
            <a:schemeClr val="bg2">
              <a:lumMod val="90000"/>
            </a:schemeClr>
          </a:solidFill>
        </p:spPr>
        <p:txBody>
          <a:bodyPr>
            <a:normAutofit/>
          </a:bodyPr>
          <a:lstStyle/>
          <a:p>
            <a:r>
              <a:rPr lang="en-US" sz="2400" b="1" dirty="0">
                <a:solidFill>
                  <a:srgbClr val="FF0000"/>
                </a:solidFill>
              </a:rPr>
              <a:t>PSO</a:t>
            </a:r>
            <a:r>
              <a:rPr lang="en-US" sz="2400" b="1" dirty="0"/>
              <a:t> :  an APPROACH to solve the existing social and economic problem</a:t>
            </a:r>
          </a:p>
        </p:txBody>
      </p:sp>
      <p:sp>
        <p:nvSpPr>
          <p:cNvPr id="5" name="Content Placeholder 4"/>
          <p:cNvSpPr>
            <a:spLocks noGrp="1"/>
          </p:cNvSpPr>
          <p:nvPr>
            <p:ph idx="1"/>
          </p:nvPr>
        </p:nvSpPr>
        <p:spPr>
          <a:xfrm>
            <a:off x="838200" y="1063869"/>
            <a:ext cx="10515600" cy="5113094"/>
          </a:xfrm>
          <a:solidFill>
            <a:schemeClr val="accent1">
              <a:lumMod val="20000"/>
              <a:lumOff val="80000"/>
            </a:schemeClr>
          </a:solidFill>
        </p:spPr>
        <p:txBody>
          <a:bodyPr>
            <a:normAutofit lnSpcReduction="10000"/>
          </a:bodyPr>
          <a:lstStyle/>
          <a:p>
            <a:pPr>
              <a:buClr>
                <a:schemeClr val="accent1"/>
              </a:buClr>
              <a:buFont typeface="Wingdings" panose="05000000000000000000" pitchFamily="2" charset="2"/>
              <a:buChar char="q"/>
            </a:pPr>
            <a:r>
              <a:rPr lang="en-US" sz="2200" dirty="0"/>
              <a:t>The aircrafts/ships/submarines are considered as the particles in the particle swarm optimization.</a:t>
            </a:r>
          </a:p>
          <a:p>
            <a:pPr>
              <a:buClr>
                <a:schemeClr val="accent1"/>
              </a:buClr>
              <a:buFont typeface="Wingdings" panose="05000000000000000000" pitchFamily="2" charset="2"/>
              <a:buChar char="q"/>
            </a:pPr>
            <a:r>
              <a:rPr lang="en-US" sz="2200" dirty="0"/>
              <a:t>The standard implementation of PSO , considers the position and velocity of the particle as individual and one-dimensional properties.</a:t>
            </a:r>
          </a:p>
          <a:p>
            <a:pPr>
              <a:buClr>
                <a:schemeClr val="accent1"/>
              </a:buClr>
              <a:buFont typeface="Wingdings" panose="05000000000000000000" pitchFamily="2" charset="2"/>
              <a:buChar char="q"/>
            </a:pPr>
            <a:r>
              <a:rPr lang="en-US" sz="2200" dirty="0"/>
              <a:t>Unlike the standard implementation of PSO, in this case, two dimensional properties are considered for the particles i.e., position is considered to have x and y co-ordinates and the velocity of  the particle is derived from the sonar contact range and the depth of the particle.</a:t>
            </a:r>
          </a:p>
          <a:p>
            <a:pPr>
              <a:buClr>
                <a:schemeClr val="accent1"/>
              </a:buClr>
              <a:buFont typeface="Wingdings" panose="05000000000000000000" pitchFamily="2" charset="2"/>
              <a:buChar char="q"/>
            </a:pPr>
            <a:r>
              <a:rPr lang="en-US" sz="2200" dirty="0"/>
              <a:t>The choice of fitness function in the standard implementation of PSO is  widely ranged among many different formulae from the real world math solution.</a:t>
            </a:r>
          </a:p>
          <a:p>
            <a:pPr>
              <a:buClr>
                <a:schemeClr val="accent1"/>
              </a:buClr>
              <a:buFont typeface="Wingdings" panose="05000000000000000000" pitchFamily="2" charset="2"/>
              <a:buChar char="q"/>
            </a:pPr>
            <a:r>
              <a:rPr lang="en-US" sz="2200" dirty="0"/>
              <a:t>In this case, we need to displace every ship farther from the mine. Therefore, at each iteration and for every particle’s fitness determination, we had to calculate the current distance between the mine and the particle. This calculation requires the implementation of Euclidean formula of getting the distance between the mine(</a:t>
            </a:r>
            <a:r>
              <a:rPr lang="en-US" sz="2200" dirty="0" err="1"/>
              <a:t>P</a:t>
            </a:r>
            <a:r>
              <a:rPr lang="en-US" sz="2200" baseline="-24000" dirty="0" err="1"/>
              <a:t>x</a:t>
            </a:r>
            <a:r>
              <a:rPr lang="en-US" sz="2200" dirty="0"/>
              <a:t>, </a:t>
            </a:r>
            <a:r>
              <a:rPr lang="en-US" sz="2200" dirty="0" err="1"/>
              <a:t>P</a:t>
            </a:r>
            <a:r>
              <a:rPr lang="en-US" sz="2200" baseline="-25000" dirty="0" err="1"/>
              <a:t>y</a:t>
            </a:r>
            <a:r>
              <a:rPr lang="en-US" sz="2200" dirty="0"/>
              <a:t>) and the target-mine particle(</a:t>
            </a:r>
            <a:r>
              <a:rPr lang="en-US" sz="2200" dirty="0" err="1"/>
              <a:t>T</a:t>
            </a:r>
            <a:r>
              <a:rPr lang="en-US" sz="2200" baseline="-25000" dirty="0" err="1"/>
              <a:t>x</a:t>
            </a:r>
            <a:r>
              <a:rPr lang="en-US" sz="2200" dirty="0" err="1"/>
              <a:t>,T</a:t>
            </a:r>
            <a:r>
              <a:rPr lang="en-US" sz="2200" baseline="-25000" dirty="0" err="1"/>
              <a:t>y</a:t>
            </a:r>
            <a:r>
              <a:rPr lang="en-US" sz="2200" dirty="0"/>
              <a:t>).</a:t>
            </a:r>
          </a:p>
          <a:p>
            <a:pPr marL="0" indent="0">
              <a:buNone/>
            </a:pPr>
            <a:endParaRPr lang="en-US" sz="1600" baseline="-25000" dirty="0"/>
          </a:p>
          <a:p>
            <a:pPr marL="0" indent="0">
              <a:buNone/>
            </a:pPr>
            <a:endParaRPr lang="en-US" sz="1600" dirty="0"/>
          </a:p>
        </p:txBody>
      </p:sp>
    </p:spTree>
    <p:extLst>
      <p:ext uri="{BB962C8B-B14F-4D97-AF65-F5344CB8AC3E}">
        <p14:creationId xmlns:p14="http://schemas.microsoft.com/office/powerpoint/2010/main" val="25999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067"/>
          </a:xfrm>
          <a:solidFill>
            <a:schemeClr val="bg2">
              <a:lumMod val="90000"/>
            </a:schemeClr>
          </a:solidFill>
        </p:spPr>
        <p:txBody>
          <a:bodyPr>
            <a:normAutofit/>
          </a:bodyPr>
          <a:lstStyle/>
          <a:p>
            <a:r>
              <a:rPr lang="en-US" sz="2800" b="1" dirty="0">
                <a:solidFill>
                  <a:schemeClr val="accent1">
                    <a:lumMod val="50000"/>
                  </a:schemeClr>
                </a:solidFill>
              </a:rPr>
              <a:t>Pseudocode of Algorithm Implemented:</a:t>
            </a:r>
          </a:p>
        </p:txBody>
      </p:sp>
      <p:sp>
        <p:nvSpPr>
          <p:cNvPr id="6" name="Content Placeholder 5"/>
          <p:cNvSpPr>
            <a:spLocks noGrp="1"/>
          </p:cNvSpPr>
          <p:nvPr>
            <p:ph idx="1"/>
          </p:nvPr>
        </p:nvSpPr>
        <p:spPr>
          <a:xfrm>
            <a:off x="838200" y="1002323"/>
            <a:ext cx="10515600" cy="5174640"/>
          </a:xfrm>
          <a:solidFill>
            <a:schemeClr val="accent1">
              <a:lumMod val="20000"/>
              <a:lumOff val="80000"/>
            </a:schemeClr>
          </a:solidFill>
        </p:spPr>
        <p:txBody>
          <a:bodyPr>
            <a:normAutofit fontScale="92500" lnSpcReduction="20000"/>
          </a:bodyPr>
          <a:lstStyle/>
          <a:p>
            <a:pPr marL="0" indent="0">
              <a:buNone/>
            </a:pPr>
            <a:r>
              <a:rPr lang="en-US" sz="1900" dirty="0"/>
              <a:t>Step 1.Initialization</a:t>
            </a:r>
          </a:p>
          <a:p>
            <a:pPr marL="0" indent="0">
              <a:buNone/>
            </a:pPr>
            <a:r>
              <a:rPr lang="en-US" sz="1900" dirty="0"/>
              <a:t>For each particle 𝑖 = 1, . . . , 𝑁𝑃, do</a:t>
            </a:r>
          </a:p>
          <a:p>
            <a:pPr marL="0" indent="0">
              <a:buNone/>
            </a:pPr>
            <a:r>
              <a:rPr lang="en-US" sz="1900" dirty="0"/>
              <a:t>(a) Initialize the particle’s position with a uniformly distribution as 𝑃𝑖(0)∼</a:t>
            </a:r>
            <a:r>
              <a:rPr lang="en-US" sz="1900" i="1" dirty="0"/>
              <a:t>U</a:t>
            </a:r>
            <a:r>
              <a:rPr lang="en-US" sz="1900" dirty="0"/>
              <a:t>(LB, UB), where LB and UB represent the lower</a:t>
            </a:r>
          </a:p>
          <a:p>
            <a:pPr marL="0" indent="0">
              <a:buNone/>
            </a:pPr>
            <a:r>
              <a:rPr lang="en-US" sz="1900" dirty="0"/>
              <a:t>and upper bounds of the search space</a:t>
            </a:r>
          </a:p>
          <a:p>
            <a:pPr marL="0" indent="0">
              <a:buNone/>
            </a:pPr>
            <a:r>
              <a:rPr lang="en-US" sz="1900" dirty="0"/>
              <a:t>(b) Initialize 𝑝𝑏𝑒𝑠𝑡 to its initial position: 𝑝𝑏𝑒𝑠𝑡 = 𝑃</a:t>
            </a:r>
            <a:r>
              <a:rPr lang="en-US" sz="1900" dirty="0" err="1"/>
              <a:t>ipos</a:t>
            </a:r>
            <a:r>
              <a:rPr lang="en-US" sz="1900" dirty="0"/>
              <a:t>.</a:t>
            </a:r>
          </a:p>
          <a:p>
            <a:pPr marL="0" indent="0">
              <a:buNone/>
            </a:pPr>
            <a:r>
              <a:rPr lang="en-US" sz="1900" dirty="0"/>
              <a:t>(c) Initialize 𝑔𝑏𝑒𝑠𝑡 to the minimal value of the swarm: 𝑔𝑏𝑒𝑠𝑡(0) = argmax𝑓[𝑃best𝑖].</a:t>
            </a:r>
          </a:p>
          <a:p>
            <a:pPr marL="0" indent="0">
              <a:buNone/>
            </a:pPr>
            <a:r>
              <a:rPr lang="en-US" sz="1900" dirty="0"/>
              <a:t>(d) Initialize velocity: 𝑉𝑖 ∼ 𝑈(−|UB − LB|, |UB − LB|).</a:t>
            </a:r>
          </a:p>
          <a:p>
            <a:pPr marL="0" indent="0">
              <a:buNone/>
            </a:pPr>
            <a:r>
              <a:rPr lang="en-US" sz="1900" dirty="0"/>
              <a:t>Step2. Initialize </a:t>
            </a:r>
            <a:r>
              <a:rPr lang="en-US" sz="1900" dirty="0" err="1"/>
              <a:t>timertasks</a:t>
            </a:r>
            <a:r>
              <a:rPr lang="en-US" sz="1900" dirty="0"/>
              <a:t> for each particle</a:t>
            </a:r>
          </a:p>
          <a:p>
            <a:pPr marL="0" indent="0">
              <a:buNone/>
            </a:pPr>
            <a:r>
              <a:rPr lang="en-US" sz="1900" dirty="0"/>
              <a:t>Schedule them to a timer object using fixed rate</a:t>
            </a:r>
          </a:p>
          <a:p>
            <a:pPr marL="0" indent="0">
              <a:buNone/>
            </a:pPr>
            <a:r>
              <a:rPr lang="en-US" sz="1900" dirty="0"/>
              <a:t>Step2.1</a:t>
            </a:r>
          </a:p>
          <a:p>
            <a:pPr marL="0" indent="0">
              <a:buNone/>
            </a:pPr>
            <a:r>
              <a:rPr lang="en-US" sz="1900" dirty="0" err="1"/>
              <a:t>Foreach</a:t>
            </a:r>
            <a:r>
              <a:rPr lang="en-US" sz="1900" dirty="0"/>
              <a:t> task</a:t>
            </a:r>
          </a:p>
          <a:p>
            <a:pPr marL="0" indent="0">
              <a:buNone/>
            </a:pPr>
            <a:r>
              <a:rPr lang="en-US" sz="1900" dirty="0"/>
              <a:t>//updates the particle’s position and velocity</a:t>
            </a:r>
          </a:p>
          <a:p>
            <a:pPr marL="0" indent="0">
              <a:buNone/>
            </a:pPr>
            <a:r>
              <a:rPr lang="en-US" sz="1900" dirty="0"/>
              <a:t>Step 2.2</a:t>
            </a:r>
          </a:p>
          <a:p>
            <a:pPr marL="0" indent="0">
              <a:buNone/>
            </a:pPr>
            <a:r>
              <a:rPr lang="en-US" sz="1900" dirty="0"/>
              <a:t>//updates the </a:t>
            </a:r>
            <a:r>
              <a:rPr lang="en-US" sz="1900" dirty="0" err="1"/>
              <a:t>gBest</a:t>
            </a:r>
            <a:r>
              <a:rPr lang="en-US" sz="1900" dirty="0"/>
              <a:t> of the swarm</a:t>
            </a:r>
          </a:p>
          <a:p>
            <a:pPr marL="0" indent="0">
              <a:buNone/>
            </a:pPr>
            <a:r>
              <a:rPr lang="en-US" sz="1900" dirty="0"/>
              <a:t>Step 3: Return to main Thread and get cancelled </a:t>
            </a:r>
          </a:p>
          <a:p>
            <a:pPr marL="0" indent="0">
              <a:buNone/>
            </a:pPr>
            <a:endParaRPr lang="en-US" dirty="0"/>
          </a:p>
        </p:txBody>
      </p:sp>
    </p:spTree>
    <p:extLst>
      <p:ext uri="{BB962C8B-B14F-4D97-AF65-F5344CB8AC3E}">
        <p14:creationId xmlns:p14="http://schemas.microsoft.com/office/powerpoint/2010/main" val="67236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7729"/>
          </a:xfrm>
          <a:solidFill>
            <a:schemeClr val="bg2">
              <a:lumMod val="90000"/>
            </a:schemeClr>
          </a:solidFill>
        </p:spPr>
        <p:txBody>
          <a:bodyPr>
            <a:normAutofit/>
          </a:bodyPr>
          <a:lstStyle/>
          <a:p>
            <a:r>
              <a:rPr lang="en-US" sz="2400" b="1" dirty="0"/>
              <a:t>Use of </a:t>
            </a:r>
            <a:r>
              <a:rPr lang="en-US" sz="2400" b="1" dirty="0">
                <a:solidFill>
                  <a:schemeClr val="accent2">
                    <a:lumMod val="75000"/>
                  </a:schemeClr>
                </a:solidFill>
              </a:rPr>
              <a:t>Timertask</a:t>
            </a:r>
            <a:r>
              <a:rPr lang="en-US" sz="2400" b="1" dirty="0"/>
              <a:t>:</a:t>
            </a:r>
          </a:p>
        </p:txBody>
      </p:sp>
      <p:sp>
        <p:nvSpPr>
          <p:cNvPr id="3" name="Content Placeholder 2"/>
          <p:cNvSpPr>
            <a:spLocks noGrp="1"/>
          </p:cNvSpPr>
          <p:nvPr>
            <p:ph idx="1"/>
          </p:nvPr>
        </p:nvSpPr>
        <p:spPr>
          <a:xfrm>
            <a:off x="838200" y="923192"/>
            <a:ext cx="10515600" cy="5253771"/>
          </a:xfrm>
        </p:spPr>
        <p:txBody>
          <a:bodyPr/>
          <a:lstStyle/>
          <a:p>
            <a:pPr>
              <a:buClr>
                <a:schemeClr val="accent1"/>
              </a:buClr>
              <a:buFont typeface="Wingdings" panose="05000000000000000000" pitchFamily="2" charset="2"/>
              <a:buChar char="q"/>
            </a:pPr>
            <a:r>
              <a:rPr lang="en-US" dirty="0"/>
              <a:t>In this case, Timertask is implemented for each particle so that the position of it changes once in the given period that is set for that task and the fitness values are calculated every time the task gets executed.</a:t>
            </a:r>
          </a:p>
          <a:p>
            <a:pPr>
              <a:buClr>
                <a:schemeClr val="accent1"/>
              </a:buClr>
              <a:buFont typeface="Wingdings" panose="05000000000000000000" pitchFamily="2" charset="2"/>
              <a:buChar char="q"/>
            </a:pPr>
            <a:r>
              <a:rPr lang="en-US" dirty="0"/>
              <a:t>Timer, is introduced in JDK 1.3, and follows the Java </a:t>
            </a:r>
            <a:r>
              <a:rPr lang="en-US" dirty="0" err="1"/>
              <a:t>ActiveObject</a:t>
            </a:r>
            <a:r>
              <a:rPr lang="en-US" dirty="0"/>
              <a:t>(a design pattern in which the child/slave threads are pooled under one parent/master thread)mechanism. Here, the Timertask objects are the child threads in the pool(queue) of the Timer.</a:t>
            </a:r>
          </a:p>
          <a:p>
            <a:pPr>
              <a:buClr>
                <a:schemeClr val="accent1"/>
              </a:buClr>
              <a:buFont typeface="Wingdings" panose="05000000000000000000" pitchFamily="2" charset="2"/>
              <a:buChar char="q"/>
            </a:pPr>
            <a:r>
              <a:rPr lang="en-US" dirty="0"/>
              <a:t>Timer in Java uses a queue to store its child threads and  synchronizes all its child threads.</a:t>
            </a:r>
          </a:p>
        </p:txBody>
      </p:sp>
    </p:spTree>
    <p:extLst>
      <p:ext uri="{BB962C8B-B14F-4D97-AF65-F5344CB8AC3E}">
        <p14:creationId xmlns:p14="http://schemas.microsoft.com/office/powerpoint/2010/main" val="148968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8840"/>
          </a:xfrm>
          <a:solidFill>
            <a:schemeClr val="accent3">
              <a:lumMod val="20000"/>
              <a:lumOff val="80000"/>
            </a:schemeClr>
          </a:solidFill>
        </p:spPr>
        <p:txBody>
          <a:bodyPr>
            <a:normAutofit/>
          </a:bodyPr>
          <a:lstStyle/>
          <a:p>
            <a:r>
              <a:rPr lang="en-US" sz="2400" b="1" dirty="0"/>
              <a:t>Properties: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5110778"/>
              </p:ext>
            </p:extLst>
          </p:nvPr>
        </p:nvGraphicFramePr>
        <p:xfrm>
          <a:off x="838200" y="823911"/>
          <a:ext cx="10515600" cy="5124712"/>
        </p:xfrm>
        <a:graphic>
          <a:graphicData uri="http://schemas.openxmlformats.org/drawingml/2006/table">
            <a:tbl>
              <a:tblPr bandRow="1">
                <a:tableStyleId>{16D9F66E-5EB9-4882-86FB-DCBF35E3C3E4}</a:tableStyleId>
              </a:tblPr>
              <a:tblGrid>
                <a:gridCol w="3505200">
                  <a:extLst>
                    <a:ext uri="{9D8B030D-6E8A-4147-A177-3AD203B41FA5}">
                      <a16:colId xmlns:a16="http://schemas.microsoft.com/office/drawing/2014/main" val="1228295268"/>
                    </a:ext>
                  </a:extLst>
                </a:gridCol>
                <a:gridCol w="3505200">
                  <a:extLst>
                    <a:ext uri="{9D8B030D-6E8A-4147-A177-3AD203B41FA5}">
                      <a16:colId xmlns:a16="http://schemas.microsoft.com/office/drawing/2014/main" val="2715245770"/>
                    </a:ext>
                  </a:extLst>
                </a:gridCol>
                <a:gridCol w="3505200">
                  <a:extLst>
                    <a:ext uri="{9D8B030D-6E8A-4147-A177-3AD203B41FA5}">
                      <a16:colId xmlns:a16="http://schemas.microsoft.com/office/drawing/2014/main" val="2748235405"/>
                    </a:ext>
                  </a:extLst>
                </a:gridCol>
              </a:tblGrid>
              <a:tr h="2562356">
                <a:tc>
                  <a:txBody>
                    <a:bodyPr/>
                    <a:lstStyle/>
                    <a:p>
                      <a:r>
                        <a:rPr lang="en-US" dirty="0"/>
                        <a:t>                 </a:t>
                      </a:r>
                      <a:r>
                        <a:rPr lang="en-US" u="sng" dirty="0"/>
                        <a:t>:Particle</a:t>
                      </a:r>
                    </a:p>
                    <a:p>
                      <a:pPr marL="285750" indent="-285750">
                        <a:buFontTx/>
                        <a:buChar char="-"/>
                      </a:pPr>
                      <a:r>
                        <a:rPr lang="en-US" u="none" baseline="0" dirty="0"/>
                        <a:t>position : Position</a:t>
                      </a:r>
                    </a:p>
                    <a:p>
                      <a:pPr marL="285750" indent="-285750">
                        <a:buFontTx/>
                        <a:buChar char="-"/>
                      </a:pPr>
                      <a:r>
                        <a:rPr lang="en-US" u="none" baseline="0" dirty="0"/>
                        <a:t>velocity : Velocity</a:t>
                      </a:r>
                    </a:p>
                    <a:p>
                      <a:pPr marL="285750" indent="-285750">
                        <a:buFontTx/>
                        <a:buChar char="-"/>
                      </a:pPr>
                      <a:r>
                        <a:rPr lang="en-US" u="none" baseline="0" dirty="0"/>
                        <a:t>bestPosition : Position</a:t>
                      </a:r>
                    </a:p>
                    <a:p>
                      <a:pPr marL="285750" indent="-285750">
                        <a:buFontTx/>
                        <a:buChar char="-"/>
                      </a:pPr>
                      <a:r>
                        <a:rPr lang="en-US" u="none" baseline="0" dirty="0"/>
                        <a:t>bestFitness : double</a:t>
                      </a:r>
                    </a:p>
                    <a:p>
                      <a:pPr marL="285750" indent="-285750">
                        <a:buFontTx/>
                        <a:buChar char="-"/>
                      </a:pPr>
                      <a:r>
                        <a:rPr lang="en-US" u="none" baseline="0" dirty="0"/>
                        <a:t>fitness : double</a:t>
                      </a:r>
                      <a:endParaRPr lang="en-US" u="none" dirty="0"/>
                    </a:p>
                  </a:txBody>
                  <a:tcPr/>
                </a:tc>
                <a:tc>
                  <a:txBody>
                    <a:bodyPr/>
                    <a:lstStyle/>
                    <a:p>
                      <a:r>
                        <a:rPr lang="en-US" dirty="0"/>
                        <a:t>                 </a:t>
                      </a:r>
                      <a:r>
                        <a:rPr lang="en-US" u="sng" dirty="0"/>
                        <a:t>:Swarm</a:t>
                      </a:r>
                    </a:p>
                    <a:p>
                      <a:r>
                        <a:rPr lang="en-US" u="none" baseline="0" dirty="0"/>
                        <a:t> - numberOfParticles : </a:t>
                      </a:r>
                      <a:r>
                        <a:rPr lang="en-US" u="none" baseline="0" dirty="0" err="1"/>
                        <a:t>int</a:t>
                      </a:r>
                      <a:endParaRPr lang="en-US" u="none" baseline="0" dirty="0"/>
                    </a:p>
                    <a:p>
                      <a:r>
                        <a:rPr lang="en-US" u="none" baseline="0" dirty="0"/>
                        <a:t> - particles : ArrayList&lt;Particle&gt; </a:t>
                      </a:r>
                    </a:p>
                    <a:p>
                      <a:r>
                        <a:rPr lang="en-US" u="none" baseline="0" dirty="0"/>
                        <a:t> - gbest : double</a:t>
                      </a:r>
                    </a:p>
                    <a:p>
                      <a:r>
                        <a:rPr lang="en-US" u="none" baseline="0" dirty="0"/>
                        <a:t> - gBestPosition : Position</a:t>
                      </a:r>
                    </a:p>
                    <a:p>
                      <a:endParaRPr lang="en-US" u="none" dirty="0"/>
                    </a:p>
                  </a:txBody>
                  <a:tcPr/>
                </a:tc>
                <a:tc>
                  <a:txBody>
                    <a:bodyPr/>
                    <a:lstStyle/>
                    <a:p>
                      <a:r>
                        <a:rPr lang="en-US" dirty="0"/>
                        <a:t>                   </a:t>
                      </a:r>
                      <a:r>
                        <a:rPr lang="en-US" u="sng" dirty="0"/>
                        <a:t>:Position</a:t>
                      </a:r>
                    </a:p>
                    <a:p>
                      <a:r>
                        <a:rPr lang="en-US" u="none" baseline="0" dirty="0"/>
                        <a:t> - x : double</a:t>
                      </a:r>
                    </a:p>
                    <a:p>
                      <a:r>
                        <a:rPr lang="en-US" u="none" baseline="0" dirty="0"/>
                        <a:t> - y : double</a:t>
                      </a:r>
                      <a:endParaRPr lang="en-US" u="none" dirty="0"/>
                    </a:p>
                  </a:txBody>
                  <a:tcPr/>
                </a:tc>
                <a:extLst>
                  <a:ext uri="{0D108BD9-81ED-4DB2-BD59-A6C34878D82A}">
                    <a16:rowId xmlns:a16="http://schemas.microsoft.com/office/drawing/2014/main" val="1517857494"/>
                  </a:ext>
                </a:extLst>
              </a:tr>
              <a:tr h="2562356">
                <a:tc>
                  <a:txBody>
                    <a:bodyPr/>
                    <a:lstStyle/>
                    <a:p>
                      <a:r>
                        <a:rPr lang="en-US" dirty="0"/>
                        <a:t>                    </a:t>
                      </a:r>
                      <a:r>
                        <a:rPr lang="en-US" u="sng" dirty="0"/>
                        <a:t>:Velocity</a:t>
                      </a:r>
                    </a:p>
                    <a:p>
                      <a:r>
                        <a:rPr lang="en-US" u="none" dirty="0"/>
                        <a:t> - x</a:t>
                      </a:r>
                      <a:r>
                        <a:rPr lang="en-US" u="none" baseline="0" dirty="0"/>
                        <a:t> : double</a:t>
                      </a:r>
                    </a:p>
                    <a:p>
                      <a:r>
                        <a:rPr lang="en-US" u="none" baseline="0" dirty="0"/>
                        <a:t> - y : double</a:t>
                      </a:r>
                      <a:endParaRPr lang="en-US" u="none" dirty="0"/>
                    </a:p>
                  </a:txBody>
                  <a:tcPr/>
                </a:tc>
                <a:tc>
                  <a:txBody>
                    <a:bodyPr/>
                    <a:lstStyle/>
                    <a:p>
                      <a:r>
                        <a:rPr lang="en-US" dirty="0"/>
                        <a:t>                  </a:t>
                      </a:r>
                      <a:r>
                        <a:rPr lang="en-US" u="sng" dirty="0"/>
                        <a:t>:</a:t>
                      </a:r>
                      <a:r>
                        <a:rPr lang="en-US" u="sng" dirty="0" err="1"/>
                        <a:t>FitnessFunction</a:t>
                      </a:r>
                      <a:endParaRPr lang="en-US" u="sng" dirty="0"/>
                    </a:p>
                    <a:p>
                      <a:r>
                        <a:rPr lang="en-US" u="none" dirty="0"/>
                        <a:t> - </a:t>
                      </a:r>
                      <a:r>
                        <a:rPr lang="en-US" u="none" dirty="0" err="1"/>
                        <a:t>mineParticle</a:t>
                      </a:r>
                      <a:r>
                        <a:rPr lang="en-US" u="none" dirty="0"/>
                        <a:t> : Particle</a:t>
                      </a:r>
                    </a:p>
                    <a:p>
                      <a:r>
                        <a:rPr lang="en-US" u="none" dirty="0"/>
                        <a:t> - </a:t>
                      </a:r>
                      <a:r>
                        <a:rPr lang="en-US" u="none" dirty="0" err="1"/>
                        <a:t>severityRange</a:t>
                      </a:r>
                      <a:r>
                        <a:rPr lang="en-US" u="none" dirty="0"/>
                        <a:t> : double</a:t>
                      </a:r>
                    </a:p>
                  </a:txBody>
                  <a:tcPr/>
                </a:tc>
                <a:tc>
                  <a:txBody>
                    <a:bodyPr/>
                    <a:lstStyle/>
                    <a:p>
                      <a:r>
                        <a:rPr lang="en-US" dirty="0"/>
                        <a:t>                   </a:t>
                      </a:r>
                      <a:r>
                        <a:rPr lang="en-US" u="sng" dirty="0"/>
                        <a:t> :</a:t>
                      </a:r>
                      <a:r>
                        <a:rPr lang="en-US" u="sng" dirty="0" err="1"/>
                        <a:t>MyTimerTask</a:t>
                      </a:r>
                      <a:endParaRPr lang="en-US" u="sng" dirty="0"/>
                    </a:p>
                    <a:p>
                      <a:r>
                        <a:rPr lang="en-US" u="none" dirty="0"/>
                        <a:t> - g</a:t>
                      </a:r>
                      <a:r>
                        <a:rPr lang="en-US" u="none" baseline="0" dirty="0"/>
                        <a:t> : Graphics</a:t>
                      </a:r>
                    </a:p>
                    <a:p>
                      <a:r>
                        <a:rPr lang="en-US" u="none" baseline="0" dirty="0"/>
                        <a:t> - </a:t>
                      </a:r>
                      <a:r>
                        <a:rPr lang="en-US" u="none" baseline="0" dirty="0" err="1"/>
                        <a:t>particleNum</a:t>
                      </a:r>
                      <a:r>
                        <a:rPr lang="en-US" u="none" baseline="0" dirty="0"/>
                        <a:t> : </a:t>
                      </a:r>
                      <a:r>
                        <a:rPr lang="en-US" u="none" baseline="0" dirty="0" err="1"/>
                        <a:t>int</a:t>
                      </a:r>
                      <a:endParaRPr lang="en-US" u="none" baseline="0" dirty="0"/>
                    </a:p>
                    <a:p>
                      <a:r>
                        <a:rPr lang="en-US" u="none" baseline="0" dirty="0"/>
                        <a:t> - swarm : Swarm</a:t>
                      </a:r>
                    </a:p>
                    <a:p>
                      <a:r>
                        <a:rPr lang="en-US" u="none" baseline="0" dirty="0"/>
                        <a:t> - </a:t>
                      </a:r>
                      <a:r>
                        <a:rPr lang="en-US" u="none" baseline="0" dirty="0" err="1"/>
                        <a:t>ff</a:t>
                      </a:r>
                      <a:r>
                        <a:rPr lang="en-US" u="none" baseline="0" dirty="0"/>
                        <a:t> : </a:t>
                      </a:r>
                      <a:r>
                        <a:rPr lang="en-US" u="none" baseline="0" dirty="0" err="1"/>
                        <a:t>FitnessFunction</a:t>
                      </a:r>
                      <a:endParaRPr lang="en-US" u="none" baseline="0" dirty="0"/>
                    </a:p>
                    <a:p>
                      <a:r>
                        <a:rPr lang="en-US" u="none" baseline="0" dirty="0"/>
                        <a:t> - </a:t>
                      </a:r>
                      <a:r>
                        <a:rPr lang="en-US" u="none" baseline="0" dirty="0" err="1"/>
                        <a:t>max_i</a:t>
                      </a:r>
                      <a:r>
                        <a:rPr lang="en-US" u="none" baseline="0" dirty="0"/>
                        <a:t> : </a:t>
                      </a:r>
                      <a:r>
                        <a:rPr lang="en-US" u="none" baseline="0" dirty="0" err="1"/>
                        <a:t>int</a:t>
                      </a:r>
                      <a:endParaRPr lang="en-US" u="none" dirty="0"/>
                    </a:p>
                  </a:txBody>
                  <a:tcPr/>
                </a:tc>
                <a:extLst>
                  <a:ext uri="{0D108BD9-81ED-4DB2-BD59-A6C34878D82A}">
                    <a16:rowId xmlns:a16="http://schemas.microsoft.com/office/drawing/2014/main" val="3610312788"/>
                  </a:ext>
                </a:extLst>
              </a:tr>
            </a:tbl>
          </a:graphicData>
        </a:graphic>
      </p:graphicFrame>
    </p:spTree>
    <p:extLst>
      <p:ext uri="{BB962C8B-B14F-4D97-AF65-F5344CB8AC3E}">
        <p14:creationId xmlns:p14="http://schemas.microsoft.com/office/powerpoint/2010/main" val="310612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227"/>
          </a:xfrm>
          <a:solidFill>
            <a:schemeClr val="accent3">
              <a:lumMod val="20000"/>
              <a:lumOff val="80000"/>
            </a:schemeClr>
          </a:solidFill>
        </p:spPr>
        <p:txBody>
          <a:bodyPr>
            <a:normAutofit/>
          </a:bodyPr>
          <a:lstStyle/>
          <a:p>
            <a:r>
              <a:rPr lang="en-US" sz="2400" b="1" dirty="0">
                <a:solidFill>
                  <a:srgbClr val="C00000"/>
                </a:solidFill>
              </a:rPr>
              <a:t>Algorithm Implementation : Formulae Modified </a:t>
            </a:r>
          </a:p>
        </p:txBody>
      </p:sp>
      <p:sp>
        <p:nvSpPr>
          <p:cNvPr id="3" name="Content Placeholder 2"/>
          <p:cNvSpPr>
            <a:spLocks noGrp="1"/>
          </p:cNvSpPr>
          <p:nvPr>
            <p:ph idx="1"/>
          </p:nvPr>
        </p:nvSpPr>
        <p:spPr>
          <a:xfrm>
            <a:off x="838200" y="904352"/>
            <a:ext cx="10515600" cy="5272611"/>
          </a:xfrm>
        </p:spPr>
        <p:txBody>
          <a:bodyPr/>
          <a:lstStyle/>
          <a:p>
            <a:pPr marL="0" indent="0">
              <a:buNone/>
            </a:pPr>
            <a:endParaRPr lang="en-US" dirty="0"/>
          </a:p>
          <a:p>
            <a:pPr marL="0" indent="0">
              <a:buNone/>
            </a:pPr>
            <a:r>
              <a:rPr lang="en-US" sz="2400" dirty="0" err="1"/>
              <a:t>newVelocityX</a:t>
            </a:r>
            <a:r>
              <a:rPr lang="en-US" sz="2400" dirty="0"/>
              <a:t>=((w*</a:t>
            </a:r>
            <a:r>
              <a:rPr lang="en-US" sz="2400" dirty="0" err="1"/>
              <a:t>lastVelocityX</a:t>
            </a:r>
            <a:r>
              <a:rPr lang="en-US" sz="2400" dirty="0"/>
              <a:t>)+(r1*C1)*(</a:t>
            </a:r>
            <a:r>
              <a:rPr lang="en-US" sz="2400" dirty="0" err="1"/>
              <a:t>pBestX-lastX</a:t>
            </a:r>
            <a:r>
              <a:rPr lang="en-US" sz="2400" dirty="0"/>
              <a:t>)+(r2*C2)*(</a:t>
            </a:r>
            <a:r>
              <a:rPr lang="en-US" sz="2400" dirty="0" err="1"/>
              <a:t>gBestX-lastX</a:t>
            </a:r>
            <a:r>
              <a:rPr lang="en-US" sz="2400" dirty="0"/>
              <a:t>));</a:t>
            </a:r>
          </a:p>
          <a:p>
            <a:pPr marL="0" indent="0">
              <a:buNone/>
            </a:pPr>
            <a:r>
              <a:rPr lang="en-US" sz="2400" dirty="0" err="1"/>
              <a:t>newVelocityY</a:t>
            </a:r>
            <a:r>
              <a:rPr lang="en-US" sz="2400" dirty="0"/>
              <a:t>=((w*</a:t>
            </a:r>
            <a:r>
              <a:rPr lang="en-US" sz="2400" dirty="0" err="1"/>
              <a:t>lastVelocityY</a:t>
            </a:r>
            <a:r>
              <a:rPr lang="en-US" sz="2400" dirty="0"/>
              <a:t>)+(r1*C1)*(</a:t>
            </a:r>
            <a:r>
              <a:rPr lang="en-US" sz="2400" dirty="0" err="1"/>
              <a:t>pBestY-lastY</a:t>
            </a:r>
            <a:r>
              <a:rPr lang="en-US" sz="2400" dirty="0"/>
              <a:t>)+(r2*C2)*(</a:t>
            </a:r>
            <a:r>
              <a:rPr lang="en-US" sz="2400" dirty="0" err="1"/>
              <a:t>gBestY-lastY</a:t>
            </a:r>
            <a:r>
              <a:rPr lang="en-US" sz="2400" dirty="0"/>
              <a:t>));</a:t>
            </a:r>
          </a:p>
          <a:p>
            <a:pPr marL="0" indent="0">
              <a:buNone/>
            </a:pPr>
            <a:r>
              <a:rPr lang="en-US" sz="2400" dirty="0"/>
              <a:t> </a:t>
            </a:r>
            <a:r>
              <a:rPr lang="en-US" sz="2400" dirty="0" err="1"/>
              <a:t>particles.get</a:t>
            </a:r>
            <a:r>
              <a:rPr lang="en-US" sz="2400" dirty="0"/>
              <a:t>(</a:t>
            </a:r>
            <a:r>
              <a:rPr lang="en-US" sz="2400" dirty="0" err="1"/>
              <a:t>i</a:t>
            </a:r>
            <a:r>
              <a:rPr lang="en-US" sz="2400" dirty="0"/>
              <a:t>).</a:t>
            </a:r>
            <a:r>
              <a:rPr lang="en-US" sz="2400" dirty="0" err="1"/>
              <a:t>setVelocity</a:t>
            </a:r>
            <a:r>
              <a:rPr lang="en-US" sz="2400" dirty="0"/>
              <a:t>(new Velocity(</a:t>
            </a:r>
            <a:r>
              <a:rPr lang="en-US" sz="2400" dirty="0" err="1"/>
              <a:t>newVelocityX,newVelocityY</a:t>
            </a:r>
            <a:r>
              <a:rPr lang="en-US" sz="2400" dirty="0"/>
              <a:t>));            </a:t>
            </a:r>
          </a:p>
          <a:p>
            <a:pPr marL="0" indent="0">
              <a:buNone/>
            </a:pPr>
            <a:r>
              <a:rPr lang="en-US" sz="2400" dirty="0"/>
              <a:t> </a:t>
            </a:r>
            <a:r>
              <a:rPr lang="en-US" sz="2400" dirty="0" err="1"/>
              <a:t>newPosX</a:t>
            </a:r>
            <a:r>
              <a:rPr lang="en-US" sz="2400" dirty="0"/>
              <a:t>=</a:t>
            </a:r>
            <a:r>
              <a:rPr lang="en-US" sz="2400" dirty="0" err="1"/>
              <a:t>lastX+newVelocityX</a:t>
            </a:r>
            <a:r>
              <a:rPr lang="en-US" sz="2400" dirty="0"/>
              <a:t>;</a:t>
            </a:r>
          </a:p>
          <a:p>
            <a:pPr marL="0" indent="0">
              <a:buNone/>
            </a:pPr>
            <a:r>
              <a:rPr lang="en-US" sz="2400" dirty="0" err="1"/>
              <a:t>newPosY</a:t>
            </a:r>
            <a:r>
              <a:rPr lang="en-US" sz="2400" dirty="0"/>
              <a:t>=</a:t>
            </a:r>
            <a:r>
              <a:rPr lang="en-US" sz="2400" dirty="0" err="1"/>
              <a:t>lastY+newVelocityY</a:t>
            </a:r>
            <a:r>
              <a:rPr lang="en-US" sz="2400" dirty="0"/>
              <a:t>;</a:t>
            </a:r>
          </a:p>
          <a:p>
            <a:pPr marL="0" indent="0">
              <a:buNone/>
            </a:pPr>
            <a:r>
              <a:rPr lang="en-US" sz="2400" dirty="0"/>
              <a:t> </a:t>
            </a:r>
            <a:r>
              <a:rPr lang="en-US" sz="2400" dirty="0" err="1"/>
              <a:t>particles.get</a:t>
            </a:r>
            <a:r>
              <a:rPr lang="en-US" sz="2400" dirty="0"/>
              <a:t>(</a:t>
            </a:r>
            <a:r>
              <a:rPr lang="en-US" sz="2400" dirty="0" err="1"/>
              <a:t>i</a:t>
            </a:r>
            <a:r>
              <a:rPr lang="en-US" sz="2400" dirty="0"/>
              <a:t>).</a:t>
            </a:r>
            <a:r>
              <a:rPr lang="en-US" sz="2400" dirty="0" err="1"/>
              <a:t>setPosition</a:t>
            </a:r>
            <a:r>
              <a:rPr lang="en-US" sz="2400" dirty="0"/>
              <a:t>(new Position(</a:t>
            </a:r>
            <a:r>
              <a:rPr lang="en-US" sz="2400" dirty="0" err="1"/>
              <a:t>newPosX,newPosY</a:t>
            </a:r>
            <a:r>
              <a:rPr lang="en-US" sz="2400" dirty="0"/>
              <a:t>));</a:t>
            </a:r>
          </a:p>
          <a:p>
            <a:pPr marL="0" indent="0">
              <a:buNone/>
            </a:pPr>
            <a:endParaRPr lang="en-US" dirty="0"/>
          </a:p>
        </p:txBody>
      </p:sp>
    </p:spTree>
    <p:extLst>
      <p:ext uri="{BB962C8B-B14F-4D97-AF65-F5344CB8AC3E}">
        <p14:creationId xmlns:p14="http://schemas.microsoft.com/office/powerpoint/2010/main" val="64688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227"/>
          </a:xfrm>
          <a:solidFill>
            <a:schemeClr val="accent6">
              <a:lumMod val="20000"/>
              <a:lumOff val="80000"/>
            </a:schemeClr>
          </a:solidFill>
        </p:spPr>
        <p:txBody>
          <a:bodyPr>
            <a:normAutofit/>
          </a:bodyPr>
          <a:lstStyle/>
          <a:p>
            <a:r>
              <a:rPr lang="en-US" sz="2400" b="1" dirty="0">
                <a:solidFill>
                  <a:schemeClr val="accent6">
                    <a:lumMod val="75000"/>
                  </a:schemeClr>
                </a:solidFill>
              </a:rPr>
              <a:t>Sample Values :</a:t>
            </a:r>
          </a:p>
        </p:txBody>
      </p:sp>
      <p:sp>
        <p:nvSpPr>
          <p:cNvPr id="3" name="Content Placeholder 2"/>
          <p:cNvSpPr>
            <a:spLocks noGrp="1"/>
          </p:cNvSpPr>
          <p:nvPr>
            <p:ph idx="1"/>
          </p:nvPr>
        </p:nvSpPr>
        <p:spPr>
          <a:xfrm>
            <a:off x="838200" y="904352"/>
            <a:ext cx="4848225" cy="5574197"/>
          </a:xfrm>
          <a:solidFill>
            <a:schemeClr val="accent1">
              <a:lumMod val="20000"/>
              <a:lumOff val="80000"/>
            </a:schemeClr>
          </a:solidFill>
        </p:spPr>
        <p:txBody>
          <a:bodyPr>
            <a:normAutofit fontScale="25000" lnSpcReduction="20000"/>
          </a:bodyPr>
          <a:lstStyle/>
          <a:p>
            <a:pPr marL="0" indent="0">
              <a:lnSpc>
                <a:spcPct val="120000"/>
              </a:lnSpc>
              <a:spcBef>
                <a:spcPts val="0"/>
              </a:spcBef>
              <a:buNone/>
            </a:pPr>
            <a:r>
              <a:rPr lang="en-US" sz="4000" dirty="0"/>
              <a:t>Initialization:</a:t>
            </a:r>
          </a:p>
          <a:p>
            <a:pPr marL="0" indent="0">
              <a:lnSpc>
                <a:spcPct val="120000"/>
              </a:lnSpc>
              <a:spcBef>
                <a:spcPts val="0"/>
              </a:spcBef>
              <a:buNone/>
            </a:pPr>
            <a:r>
              <a:rPr lang="en-US" sz="4000" dirty="0"/>
              <a:t>---------------&gt; Initialization START &lt;-------------------------------------</a:t>
            </a:r>
          </a:p>
          <a:p>
            <a:pPr marL="0" indent="0">
              <a:lnSpc>
                <a:spcPct val="120000"/>
              </a:lnSpc>
              <a:spcBef>
                <a:spcPts val="0"/>
              </a:spcBef>
              <a:buNone/>
            </a:pPr>
            <a:r>
              <a:rPr lang="en-US" sz="4000" dirty="0"/>
              <a:t>-------------------------------------------------------------------------</a:t>
            </a:r>
          </a:p>
          <a:p>
            <a:pPr marL="0" indent="0">
              <a:lnSpc>
                <a:spcPct val="120000"/>
              </a:lnSpc>
              <a:spcBef>
                <a:spcPts val="0"/>
              </a:spcBef>
              <a:buNone/>
            </a:pPr>
            <a:r>
              <a:rPr lang="en-US" sz="4000" dirty="0"/>
              <a:t>0                    ||            (172,195) ||  current fitness: 871.6375890601835  </a:t>
            </a:r>
            <a:r>
              <a:rPr lang="en-US" sz="4000" dirty="0" err="1"/>
              <a:t>pbest</a:t>
            </a:r>
            <a:r>
              <a:rPr lang="en-US" sz="4000" dirty="0"/>
              <a:t>: 871.6375890601835</a:t>
            </a:r>
          </a:p>
          <a:p>
            <a:pPr marL="0" indent="0">
              <a:lnSpc>
                <a:spcPct val="120000"/>
              </a:lnSpc>
              <a:spcBef>
                <a:spcPts val="0"/>
              </a:spcBef>
              <a:buNone/>
            </a:pPr>
            <a:r>
              <a:rPr lang="en-US" sz="4000" dirty="0"/>
              <a:t>-------------------------------------------------------------------------</a:t>
            </a:r>
          </a:p>
          <a:p>
            <a:pPr marL="0" indent="0">
              <a:lnSpc>
                <a:spcPct val="120000"/>
              </a:lnSpc>
              <a:spcBef>
                <a:spcPts val="0"/>
              </a:spcBef>
              <a:buNone/>
            </a:pPr>
            <a:r>
              <a:rPr lang="en-US" sz="4000" dirty="0"/>
              <a:t>1                    ||            (182,130) ||  current fitness: 910.9616893788751  </a:t>
            </a:r>
            <a:r>
              <a:rPr lang="en-US" sz="4000" dirty="0" err="1"/>
              <a:t>pbest</a:t>
            </a:r>
            <a:r>
              <a:rPr lang="en-US" sz="4000" dirty="0"/>
              <a:t>: 910.9616893788751</a:t>
            </a:r>
          </a:p>
          <a:p>
            <a:pPr marL="0" indent="0">
              <a:lnSpc>
                <a:spcPct val="120000"/>
              </a:lnSpc>
              <a:spcBef>
                <a:spcPts val="0"/>
              </a:spcBef>
              <a:buNone/>
            </a:pPr>
            <a:r>
              <a:rPr lang="en-US" sz="4000" dirty="0"/>
              <a:t>-------------------------------------------------------------------------</a:t>
            </a:r>
          </a:p>
          <a:p>
            <a:pPr marL="0" indent="0">
              <a:lnSpc>
                <a:spcPct val="120000"/>
              </a:lnSpc>
              <a:spcBef>
                <a:spcPts val="0"/>
              </a:spcBef>
              <a:buNone/>
            </a:pPr>
            <a:r>
              <a:rPr lang="en-US" sz="4000" dirty="0"/>
              <a:t>2                    ||            (89,167) ||  current fitness: 950.9742812773086  </a:t>
            </a:r>
            <a:r>
              <a:rPr lang="en-US" sz="4000" dirty="0" err="1"/>
              <a:t>pbest</a:t>
            </a:r>
            <a:r>
              <a:rPr lang="en-US" sz="4000" dirty="0"/>
              <a:t>: 950.9742812773086</a:t>
            </a:r>
          </a:p>
          <a:p>
            <a:pPr marL="0" indent="0">
              <a:lnSpc>
                <a:spcPct val="120000"/>
              </a:lnSpc>
              <a:spcBef>
                <a:spcPts val="0"/>
              </a:spcBef>
              <a:buNone/>
            </a:pPr>
            <a:r>
              <a:rPr lang="en-US" sz="4000" dirty="0"/>
              <a:t>-------------------------------------------------------------------------</a:t>
            </a:r>
          </a:p>
          <a:p>
            <a:pPr marL="0" indent="0">
              <a:lnSpc>
                <a:spcPct val="120000"/>
              </a:lnSpc>
              <a:spcBef>
                <a:spcPts val="0"/>
              </a:spcBef>
              <a:buNone/>
            </a:pPr>
            <a:r>
              <a:rPr lang="en-US" sz="4000" dirty="0"/>
              <a:t>3                    ||            (139,171) ||  current fitness: 912.0541154424061  </a:t>
            </a:r>
            <a:r>
              <a:rPr lang="en-US" sz="4000" dirty="0" err="1"/>
              <a:t>pbest</a:t>
            </a:r>
            <a:r>
              <a:rPr lang="en-US" sz="4000" dirty="0"/>
              <a:t>: 912.0541154424061</a:t>
            </a:r>
          </a:p>
          <a:p>
            <a:pPr marL="0" indent="0">
              <a:lnSpc>
                <a:spcPct val="120000"/>
              </a:lnSpc>
              <a:spcBef>
                <a:spcPts val="0"/>
              </a:spcBef>
              <a:buNone/>
            </a:pPr>
            <a:r>
              <a:rPr lang="en-US" sz="4000" dirty="0"/>
              <a:t>-------------------------------------------------------------------------</a:t>
            </a:r>
          </a:p>
          <a:p>
            <a:pPr marL="0" indent="0">
              <a:lnSpc>
                <a:spcPct val="120000"/>
              </a:lnSpc>
              <a:spcBef>
                <a:spcPts val="0"/>
              </a:spcBef>
              <a:buNone/>
            </a:pPr>
            <a:r>
              <a:rPr lang="en-US" sz="4000" dirty="0"/>
              <a:t>4                    ||            (122,213) ||  current fitness: 895.6732319318374  </a:t>
            </a:r>
            <a:r>
              <a:rPr lang="en-US" sz="4000" dirty="0" err="1"/>
              <a:t>pbest</a:t>
            </a:r>
            <a:r>
              <a:rPr lang="en-US" sz="4000" dirty="0"/>
              <a:t>: 895.6732319318374</a:t>
            </a:r>
          </a:p>
          <a:p>
            <a:pPr marL="0" indent="0">
              <a:lnSpc>
                <a:spcPct val="120000"/>
              </a:lnSpc>
              <a:spcBef>
                <a:spcPts val="0"/>
              </a:spcBef>
              <a:buNone/>
            </a:pPr>
            <a:r>
              <a:rPr lang="en-US" sz="4000" dirty="0"/>
              <a:t>-------------------------------------------------------------------------</a:t>
            </a:r>
          </a:p>
          <a:p>
            <a:pPr marL="0" indent="0">
              <a:lnSpc>
                <a:spcPct val="120000"/>
              </a:lnSpc>
              <a:spcBef>
                <a:spcPts val="0"/>
              </a:spcBef>
              <a:buNone/>
            </a:pPr>
            <a:r>
              <a:rPr lang="en-US" sz="4000" dirty="0"/>
              <a:t>5                    ||            (178,134) ||  current fitness: 910.8346300341412  </a:t>
            </a:r>
            <a:r>
              <a:rPr lang="en-US" sz="4000" dirty="0" err="1"/>
              <a:t>pbest</a:t>
            </a:r>
            <a:r>
              <a:rPr lang="en-US" sz="4000" dirty="0"/>
              <a:t>: 910.8346300341412</a:t>
            </a:r>
          </a:p>
          <a:p>
            <a:pPr marL="0" indent="0">
              <a:lnSpc>
                <a:spcPct val="120000"/>
              </a:lnSpc>
              <a:spcBef>
                <a:spcPts val="0"/>
              </a:spcBef>
              <a:buNone/>
            </a:pPr>
            <a:r>
              <a:rPr lang="en-US" sz="4000" dirty="0"/>
              <a:t>-------------------------------------------------------------------------</a:t>
            </a:r>
          </a:p>
          <a:p>
            <a:pPr marL="0" indent="0">
              <a:lnSpc>
                <a:spcPct val="120000"/>
              </a:lnSpc>
              <a:spcBef>
                <a:spcPts val="0"/>
              </a:spcBef>
              <a:buNone/>
            </a:pPr>
            <a:r>
              <a:rPr lang="en-US" sz="4000" dirty="0"/>
              <a:t>6                    ||            (121,124) ||  current fitness: 957.0734883680649  </a:t>
            </a:r>
            <a:r>
              <a:rPr lang="en-US" sz="4000" dirty="0" err="1"/>
              <a:t>pbest</a:t>
            </a:r>
            <a:r>
              <a:rPr lang="en-US" sz="4000" dirty="0"/>
              <a:t>: 957.0734883680649</a:t>
            </a:r>
          </a:p>
          <a:p>
            <a:pPr marL="0" indent="0">
              <a:lnSpc>
                <a:spcPct val="120000"/>
              </a:lnSpc>
              <a:spcBef>
                <a:spcPts val="0"/>
              </a:spcBef>
              <a:buNone/>
            </a:pPr>
            <a:r>
              <a:rPr lang="en-US" sz="4000" dirty="0"/>
              <a:t>-------------------------------------------------------------------------</a:t>
            </a:r>
          </a:p>
          <a:p>
            <a:pPr marL="0" indent="0">
              <a:lnSpc>
                <a:spcPct val="120000"/>
              </a:lnSpc>
              <a:spcBef>
                <a:spcPts val="0"/>
              </a:spcBef>
              <a:buNone/>
            </a:pPr>
            <a:r>
              <a:rPr lang="en-US" sz="4000" dirty="0"/>
              <a:t>7                    ||            (128,199) ||  current fitness: 900.5224895303905  </a:t>
            </a:r>
            <a:r>
              <a:rPr lang="en-US" sz="4000" dirty="0" err="1"/>
              <a:t>pbest</a:t>
            </a:r>
            <a:r>
              <a:rPr lang="en-US" sz="4000" dirty="0"/>
              <a:t>: 900.5224895303905</a:t>
            </a:r>
          </a:p>
          <a:p>
            <a:pPr marL="0" indent="0">
              <a:lnSpc>
                <a:spcPct val="120000"/>
              </a:lnSpc>
              <a:spcBef>
                <a:spcPts val="0"/>
              </a:spcBef>
              <a:buNone/>
            </a:pPr>
            <a:r>
              <a:rPr lang="en-US" sz="4000" dirty="0"/>
              <a:t>-------------------------------------------------------------------------</a:t>
            </a:r>
          </a:p>
          <a:p>
            <a:pPr marL="0" indent="0">
              <a:lnSpc>
                <a:spcPct val="120000"/>
              </a:lnSpc>
              <a:spcBef>
                <a:spcPts val="0"/>
              </a:spcBef>
              <a:buNone/>
            </a:pPr>
            <a:r>
              <a:rPr lang="en-US" sz="4000" dirty="0"/>
              <a:t>8                    ||            (150,194) ||  current fitness: 888.049610482755  </a:t>
            </a:r>
            <a:r>
              <a:rPr lang="en-US" sz="4000" dirty="0" err="1"/>
              <a:t>pbest</a:t>
            </a:r>
            <a:r>
              <a:rPr lang="en-US" sz="4000" dirty="0"/>
              <a:t>: 888.049610482755</a:t>
            </a:r>
          </a:p>
          <a:p>
            <a:pPr marL="0" indent="0">
              <a:lnSpc>
                <a:spcPct val="120000"/>
              </a:lnSpc>
              <a:spcBef>
                <a:spcPts val="0"/>
              </a:spcBef>
              <a:buNone/>
            </a:pPr>
            <a:r>
              <a:rPr lang="en-US" sz="4000" dirty="0"/>
              <a:t>-------------------------------------------------------------------------</a:t>
            </a:r>
          </a:p>
          <a:p>
            <a:pPr marL="0" indent="0">
              <a:lnSpc>
                <a:spcPct val="120000"/>
              </a:lnSpc>
              <a:spcBef>
                <a:spcPts val="0"/>
              </a:spcBef>
              <a:buNone/>
            </a:pPr>
            <a:r>
              <a:rPr lang="en-US" sz="4000" dirty="0"/>
              <a:t>9                    ||            (161,121) ||  current fitness: 931.3594586035676  </a:t>
            </a:r>
            <a:r>
              <a:rPr lang="en-US" sz="4000" dirty="0" err="1"/>
              <a:t>pbest</a:t>
            </a:r>
            <a:r>
              <a:rPr lang="en-US" sz="4000" dirty="0"/>
              <a:t>: 931.3594586035676</a:t>
            </a:r>
          </a:p>
          <a:p>
            <a:pPr marL="0" indent="0">
              <a:lnSpc>
                <a:spcPct val="120000"/>
              </a:lnSpc>
              <a:spcBef>
                <a:spcPts val="0"/>
              </a:spcBef>
              <a:buNone/>
            </a:pPr>
            <a:r>
              <a:rPr lang="en-US" sz="4000" dirty="0"/>
              <a:t>-------------------------------------------------------------------------</a:t>
            </a:r>
          </a:p>
          <a:p>
            <a:pPr marL="0" indent="0">
              <a:lnSpc>
                <a:spcPct val="120000"/>
              </a:lnSpc>
              <a:spcBef>
                <a:spcPts val="0"/>
              </a:spcBef>
              <a:buNone/>
            </a:pPr>
            <a:r>
              <a:rPr lang="en-US" sz="4000" dirty="0"/>
              <a:t>10                    ||            (184,97) ||  current fitness: 933.6536710116643  </a:t>
            </a:r>
            <a:r>
              <a:rPr lang="en-US" sz="4000" dirty="0" err="1"/>
              <a:t>pbest</a:t>
            </a:r>
            <a:r>
              <a:rPr lang="en-US" sz="4000" dirty="0"/>
              <a:t>: 933.6536710116643</a:t>
            </a:r>
          </a:p>
          <a:p>
            <a:pPr marL="0" indent="0">
              <a:lnSpc>
                <a:spcPct val="120000"/>
              </a:lnSpc>
              <a:spcBef>
                <a:spcPts val="0"/>
              </a:spcBef>
              <a:buNone/>
            </a:pPr>
            <a:r>
              <a:rPr lang="en-US" sz="4000" dirty="0"/>
              <a:t>-------------------------------------------------------------------------</a:t>
            </a:r>
          </a:p>
          <a:p>
            <a:pPr marL="0" indent="0">
              <a:buNone/>
            </a:pPr>
            <a:endParaRPr lang="en-US" dirty="0"/>
          </a:p>
        </p:txBody>
      </p:sp>
      <p:sp>
        <p:nvSpPr>
          <p:cNvPr id="4" name="TextBox 3"/>
          <p:cNvSpPr txBox="1"/>
          <p:nvPr/>
        </p:nvSpPr>
        <p:spPr>
          <a:xfrm>
            <a:off x="5686425" y="904352"/>
            <a:ext cx="5667374" cy="5574197"/>
          </a:xfrm>
          <a:prstGeom prst="rect">
            <a:avLst/>
          </a:prstGeom>
          <a:solidFill>
            <a:schemeClr val="accent4">
              <a:lumMod val="20000"/>
              <a:lumOff val="80000"/>
            </a:schemeClr>
          </a:solidFill>
        </p:spPr>
        <p:txBody>
          <a:bodyPr wrap="square" rtlCol="0">
            <a:spAutoFit/>
          </a:bodyPr>
          <a:lstStyle/>
          <a:p>
            <a:r>
              <a:rPr lang="en-US" sz="1000" dirty="0"/>
              <a:t>---------------&gt; Next Iteration &lt;-------------------------------------</a:t>
            </a:r>
          </a:p>
          <a:p>
            <a:r>
              <a:rPr lang="en-US" sz="1000" dirty="0"/>
              <a:t>-------------------------------------------------------------------------</a:t>
            </a:r>
          </a:p>
          <a:p>
            <a:r>
              <a:rPr lang="en-US" sz="1000" dirty="0"/>
              <a:t>0                    ||            (118,158) ||  current fitness: 935.8172353443573  </a:t>
            </a:r>
            <a:r>
              <a:rPr lang="en-US" sz="1000" dirty="0" err="1"/>
              <a:t>pbest</a:t>
            </a:r>
            <a:r>
              <a:rPr lang="en-US" sz="1000" dirty="0"/>
              <a:t>: 935.8172353443573-------------------------------------------------------------------------</a:t>
            </a:r>
          </a:p>
          <a:p>
            <a:r>
              <a:rPr lang="en-US" sz="1000" dirty="0"/>
              <a:t>-------------------------------------------------------------------------</a:t>
            </a:r>
          </a:p>
          <a:p>
            <a:r>
              <a:rPr lang="en-US" sz="1000" dirty="0"/>
              <a:t>1                    ||            (126,115) ||  current fitness: 960.5364354409928  </a:t>
            </a:r>
            <a:r>
              <a:rPr lang="en-US" sz="1000" dirty="0" err="1"/>
              <a:t>pbest</a:t>
            </a:r>
            <a:r>
              <a:rPr lang="en-US" sz="1000" dirty="0"/>
              <a:t>: 960.5364354409928-------------------------------------------------------------------------</a:t>
            </a:r>
          </a:p>
          <a:p>
            <a:r>
              <a:rPr lang="en-US" sz="1000" dirty="0"/>
              <a:t>-------------------------------------------------------------------------</a:t>
            </a:r>
          </a:p>
          <a:p>
            <a:r>
              <a:rPr lang="en-US" sz="1000" dirty="0"/>
              <a:t>2                    ||            (98,151) ||  current fitness: 955.2597886019029  </a:t>
            </a:r>
            <a:r>
              <a:rPr lang="en-US" sz="1000" dirty="0" err="1"/>
              <a:t>pbest</a:t>
            </a:r>
            <a:r>
              <a:rPr lang="en-US" sz="1000" dirty="0"/>
              <a:t>: 955.2597886019029-------------------------------------------------------------------------</a:t>
            </a:r>
          </a:p>
          <a:p>
            <a:r>
              <a:rPr lang="en-US" sz="1000" dirty="0"/>
              <a:t>-------------------------------------------------------------------------</a:t>
            </a:r>
          </a:p>
          <a:p>
            <a:r>
              <a:rPr lang="en-US" sz="1000" dirty="0"/>
              <a:t>3                    ||            (134,171) ||  current fitness: 915.0102475814217  </a:t>
            </a:r>
            <a:r>
              <a:rPr lang="en-US" sz="1000" dirty="0" err="1"/>
              <a:t>pbest</a:t>
            </a:r>
            <a:r>
              <a:rPr lang="en-US" sz="1000" dirty="0"/>
              <a:t>: 915.0102475814217-------------------------------------------------------------------------</a:t>
            </a:r>
          </a:p>
          <a:p>
            <a:r>
              <a:rPr lang="en-US" sz="1000" dirty="0"/>
              <a:t>-------------------------------------------------------------------------</a:t>
            </a:r>
          </a:p>
          <a:p>
            <a:r>
              <a:rPr lang="en-US" sz="1000" dirty="0"/>
              <a:t>4                    ||            (107,114) ||  current fitness: 974.3458547242843  </a:t>
            </a:r>
            <a:r>
              <a:rPr lang="en-US" sz="1000" dirty="0" err="1"/>
              <a:t>pbest</a:t>
            </a:r>
            <a:r>
              <a:rPr lang="en-US" sz="1000" dirty="0"/>
              <a:t>: 974.3458547242843-------------------------------------------------------------------------</a:t>
            </a:r>
          </a:p>
          <a:p>
            <a:r>
              <a:rPr lang="en-US" sz="1000" dirty="0"/>
              <a:t>-------------------------------------------------------------------------</a:t>
            </a:r>
          </a:p>
          <a:p>
            <a:r>
              <a:rPr lang="en-US" sz="1000" dirty="0"/>
              <a:t>5                    ||            (168,138) ||  current fitness: 914.6578211233079  </a:t>
            </a:r>
            <a:r>
              <a:rPr lang="en-US" sz="1000" dirty="0" err="1"/>
              <a:t>pbest</a:t>
            </a:r>
            <a:r>
              <a:rPr lang="en-US" sz="1000" dirty="0"/>
              <a:t>: 914.6578211233079-------------------------------------------------------------------------</a:t>
            </a:r>
          </a:p>
          <a:p>
            <a:r>
              <a:rPr lang="en-US" sz="1000" dirty="0"/>
              <a:t>-------------------------------------------------------------------------</a:t>
            </a:r>
          </a:p>
          <a:p>
            <a:r>
              <a:rPr lang="en-US" sz="1000" dirty="0"/>
              <a:t>6                    ||            (118,144) ||  current fitness: 945.3062281104885  </a:t>
            </a:r>
            <a:r>
              <a:rPr lang="en-US" sz="1000" dirty="0" err="1"/>
              <a:t>pbest</a:t>
            </a:r>
            <a:r>
              <a:rPr lang="en-US" sz="1000" dirty="0"/>
              <a:t>: 957.0734883680649-------------------------------------------------------------------------</a:t>
            </a:r>
          </a:p>
          <a:p>
            <a:r>
              <a:rPr lang="en-US" sz="1000" dirty="0"/>
              <a:t>-------------------------------------------------------------------------</a:t>
            </a:r>
          </a:p>
          <a:p>
            <a:r>
              <a:rPr lang="en-US" sz="1000" dirty="0"/>
              <a:t>7                    ||            (119,169) ||  current fitness: 927.4800852210814  </a:t>
            </a:r>
            <a:r>
              <a:rPr lang="en-US" sz="1000" dirty="0" err="1"/>
              <a:t>pbest</a:t>
            </a:r>
            <a:r>
              <a:rPr lang="en-US" sz="1000" dirty="0"/>
              <a:t>: 927.4800852210814-------------------------------------------------------------------------</a:t>
            </a:r>
          </a:p>
          <a:p>
            <a:r>
              <a:rPr lang="en-US" sz="1000" dirty="0"/>
              <a:t>-------------------------------------------------------------------------</a:t>
            </a:r>
          </a:p>
          <a:p>
            <a:r>
              <a:rPr lang="en-US" sz="1000" dirty="0"/>
              <a:t>8                    ||            (139,191) ||  current fitness: 897.9738481907523  </a:t>
            </a:r>
            <a:r>
              <a:rPr lang="en-US" sz="1000" dirty="0" err="1"/>
              <a:t>pbest</a:t>
            </a:r>
            <a:r>
              <a:rPr lang="en-US" sz="1000" dirty="0"/>
              <a:t>: 897.9738481907523-------------------------------------------------------------------------</a:t>
            </a:r>
          </a:p>
          <a:p>
            <a:r>
              <a:rPr lang="en-US" sz="1000" dirty="0"/>
              <a:t>-------------------------------------------------------------------------</a:t>
            </a:r>
          </a:p>
          <a:p>
            <a:r>
              <a:rPr lang="en-US" sz="1000" dirty="0"/>
              <a:t>9                    ||            (123,140) ||  current fitness: 944.454412285474  </a:t>
            </a:r>
            <a:r>
              <a:rPr lang="en-US" sz="1000" dirty="0" err="1"/>
              <a:t>pbest</a:t>
            </a:r>
            <a:r>
              <a:rPr lang="en-US" sz="1000" dirty="0"/>
              <a:t>: 944.454412285474-------------------------------------------------------------------------</a:t>
            </a:r>
          </a:p>
          <a:p>
            <a:r>
              <a:rPr lang="en-US" sz="1000" dirty="0"/>
              <a:t>-------------------------------------------------------------------------</a:t>
            </a:r>
          </a:p>
          <a:p>
            <a:r>
              <a:rPr lang="en-US" sz="1000" dirty="0"/>
              <a:t>10                    ||            (158,122) ||  current fitness: 933.2434522303757  </a:t>
            </a:r>
            <a:r>
              <a:rPr lang="en-US" sz="1000" dirty="0" err="1"/>
              <a:t>pbest</a:t>
            </a:r>
            <a:r>
              <a:rPr lang="en-US" sz="1000" dirty="0"/>
              <a:t>: 933.6536710116643-------------------------------------------------------------------------</a:t>
            </a:r>
          </a:p>
          <a:p>
            <a:r>
              <a:rPr lang="en-US" sz="1000" dirty="0"/>
              <a:t>-------------------------------------------------------------------------</a:t>
            </a:r>
            <a:endParaRPr lang="en-US" sz="1000" dirty="0"/>
          </a:p>
        </p:txBody>
      </p:sp>
    </p:spTree>
    <p:extLst>
      <p:ext uri="{BB962C8B-B14F-4D97-AF65-F5344CB8AC3E}">
        <p14:creationId xmlns:p14="http://schemas.microsoft.com/office/powerpoint/2010/main" val="248268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2182</Words>
  <Application>Microsoft Office PowerPoint</Application>
  <PresentationFormat>Widescreen</PresentationFormat>
  <Paragraphs>306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 DETERMINATION OF SAFE AREAS FOR SUBMARINES USING PSO</vt:lpstr>
      <vt:lpstr>Problem:</vt:lpstr>
      <vt:lpstr>Solution:</vt:lpstr>
      <vt:lpstr>PSO :  an APPROACH to solve the existing social and economic problem</vt:lpstr>
      <vt:lpstr>Pseudocode of Algorithm Implemented:</vt:lpstr>
      <vt:lpstr>Use of Timertask:</vt:lpstr>
      <vt:lpstr>Properties:</vt:lpstr>
      <vt:lpstr>Algorithm Implementation : Formulae Modified </vt:lpstr>
      <vt:lpstr>Sample Values :</vt:lpstr>
      <vt:lpstr>Initializing Particles:</vt:lpstr>
      <vt:lpstr>Time Complexity of each function:</vt:lpstr>
      <vt:lpstr>Local Objective Function:</vt:lpstr>
      <vt:lpstr>Global Objective Function:</vt:lpstr>
      <vt:lpstr>What if we have not used the Timertask?</vt:lpstr>
      <vt:lpstr>Using Timertask?</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PSO IMPLEMENTATION FOR DETERMINATION OF SAFE AREAS FOR</dc:title>
  <dc:creator>chandrika bolla</dc:creator>
  <cp:lastModifiedBy>chandrika bolla</cp:lastModifiedBy>
  <cp:revision>48</cp:revision>
  <dcterms:created xsi:type="dcterms:W3CDTF">2017-04-28T19:11:22Z</dcterms:created>
  <dcterms:modified xsi:type="dcterms:W3CDTF">2017-04-29T03:53:06Z</dcterms:modified>
</cp:coreProperties>
</file>