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69" r:id="rId2"/>
    <p:sldId id="270" r:id="rId3"/>
    <p:sldId id="271" r:id="rId4"/>
    <p:sldId id="272" r:id="rId5"/>
    <p:sldId id="273" r:id="rId6"/>
    <p:sldId id="274" r:id="rId7"/>
    <p:sldId id="275" r:id="rId8"/>
  </p:sldIdLst>
  <p:sldSz cx="9144000" cy="5143500" type="screen16x9"/>
  <p:notesSz cx="6858000" cy="9144000"/>
  <p:embeddedFontLst>
    <p:embeddedFont>
      <p:font typeface="Roboto" panose="02000000000000000000" pitchFamily="2" charset="0"/>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6" d="100"/>
          <a:sy n="66" d="100"/>
        </p:scale>
        <p:origin x="922"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56"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7"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1048589"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0"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1048601"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2"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05"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6"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048615" name="Google Shape;135;ge29c9da6c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22" name="Google Shape;10;p2"/>
          <p:cNvGrpSpPr/>
          <p:nvPr/>
        </p:nvGrpSpPr>
        <p:grpSpPr>
          <a:xfrm>
            <a:off x="6098378" y="5"/>
            <a:ext cx="3045625" cy="2030570"/>
            <a:chOff x="6098378" y="5"/>
            <a:chExt cx="3045625" cy="2030570"/>
          </a:xfrm>
        </p:grpSpPr>
        <p:sp>
          <p:nvSpPr>
            <p:cNvPr id="1048579"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0"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2"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3"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84"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048585"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48586"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46" name="Google Shape;70;p11"/>
          <p:cNvGrpSpPr/>
          <p:nvPr/>
        </p:nvGrpSpPr>
        <p:grpSpPr>
          <a:xfrm>
            <a:off x="6098378" y="5"/>
            <a:ext cx="3045625" cy="2030570"/>
            <a:chOff x="6098378" y="5"/>
            <a:chExt cx="3045625" cy="2030570"/>
          </a:xfrm>
        </p:grpSpPr>
        <p:sp>
          <p:nvSpPr>
            <p:cNvPr id="1048630"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1"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2"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3"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4"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35"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048636"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1048637"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104862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43" name="Google Shape;20;p3"/>
          <p:cNvGrpSpPr/>
          <p:nvPr/>
        </p:nvGrpSpPr>
        <p:grpSpPr>
          <a:xfrm>
            <a:off x="6098378" y="5"/>
            <a:ext cx="3045625" cy="2030570"/>
            <a:chOff x="6098378" y="5"/>
            <a:chExt cx="3045625" cy="2030570"/>
          </a:xfrm>
        </p:grpSpPr>
        <p:sp>
          <p:nvSpPr>
            <p:cNvPr id="10486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0486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7" name="Google Shape;29;p4"/>
          <p:cNvGrpSpPr/>
          <p:nvPr/>
        </p:nvGrpSpPr>
        <p:grpSpPr>
          <a:xfrm>
            <a:off x="0" y="3903669"/>
            <a:ext cx="9144000" cy="1239925"/>
            <a:chOff x="0" y="3903669"/>
            <a:chExt cx="9144000" cy="1239925"/>
          </a:xfrm>
        </p:grpSpPr>
        <p:sp>
          <p:nvSpPr>
            <p:cNvPr id="1048591"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2"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3"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4"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5"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96"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8597"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598"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1048638"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8639"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40"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41"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1048642"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8643"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104861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61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1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0" name="Google Shape;51;p8"/>
          <p:cNvGrpSpPr/>
          <p:nvPr/>
        </p:nvGrpSpPr>
        <p:grpSpPr>
          <a:xfrm>
            <a:off x="6098378" y="5"/>
            <a:ext cx="3045625" cy="2030570"/>
            <a:chOff x="6098378" y="5"/>
            <a:chExt cx="3045625" cy="2030570"/>
          </a:xfrm>
        </p:grpSpPr>
        <p:sp>
          <p:nvSpPr>
            <p:cNvPr id="1048644"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5"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7"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49"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048650"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1048651"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28" name="Google Shape;61;p9"/>
          <p:cNvCxnSpPr>
            <a:cxnSpLocks/>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4865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65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5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104865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1048628"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lvl1pPr>
          </a:lstStyle>
          <a:p>
            <a:endParaRPr/>
          </a:p>
        </p:txBody>
      </p:sp>
      <p:sp>
        <p:nvSpPr>
          <p:cNvPr id="1048629"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104857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a:endParaRPr/>
          </a:p>
        </p:txBody>
      </p:sp>
      <p:sp>
        <p:nvSpPr>
          <p:cNvPr id="104857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js.sgsci.org/journals/iaet/article/view/162"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researchgate.net/publication/379811995_Stock_Market_Analysis_and_Prediction_Using_LSTM_A_Case_Study_on_Technology_Stocks" TargetMode="External"/><Relationship Id="rId5" Type="http://schemas.openxmlformats.org/officeDocument/2006/relationships/hyperlink" Target="https://www.researchgate.net/publication/380494066_STOCK_PRICE_PREDICTION_USING_LSTM" TargetMode="External"/><Relationship Id="rId4" Type="http://schemas.openxmlformats.org/officeDocument/2006/relationships/hyperlink" Target="https://www.sciencedirect.com/science/article/pii/S09574174230084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048587" name="Google Shape;85;p13"/>
          <p:cNvSpPr txBox="1">
            <a:spLocks noGrp="1"/>
          </p:cNvSpPr>
          <p:nvPr>
            <p:ph type="ctrTitle"/>
          </p:nvPr>
        </p:nvSpPr>
        <p:spPr>
          <a:xfrm>
            <a:off x="1339811" y="1722178"/>
            <a:ext cx="6679095" cy="1080052"/>
          </a:xfrm>
          <a:prstGeom prst="rect">
            <a:avLst/>
          </a:prstGeom>
        </p:spPr>
        <p:txBody>
          <a:bodyPr spcFirstLastPara="1" wrap="square" lIns="91425" tIns="91425" rIns="91425" bIns="91425" anchor="b" anchorCtr="0">
            <a:normAutofit/>
          </a:bodyPr>
          <a:lstStyle/>
          <a:p>
            <a:pPr lvl="0"/>
            <a:r>
              <a:rPr lang="en-GB" dirty="0"/>
              <a:t>STOCK PRICE PREDICTION</a:t>
            </a:r>
            <a:br>
              <a:rPr lang="en-GB" dirty="0"/>
            </a:br>
            <a:r>
              <a:rPr lang="en-GB" sz="1600"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1048599"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   INDEX</a:t>
            </a:r>
            <a:endParaRPr dirty="0"/>
          </a:p>
        </p:txBody>
      </p:sp>
      <p:sp>
        <p:nvSpPr>
          <p:cNvPr id="1048600" name="Google Shape;91;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IN" dirty="0"/>
              <a:t>Problem Statement</a:t>
            </a:r>
          </a:p>
          <a:p>
            <a:pPr marL="457200" lvl="0" indent="-342900" algn="l" rtl="0">
              <a:spcBef>
                <a:spcPts val="0"/>
              </a:spcBef>
              <a:spcAft>
                <a:spcPts val="0"/>
              </a:spcAft>
              <a:buSzPts val="1800"/>
              <a:buAutoNum type="arabicPeriod"/>
            </a:pPr>
            <a:r>
              <a:rPr lang="en-IN" dirty="0"/>
              <a:t>Literature Survey</a:t>
            </a:r>
          </a:p>
          <a:p>
            <a:pPr>
              <a:buFont typeface="Roboto" panose="02000000000000000000"/>
              <a:buAutoNum type="arabicPeriod"/>
            </a:pPr>
            <a:r>
              <a:rPr lang="en-IN" dirty="0"/>
              <a:t>Software used</a:t>
            </a:r>
          </a:p>
          <a:p>
            <a:pPr marL="457200" lvl="0" indent="-342900" algn="l" rtl="0">
              <a:spcBef>
                <a:spcPts val="0"/>
              </a:spcBef>
              <a:spcAft>
                <a:spcPts val="0"/>
              </a:spcAft>
              <a:buSzPts val="1800"/>
              <a:buAutoNum type="arabicPeriod"/>
            </a:pPr>
            <a:r>
              <a:rPr lang="en-IN" dirty="0"/>
              <a:t>Proposed Methadology</a:t>
            </a:r>
          </a:p>
          <a:p>
            <a:pPr lvl="0" algn="l" rtl="0">
              <a:spcBef>
                <a:spcPts val="0"/>
              </a:spcBef>
              <a:spcAft>
                <a:spcPts val="0"/>
              </a:spcAft>
              <a:buSzPts val="1800"/>
              <a:buFont typeface="+mj-lt"/>
              <a:buAutoNum type="arabicPeriod"/>
            </a:pPr>
            <a:r>
              <a:rPr lang="en-GB" dirty="0"/>
              <a:t>References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603"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PROBLEM STATEMENT</a:t>
            </a:r>
          </a:p>
        </p:txBody>
      </p:sp>
      <p:sp>
        <p:nvSpPr>
          <p:cNvPr id="1048604"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Demand of Stock have become huge with </a:t>
            </a:r>
            <a:r>
              <a:rPr lang="en-US" altLang="en-GB" dirty="0"/>
              <a:t>i</a:t>
            </a:r>
            <a:r>
              <a:rPr lang="en-GB" dirty="0"/>
              <a:t>ncrease in popularity of Stock in Digital world. Prediction and Analysing stock can benefit People to think before buying or selling stocks. So, A New Stock Price Prediction through Deep Learning Algorithms has been </a:t>
            </a:r>
            <a:r>
              <a:rPr lang="en-GB" dirty="0" err="1"/>
              <a:t>analyzed</a:t>
            </a:r>
            <a:r>
              <a:rPr lang="en-GB" dirty="0"/>
              <a:t> and visualized. Through This System we can predict of any Company stock in the world. </a:t>
            </a:r>
          </a:p>
          <a:p>
            <a:pPr marL="0" lvl="0" indent="0" algn="l" rtl="0">
              <a:spcBef>
                <a:spcPts val="0"/>
              </a:spcBef>
              <a:spcAft>
                <a:spcPts val="1200"/>
              </a:spcAft>
              <a:buNone/>
            </a:pPr>
            <a:r>
              <a:rPr lang="en-IN" dirty="0"/>
              <a:t>The objective of stock price prediction using Machine Learning is to forecast future stock prices based on historical data and market indicators. The goal is to help investors make informed decisions, optimize strategies, and manage risks, while accounting for market uncertainty and volatility.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ext Placeholder 2"/>
          <p:cNvSpPr>
            <a:spLocks noGrp="1"/>
          </p:cNvSpPr>
          <p:nvPr>
            <p:ph type="body" idx="1"/>
          </p:nvPr>
        </p:nvSpPr>
        <p:spPr>
          <a:xfrm>
            <a:off x="311700" y="1110606"/>
            <a:ext cx="8520600" cy="3339000"/>
          </a:xfrm>
        </p:spPr>
        <p:txBody>
          <a:bodyPr>
            <a:normAutofit fontScale="83056" lnSpcReduction="20000"/>
          </a:bodyPr>
          <a:lstStyle/>
          <a:p>
            <a:pPr algn="just"/>
            <a:r>
              <a:rPr lang="en-IN" dirty="0"/>
              <a:t>Traditional Methods:</a:t>
            </a:r>
          </a:p>
          <a:p>
            <a:pPr marL="114300" indent="0" algn="just">
              <a:buNone/>
            </a:pPr>
            <a:r>
              <a:rPr lang="en-IN" dirty="0"/>
              <a:t>        ARIMA &amp; GARCH: Time-series models for price prediction and volatility, limited by non-linearity.</a:t>
            </a:r>
          </a:p>
          <a:p>
            <a:pPr marL="114300" indent="0" algn="just">
              <a:buNone/>
            </a:pPr>
            <a:endParaRPr lang="en-IN" dirty="0"/>
          </a:p>
          <a:p>
            <a:pPr algn="just"/>
            <a:r>
              <a:rPr lang="en-IN" dirty="0"/>
              <a:t> Machine Learning Approaches:</a:t>
            </a:r>
          </a:p>
          <a:p>
            <a:pPr marL="114300" indent="0" algn="just">
              <a:buNone/>
            </a:pPr>
            <a:r>
              <a:rPr lang="en-IN" dirty="0"/>
              <a:t>        SVMs: Predict price direction, capture non-linear patterns.</a:t>
            </a:r>
          </a:p>
          <a:p>
            <a:pPr marL="114300" indent="0" algn="just">
              <a:buNone/>
            </a:pPr>
            <a:r>
              <a:rPr lang="en-IN" dirty="0"/>
              <a:t>        Random Forests &amp; Decision Trees: Handle high-dimensional data, but prone to overfitting.</a:t>
            </a:r>
          </a:p>
          <a:p>
            <a:pPr marL="114300" indent="0" algn="just">
              <a:buNone/>
            </a:pPr>
            <a:r>
              <a:rPr lang="en-IN" dirty="0"/>
              <a:t>        Neural Networks:</a:t>
            </a:r>
          </a:p>
          <a:p>
            <a:pPr marL="114300" indent="0" algn="just">
              <a:buNone/>
            </a:pPr>
            <a:r>
              <a:rPr lang="en-IN" dirty="0"/>
              <a:t>        RNNs/LSTMs: Excellent for sequential data.</a:t>
            </a:r>
          </a:p>
          <a:p>
            <a:pPr marL="114300" indent="0" algn="just">
              <a:buNone/>
            </a:pPr>
            <a:r>
              <a:rPr lang="en-IN" dirty="0"/>
              <a:t>        CNNs: Capture spatial and temporal dependencies.</a:t>
            </a:r>
          </a:p>
          <a:p>
            <a:pPr marL="114300" indent="0" algn="just">
              <a:buNone/>
            </a:pPr>
            <a:r>
              <a:rPr lang="en-IN" dirty="0"/>
              <a:t>  </a:t>
            </a:r>
          </a:p>
          <a:p>
            <a:pPr algn="just"/>
            <a:r>
              <a:rPr lang="en-IN" dirty="0"/>
              <a:t>Ensemble &amp; Hybrid Models: Combine multiple techniques (LSTM + SVM, etc.) for better accuracy.</a:t>
            </a:r>
          </a:p>
          <a:p>
            <a:pPr algn="just"/>
            <a:endParaRPr lang="en-IN" dirty="0"/>
          </a:p>
          <a:p>
            <a:pPr algn="just"/>
            <a:r>
              <a:rPr lang="en-IN" dirty="0"/>
              <a:t> Deep Learning Framework :LSTM for stock returns.</a:t>
            </a:r>
          </a:p>
          <a:p>
            <a:pPr marL="114300" indent="0" algn="just">
              <a:buNone/>
            </a:pPr>
            <a:r>
              <a:rPr lang="en-IN" dirty="0"/>
              <a:t>         Sentiment &amp; ML :Combining sentiment with traditional models improves accuracy.</a:t>
            </a:r>
          </a:p>
        </p:txBody>
      </p:sp>
      <p:sp>
        <p:nvSpPr>
          <p:cNvPr id="1048608" name="Title 6"/>
          <p:cNvSpPr>
            <a:spLocks noGrp="1"/>
          </p:cNvSpPr>
          <p:nvPr>
            <p:ph type="title"/>
          </p:nvPr>
        </p:nvSpPr>
        <p:spPr>
          <a:xfrm>
            <a:off x="311700" y="157163"/>
            <a:ext cx="8520600" cy="860637"/>
          </a:xfrm>
        </p:spPr>
        <p:txBody>
          <a:bodyPr>
            <a:normAutofit fontScale="90000"/>
          </a:bodyPr>
          <a:lstStyle/>
          <a:p>
            <a:r>
              <a:rPr lang="en-IN" dirty="0"/>
              <a:t>Literature Survey on Stock Price Prediction Using Machine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fontScale="90000"/>
          </a:bodyPr>
          <a:lstStyle/>
          <a:p>
            <a:r>
              <a:rPr lang="en-US" altLang="en-IN" dirty="0"/>
              <a:t>REQUIREMENTS</a:t>
            </a:r>
          </a:p>
        </p:txBody>
      </p:sp>
      <p:sp>
        <p:nvSpPr>
          <p:cNvPr id="1048610" name="Text Placeholder 2"/>
          <p:cNvSpPr>
            <a:spLocks noGrp="1"/>
          </p:cNvSpPr>
          <p:nvPr>
            <p:ph type="body" idx="1"/>
          </p:nvPr>
        </p:nvSpPr>
        <p:spPr>
          <a:xfrm>
            <a:off x="311699" y="1017800"/>
            <a:ext cx="8520601" cy="3580704"/>
          </a:xfrm>
        </p:spPr>
        <p:txBody>
          <a:bodyPr>
            <a:normAutofit fontScale="83056" lnSpcReduction="20000"/>
          </a:bodyPr>
          <a:lstStyle/>
          <a:p>
            <a:pPr marL="114300" indent="0">
              <a:buNone/>
            </a:pPr>
            <a:r>
              <a:rPr lang="en-IN" dirty="0"/>
              <a:t>1.</a:t>
            </a:r>
            <a:r>
              <a:rPr lang="en-IN" b="1" dirty="0"/>
              <a:t>Programming Language:</a:t>
            </a:r>
            <a:r>
              <a:rPr lang="en-US" dirty="0"/>
              <a:t>Python: For all data manipulation, model building, and evaluation.</a:t>
            </a:r>
          </a:p>
          <a:p>
            <a:pPr marL="114300" indent="0">
              <a:buNone/>
            </a:pPr>
            <a:endParaRPr lang="en-US" dirty="0"/>
          </a:p>
          <a:p>
            <a:pPr marL="114300" indent="0">
              <a:buNone/>
            </a:pPr>
            <a:r>
              <a:rPr lang="en-IN" dirty="0"/>
              <a:t>2.</a:t>
            </a:r>
            <a:r>
              <a:rPr lang="en-IN" b="1" dirty="0"/>
              <a:t>Libraries</a:t>
            </a:r>
            <a:r>
              <a:rPr lang="en-IN" dirty="0"/>
              <a:t>:</a:t>
            </a:r>
          </a:p>
          <a:p>
            <a:pPr marL="114300" indent="0">
              <a:buNone/>
            </a:pPr>
            <a:r>
              <a:rPr lang="en-IN" dirty="0"/>
              <a:t>   Pandas: For data handling, cleaning, and analysis.</a:t>
            </a:r>
          </a:p>
          <a:p>
            <a:pPr marL="114300" indent="0">
              <a:buNone/>
            </a:pPr>
            <a:r>
              <a:rPr lang="en-US" dirty="0"/>
              <a:t>   NumPy: For numerical operations and array manipulation.</a:t>
            </a:r>
          </a:p>
          <a:p>
            <a:pPr marL="114300" indent="0">
              <a:buNone/>
            </a:pPr>
            <a:r>
              <a:rPr lang="en-US" dirty="0"/>
              <a:t>   Matplotlib / Seaborn: For visualizing the stock data and results (graphs, plots).</a:t>
            </a:r>
          </a:p>
          <a:p>
            <a:pPr marL="114300" indent="0">
              <a:buNone/>
            </a:pPr>
            <a:r>
              <a:rPr lang="en-US" dirty="0"/>
              <a:t>   Scikit-learn: For data preprocessing and normalization techniques.</a:t>
            </a:r>
          </a:p>
          <a:p>
            <a:pPr marL="114300" indent="0">
              <a:buNone/>
            </a:pPr>
            <a:r>
              <a:rPr lang="en-US" dirty="0"/>
              <a:t>   Keras / TensorFlow: For building and training the LSTM model.</a:t>
            </a:r>
          </a:p>
          <a:p>
            <a:pPr marL="114300" indent="0">
              <a:buNone/>
            </a:pPr>
            <a:endParaRPr lang="en-US" dirty="0"/>
          </a:p>
          <a:p>
            <a:pPr marL="114300" indent="0">
              <a:buNone/>
            </a:pPr>
            <a:r>
              <a:rPr lang="en-US" dirty="0"/>
              <a:t>3.</a:t>
            </a:r>
            <a:r>
              <a:rPr lang="en-US" b="1" dirty="0"/>
              <a:t>Dataset </a:t>
            </a:r>
            <a:r>
              <a:rPr lang="en-US" dirty="0"/>
              <a:t>: Historical Google stock price data (from a reliable source like Yahoo Finance).  </a:t>
            </a:r>
          </a:p>
          <a:p>
            <a:pPr marL="114300" indent="0">
              <a:buNone/>
            </a:pPr>
            <a:r>
              <a:rPr lang="en-US" dirty="0"/>
              <a:t>         </a:t>
            </a:r>
          </a:p>
          <a:p>
            <a:pPr marL="114300" indent="0">
              <a:buNone/>
            </a:pPr>
            <a:r>
              <a:rPr lang="en-US" dirty="0"/>
              <a:t>4.</a:t>
            </a:r>
            <a:r>
              <a:rPr lang="en-US" b="1" dirty="0"/>
              <a:t>IDE</a:t>
            </a:r>
            <a:r>
              <a:rPr lang="en-US" dirty="0"/>
              <a:t>Jupyter Notebook or Google Colab : For an interactive development environment with real-      time coding and visualization.</a:t>
            </a:r>
          </a:p>
          <a:p>
            <a:pPr marL="114300" indent="0">
              <a:buNone/>
            </a:pPr>
            <a:endParaRPr lang="en-US" dirty="0"/>
          </a:p>
          <a:p>
            <a:pPr marL="114300" indent="0">
              <a:buNone/>
            </a:pPr>
            <a:r>
              <a:rPr lang="en-US" dirty="0"/>
              <a:t>5.</a:t>
            </a:r>
            <a:r>
              <a:rPr lang="en-US" b="1" dirty="0"/>
              <a:t>Evaluation Metrics : </a:t>
            </a:r>
            <a:r>
              <a:rPr lang="en-US" dirty="0"/>
              <a:t>Mean</a:t>
            </a:r>
            <a:r>
              <a:rPr lang="en-US" b="1" dirty="0"/>
              <a:t> </a:t>
            </a:r>
            <a:r>
              <a:rPr lang="en-US" dirty="0"/>
              <a:t>Squared Error (MSE): To measure the prediction accuracy.</a:t>
            </a:r>
          </a:p>
          <a:p>
            <a:pPr marL="114300" indent="0">
              <a:buNone/>
            </a:pPr>
            <a:r>
              <a:rPr lang="en-US" dirty="0"/>
              <a:t>   Root Mean Squared Error (RMSE): To assess model performance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normAutofit fontScale="90000"/>
          </a:bodyPr>
          <a:lstStyle/>
          <a:p>
            <a:r>
              <a:rPr lang="en-IN" dirty="0"/>
              <a:t>Proposed Work Plan:</a:t>
            </a:r>
          </a:p>
        </p:txBody>
      </p:sp>
      <p:sp>
        <p:nvSpPr>
          <p:cNvPr id="1048612" name="Text Placeholder 2"/>
          <p:cNvSpPr>
            <a:spLocks noGrp="1"/>
          </p:cNvSpPr>
          <p:nvPr>
            <p:ph type="body" idx="1"/>
          </p:nvPr>
        </p:nvSpPr>
        <p:spPr/>
        <p:txBody>
          <a:bodyPr>
            <a:normAutofit fontScale="75556" lnSpcReduction="20000"/>
          </a:bodyPr>
          <a:lstStyle/>
          <a:p>
            <a:r>
              <a:rPr lang="en-US" dirty="0"/>
              <a:t>Import Libraries : Import Python libraries such as NumPy, Pandas, Matplotlib, Keras, and TensorFlow.</a:t>
            </a:r>
          </a:p>
          <a:p>
            <a:endParaRPr lang="en-US" dirty="0"/>
          </a:p>
          <a:p>
            <a:r>
              <a:rPr lang="en-US" dirty="0"/>
              <a:t>Load Dataset : Load the historical Google stock price data.</a:t>
            </a:r>
          </a:p>
          <a:p>
            <a:endParaRPr lang="en-US" dirty="0"/>
          </a:p>
          <a:p>
            <a:r>
              <a:rPr lang="en-US" dirty="0"/>
              <a:t>Build LSTM Model : Design and build the LSTM model with necessary layers such as LSTM, Dense, and Dropout.</a:t>
            </a:r>
          </a:p>
          <a:p>
            <a:endParaRPr lang="en-US" dirty="0"/>
          </a:p>
          <a:p>
            <a:r>
              <a:rPr lang="en-US" dirty="0"/>
              <a:t>Fit the Model : Train the model with the training dataset and validate its accuracy using appropriate metrics.</a:t>
            </a:r>
          </a:p>
          <a:p>
            <a:endParaRPr lang="en-US" dirty="0"/>
          </a:p>
          <a:p>
            <a:r>
              <a:rPr lang="en-US" dirty="0"/>
              <a:t>Extract Test Data :Extract and preprocess stock data to validate the model's performance.</a:t>
            </a:r>
          </a:p>
          <a:p>
            <a:endParaRPr lang="en-US" dirty="0"/>
          </a:p>
          <a:p>
            <a:r>
              <a:rPr lang="en-US" dirty="0"/>
              <a:t>Model Input for Prediction : Prepare the test data in the same way as the training data and use it for prediction.</a:t>
            </a:r>
          </a:p>
          <a:p>
            <a:endParaRPr lang="en-US" dirty="0"/>
          </a:p>
          <a:p>
            <a:r>
              <a:rPr lang="en-US" dirty="0"/>
              <a:t>Evaluate Model Performance : Compare the predicted stock prices with the actual prices to assess the model's accuracy.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048613" name="Google Shape;13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REFRENCES </a:t>
            </a:r>
          </a:p>
        </p:txBody>
      </p:sp>
      <p:sp>
        <p:nvSpPr>
          <p:cNvPr id="1048614" name="Google Shape;139;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IN" dirty="0">
                <a:hlinkClick r:id="rId3"/>
              </a:rPr>
              <a:t>https://ojs.sgsci.org/journals/iaet/article/view/162</a:t>
            </a:r>
            <a:endParaRPr lang="en-IN" dirty="0"/>
          </a:p>
          <a:p>
            <a:pPr marL="0" lvl="0" indent="0" algn="l" rtl="0">
              <a:spcBef>
                <a:spcPts val="1200"/>
              </a:spcBef>
              <a:spcAft>
                <a:spcPts val="1200"/>
              </a:spcAft>
              <a:buNone/>
            </a:pPr>
            <a:r>
              <a:rPr lang="en-IN" dirty="0">
                <a:hlinkClick r:id="rId4"/>
              </a:rPr>
              <a:t>https://www.sciencedirect.com/science/article/pii/S0957417423008485</a:t>
            </a:r>
            <a:endParaRPr lang="en-IN" dirty="0"/>
          </a:p>
          <a:p>
            <a:pPr marL="0" lvl="0" indent="0" algn="l" rtl="0">
              <a:spcBef>
                <a:spcPts val="1200"/>
              </a:spcBef>
              <a:spcAft>
                <a:spcPts val="1200"/>
              </a:spcAft>
              <a:buNone/>
            </a:pPr>
            <a:r>
              <a:rPr lang="en-IN" dirty="0">
                <a:hlinkClick r:id="rId5"/>
              </a:rPr>
              <a:t>https://www.researchgate.net/publication/380494066_STOCK_PRICE_PREDICTION_USING_LSTM</a:t>
            </a:r>
            <a:endParaRPr lang="en-IN" dirty="0"/>
          </a:p>
          <a:p>
            <a:pPr marL="0" lvl="0" indent="0" algn="l" rtl="0">
              <a:spcBef>
                <a:spcPts val="1200"/>
              </a:spcBef>
              <a:spcAft>
                <a:spcPts val="1200"/>
              </a:spcAft>
              <a:buNone/>
            </a:pPr>
            <a:r>
              <a:rPr lang="en-IN" dirty="0">
                <a:hlinkClick r:id="rId6"/>
              </a:rPr>
              <a:t>https://www.researchgate.net/publication/379811995_Stock_Market_Analysis_and_Prediction_Using_LSTM_A_Case_Study_on_Technology_Stocks</a:t>
            </a:r>
            <a:endParaRPr lang="en-IN" dirty="0"/>
          </a:p>
          <a:p>
            <a:pPr marL="0" lvl="0" indent="0" algn="l" rtl="0">
              <a:spcBef>
                <a:spcPts val="1200"/>
              </a:spcBef>
              <a:spcAft>
                <a:spcPts val="1200"/>
              </a:spcAft>
              <a:buNone/>
            </a:pPr>
            <a:endParaRPr lang="en-IN" dirty="0"/>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634</Words>
  <Application>Microsoft Office PowerPoint</Application>
  <PresentationFormat>On-screen Show (16:9)</PresentationFormat>
  <Paragraphs>60</Paragraphs>
  <Slides>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Roboto</vt:lpstr>
      <vt:lpstr>Arial</vt:lpstr>
      <vt:lpstr>Geometric</vt:lpstr>
      <vt:lpstr>STOCK PRICE PREDICTION     </vt:lpstr>
      <vt:lpstr>   INDEX</vt:lpstr>
      <vt:lpstr>PROBLEM STATEMENT</vt:lpstr>
      <vt:lpstr>Literature Survey on Stock Price Prediction Using Machine Learning</vt:lpstr>
      <vt:lpstr>REQUIREMENTS</vt:lpstr>
      <vt:lpstr>Proposed Work Plan:</vt:lpstr>
      <vt:lpstr>REFRENCES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BY    CHANDRIKA N          MYTHILI ANIL SANJI          EGA JUHI REDDY</dc:title>
  <dc:creator>Chandrika</dc:creator>
  <cp:lastModifiedBy>Naveen kumar.N</cp:lastModifiedBy>
  <cp:revision>1</cp:revision>
  <dcterms:created xsi:type="dcterms:W3CDTF">2024-11-04T00:48:44Z</dcterms:created>
  <dcterms:modified xsi:type="dcterms:W3CDTF">2025-01-31T08:19:25Z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89ec5e0ccf4f41abb1231e4544145798</vt:lpwstr>
  </property>
  <property fmtid="{D5CDD505-2E9C-101B-9397-08002B2CF9AE}" pid="3" name="KSOProductBuildVer">
    <vt:lpwstr>1033-12.2.0.17153</vt:lpwstr>
  </property>
</Properties>
</file>