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Arial Black"/>
      <p:regular r:id="rId36"/>
    </p:embeddedFon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h39RtdTd13WcaxunkcocODKQWW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36" Type="http://schemas.openxmlformats.org/officeDocument/2006/relationships/font" Target="fonts/ArialBlack-regular.fntdata"/><Relationship Id="rId17" Type="http://schemas.openxmlformats.org/officeDocument/2006/relationships/slide" Target="slides/slide13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12.xml"/><Relationship Id="rId38" Type="http://schemas.openxmlformats.org/officeDocument/2006/relationships/font" Target="fonts/CenturyGothic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4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3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3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3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9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3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3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2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4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24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mrmorj/hate-speech-and-offensive-language-datase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title"/>
          </p:nvPr>
        </p:nvSpPr>
        <p:spPr>
          <a:xfrm>
            <a:off x="538480" y="624110"/>
            <a:ext cx="11653500" cy="5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Algerian"/>
              <a:buNone/>
            </a:pPr>
            <a:r>
              <a:rPr b="1" lang="en-US" sz="4000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  <a:t>				</a:t>
            </a:r>
            <a:r>
              <a:rPr b="1" lang="en-US" sz="4000" u="sng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  <a:t>INTRODUCTION AI &amp; ML WITH PYTHON                           </a:t>
            </a:r>
            <a:br>
              <a:rPr b="1" lang="en-US" sz="4000" u="sng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b="1" lang="en-US" sz="4000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  <a:t>				</a:t>
            </a:r>
            <a:endParaRPr b="1" sz="4000">
              <a:solidFill>
                <a:srgbClr val="7030A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Algerian"/>
              <a:buNone/>
            </a:pPr>
            <a:r>
              <a:rPr b="1" lang="en-US" sz="2800">
                <a:solidFill>
                  <a:srgbClr val="19B3B7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b="1" lang="en-US" sz="2800">
                <a:solidFill>
                  <a:srgbClr val="19B3B7"/>
                </a:solidFill>
                <a:latin typeface="Calibri"/>
                <a:ea typeface="Calibri"/>
                <a:cs typeface="Calibri"/>
                <a:sym typeface="Calibri"/>
              </a:rPr>
              <a:t>Name of the student: </a:t>
            </a:r>
            <a:r>
              <a:rPr b="1" lang="en-US" sz="4100">
                <a:solidFill>
                  <a:srgbClr val="0000FF"/>
                </a:solidFill>
                <a:latin typeface="Algerian"/>
                <a:ea typeface="Algerian"/>
                <a:cs typeface="Algerian"/>
                <a:sym typeface="Algerian"/>
              </a:rPr>
              <a:t> </a:t>
            </a:r>
            <a:r>
              <a:rPr lang="en-US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Perala.Chandrika Ratna(Y20ADS421)</a:t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Podapatti.Greeshma Sanjana(Y20ADS423)</a:t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Algerian"/>
              <a:buNone/>
            </a:pPr>
            <a:r>
              <a:rPr b="1" lang="en-US" sz="4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2800">
                <a:solidFill>
                  <a:srgbClr val="BE1598"/>
                </a:solidFill>
                <a:latin typeface="Calibri"/>
                <a:ea typeface="Calibri"/>
                <a:cs typeface="Calibri"/>
                <a:sym typeface="Calibri"/>
              </a:rPr>
              <a:t>Department Name : </a:t>
            </a:r>
            <a:r>
              <a:rPr lang="en-US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Department of Cyber Security &amp; Data Science</a:t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Algerian"/>
              <a:buNone/>
            </a:pPr>
            <a:br>
              <a:rPr b="1" lang="en-US" sz="4000">
                <a:solidFill>
                  <a:srgbClr val="BE159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2800">
                <a:solidFill>
                  <a:srgbClr val="19B3B7"/>
                </a:solidFill>
                <a:latin typeface="Calibri"/>
                <a:ea typeface="Calibri"/>
                <a:cs typeface="Calibri"/>
                <a:sym typeface="Calibri"/>
              </a:rPr>
              <a:t>Branch:Data Science</a:t>
            </a:r>
            <a:endParaRPr b="1" u="sng">
              <a:solidFill>
                <a:srgbClr val="7030A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894079" y="0"/>
            <a:ext cx="1129792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find the dataset for hate speech detection here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800" u="sng" strike="noStrike">
                <a:solidFill>
                  <a:srgbClr val="409BD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https://www.kaggle.com/datasets/mrmorj/hate-speech-and-offensive-language-dataset</a:t>
            </a:r>
            <a:br>
              <a:rPr b="0" i="0" lang="en-US" sz="2800" u="none" strike="noStrike">
                <a:solidFill>
                  <a:srgbClr val="409BD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7 columns in the hate speech detection dataset. They are index, count, hate _ speech , offensive _ language, neither, class and tweet.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description of the column is as follows: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– This column has the index value.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It has the number of users who coded each tweet.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hate _ speech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– This column has the number of users who judged the tweet to be hate speech.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offensive _ language 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It has the number of users who judged the tweet to be offensive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neither 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This has the number of users who judged the tweet to be neither offensive nor non-offensive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1402080" y="0"/>
            <a:ext cx="107899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 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it has a class label for the majority of the users, in which 0 denotes hate speech, 1 means offensive language and 2 denotes neither of them.</a:t>
            </a:r>
            <a:b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tweet 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This column has the text tweet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BE1598"/>
                </a:solidFill>
                <a:latin typeface="Arial Black"/>
                <a:ea typeface="Arial Black"/>
                <a:cs typeface="Arial Black"/>
                <a:sym typeface="Arial Black"/>
              </a:rPr>
              <a:t>Step 3:</a:t>
            </a:r>
            <a:r>
              <a:rPr b="1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Importing the required libraries</a:t>
            </a:r>
            <a:br>
              <a:rPr b="1" lang="en-US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analyzing the data our next step is to import the required libraries</a:t>
            </a:r>
            <a:b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our project. Some of the libraries we use in this project are 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scikit learn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 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NLTK.</a:t>
            </a:r>
            <a:b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/>
          </a:p>
        </p:txBody>
      </p:sp>
      <p:sp>
        <p:nvSpPr>
          <p:cNvPr id="216" name="Google Shape;216;p11"/>
          <p:cNvSpPr txBox="1"/>
          <p:nvPr/>
        </p:nvSpPr>
        <p:spPr>
          <a:xfrm>
            <a:off x="3053080" y="2239278"/>
            <a:ext cx="6106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60" y="4025330"/>
            <a:ext cx="11572240" cy="248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1554480" y="624110"/>
            <a:ext cx="10444480" cy="6122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are going to import </a:t>
            </a:r>
            <a:r>
              <a:rPr b="1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NLTK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The Natural Language Toolkit) library, used for symbolic and statistical natural language processing for English written in the Python programming language</a:t>
            </a:r>
            <a:r>
              <a:rPr b="0" i="0" lang="en-US" sz="2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800"/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2195498"/>
            <a:ext cx="10444480" cy="3849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1859280" y="624110"/>
            <a:ext cx="9645331" cy="578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29" name="Google Shape;2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5891" y="624110"/>
            <a:ext cx="10078720" cy="57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1188720" y="132080"/>
            <a:ext cx="10840720" cy="67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E1598"/>
              </a:buClr>
              <a:buSzPts val="2800"/>
              <a:buFont typeface="Arial Black"/>
              <a:buNone/>
            </a:pPr>
            <a:r>
              <a:rPr b="1" lang="en-US" sz="2800">
                <a:solidFill>
                  <a:srgbClr val="BE1598"/>
                </a:solidFill>
                <a:latin typeface="Arial Black"/>
                <a:ea typeface="Arial Black"/>
                <a:cs typeface="Arial Black"/>
                <a:sym typeface="Arial Black"/>
              </a:rPr>
              <a:t>Step4: </a:t>
            </a:r>
            <a:r>
              <a:rPr b="1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Preprocessing the data</a:t>
            </a:r>
            <a:br>
              <a:rPr b="1" lang="en-US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Data preprocessing, we prepare the raw data and make it suitable for a machine learning model. 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" y="1452880"/>
            <a:ext cx="11389360" cy="540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1595120" y="172720"/>
            <a:ext cx="9909491" cy="668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a machine learning project, it is not always a case that we come across clean and formatted data.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while doing any operation with data, it is mandatory to clean it and put it in a formatted way. So for this, we use the data preprocessing task.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used two important Natural Language processing terms, stopword and stemmer.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Stopwords are the useless words (data), in natural language processing. We can avoid those words from the input. 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Stemming</a:t>
            </a:r>
            <a:r>
              <a:rPr b="1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process of producing morphological variants of a root word. We have to find the stem word for each text better and easy prediction</a:t>
            </a:r>
            <a:r>
              <a:rPr b="0" i="0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type="title"/>
          </p:nvPr>
        </p:nvSpPr>
        <p:spPr>
          <a:xfrm>
            <a:off x="1706880" y="624110"/>
            <a:ext cx="9797731" cy="6233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879" y="375920"/>
            <a:ext cx="9797732" cy="648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>
          <a:xfrm>
            <a:off x="1503680" y="396240"/>
            <a:ext cx="10688320" cy="646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F12B9"/>
              </a:buClr>
              <a:buSzPts val="2800"/>
              <a:buFont typeface="Arial Black"/>
              <a:buNone/>
            </a:pPr>
            <a:r>
              <a:rPr b="1" lang="en-US" sz="2800">
                <a:solidFill>
                  <a:srgbClr val="8F12B9"/>
                </a:solidFill>
                <a:latin typeface="Arial Black"/>
                <a:ea typeface="Arial Black"/>
                <a:cs typeface="Arial Black"/>
                <a:sym typeface="Arial Black"/>
              </a:rPr>
              <a:t>Step5</a:t>
            </a:r>
            <a:r>
              <a:rPr b="1" lang="en-US">
                <a:solidFill>
                  <a:srgbClr val="8F12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1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Splitting the data</a:t>
            </a:r>
            <a:br>
              <a:rPr b="1" lang="en-US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next important step is to explore the dataset and divide the dataset into training and testing data.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320" y="2082800"/>
            <a:ext cx="11409680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1391920" y="-20320"/>
            <a:ext cx="10800080" cy="662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F12B9"/>
              </a:buClr>
              <a:buSzPts val="2800"/>
              <a:buFont typeface="Arial Black"/>
              <a:buNone/>
            </a:pPr>
            <a:r>
              <a:rPr b="1" lang="en-US" sz="2800">
                <a:solidFill>
                  <a:srgbClr val="8F12B9"/>
                </a:solidFill>
                <a:latin typeface="Arial Black"/>
                <a:ea typeface="Arial Black"/>
                <a:cs typeface="Arial Black"/>
                <a:sym typeface="Arial Black"/>
              </a:rPr>
              <a:t>Step6:</a:t>
            </a:r>
            <a:r>
              <a:rPr b="1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Building the model</a:t>
            </a:r>
            <a:br>
              <a:rPr b="1" lang="en-US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segregating the data, our next work is to find a good algorithm suited for our model.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We can use a Decision tree classifier for building the </a:t>
            </a:r>
            <a:r>
              <a:rPr b="1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Hate Speech detection project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3994" y="3090972"/>
            <a:ext cx="9783366" cy="351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1810604" y="312054"/>
            <a:ext cx="10269636" cy="6545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F12B9"/>
              </a:buClr>
              <a:buSzPts val="2800"/>
              <a:buFont typeface="Arial Black"/>
              <a:buNone/>
            </a:pPr>
            <a:r>
              <a:rPr b="1" lang="en-US" sz="2800">
                <a:solidFill>
                  <a:srgbClr val="8F12B9"/>
                </a:solidFill>
                <a:latin typeface="Arial Black"/>
                <a:ea typeface="Arial Black"/>
                <a:cs typeface="Arial Black"/>
                <a:sym typeface="Arial Black"/>
              </a:rPr>
              <a:t>Step7:</a:t>
            </a:r>
            <a:r>
              <a:rPr b="1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Evaluating the results</a:t>
            </a:r>
            <a:br>
              <a:rPr b="1" lang="en-US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final step in machine learning model building is prediction. In this step, we can measure how well our model performs for the test input.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0604" y="2023866"/>
            <a:ext cx="10269636" cy="452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</a:t>
            </a:r>
            <a:endParaRPr/>
          </a:p>
          <a:p>
            <a:pPr indent="0" lvl="8" marL="36576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b="1" i="1" lang="en-US" sz="3200">
                <a:latin typeface="Arial Rounded"/>
                <a:ea typeface="Arial Rounded"/>
                <a:cs typeface="Arial Rounded"/>
                <a:sym typeface="Arial Rounded"/>
              </a:rPr>
              <a:t>	</a:t>
            </a:r>
            <a:r>
              <a:rPr b="1" i="1" lang="en-US" sz="3200" u="sng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	Project Topic</a:t>
            </a:r>
            <a:endParaRPr/>
          </a:p>
          <a:p>
            <a:pPr indent="-152400" lvl="8" marL="388620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Arial Black"/>
                <a:ea typeface="Arial Black"/>
                <a:cs typeface="Arial Black"/>
                <a:sym typeface="Arial Black"/>
              </a:rPr>
              <a:t>Hate Speech Detection</a:t>
            </a:r>
            <a:endParaRPr/>
          </a:p>
          <a:p>
            <a:pPr indent="0" lvl="8" marL="36576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1.Abstract:</a:t>
            </a:r>
            <a:endParaRPr/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As per our Esteemed Institution BEC Curriculum Guidelines , I have undergone my Internship Project conducted by the Company 1 Stop Keep Growing from 15th May 2023 to 15th July 2023(08 weeks). </a:t>
            </a:r>
            <a:endParaRPr/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main objective of preparing this report is to be aware of Machine Learning and it’s Coding. During the 08-weeks of Internship training , I have learnt the Basic Knowledge of Machine Learning Topics and Operating Code of Machine Learning Using Python Libraries. This report presents 5 chapters which have Different Activities and Issues Discussed from the field including the Following.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title"/>
          </p:nvPr>
        </p:nvSpPr>
        <p:spPr>
          <a:xfrm>
            <a:off x="1564640" y="0"/>
            <a:ext cx="10627360" cy="674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infer that our model for </a:t>
            </a:r>
            <a:r>
              <a:rPr b="1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Hate speech detection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performs with an accuracy of 88 percent</a:t>
            </a: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840" y="1460436"/>
            <a:ext cx="9631119" cy="3548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1635760" y="624110"/>
            <a:ext cx="10474960" cy="4222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760" y="433975"/>
            <a:ext cx="10556240" cy="4602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1666240" y="624110"/>
            <a:ext cx="10302240" cy="595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F12B9"/>
              </a:buClr>
              <a:buSzPts val="2800"/>
              <a:buFont typeface="Arial Black"/>
              <a:buNone/>
            </a:pPr>
            <a:r>
              <a:rPr lang="en-US" sz="2800">
                <a:solidFill>
                  <a:srgbClr val="8F12B9"/>
                </a:solidFill>
                <a:latin typeface="Arial Black"/>
                <a:ea typeface="Arial Black"/>
                <a:cs typeface="Arial Black"/>
                <a:sym typeface="Arial Black"/>
              </a:rPr>
              <a:t>6.References:</a:t>
            </a:r>
            <a:br>
              <a:rPr lang="en-US" sz="2800">
                <a:solidFill>
                  <a:srgbClr val="8F12B9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lang="en-US" sz="2800">
                <a:solidFill>
                  <a:srgbClr val="8F12B9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While Doing my Internship Project I used The Following References: </a:t>
            </a:r>
            <a:b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Internet </a:t>
            </a:r>
            <a:b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Other Online Videos On Machine Learning Project Coding. </a:t>
            </a:r>
            <a:b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3)</a:t>
            </a:r>
            <a: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Consulting My mentor and Lecturers.  </a:t>
            </a:r>
            <a:b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4)</a:t>
            </a:r>
            <a: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Guidelines from Our Seniors.</a:t>
            </a:r>
            <a:endParaRPr sz="2800">
              <a:solidFill>
                <a:srgbClr val="04170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1209040" y="243840"/>
            <a:ext cx="10871200" cy="661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/>
        </p:nvSpPr>
        <p:spPr>
          <a:xfrm>
            <a:off x="1079500" y="254000"/>
            <a:ext cx="11019455" cy="7417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One consists of Introduction To Machine Learning , Definitions , Importance &amp; Applications of Machine Learning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Two consists of Introduction to Python , and introduction to libraries like Pandas.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Three consists of Steps in developing ML Model , Linear Regression, Logistic Regression and KNN.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Four consists of Naive Bayes, Clustering, K-means clustering.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Five consists of Supervised Learning , Semi-Supervised Learning and Unsupervised Learning.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1397000" y="624110"/>
            <a:ext cx="10795000" cy="590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My Project in Internship Training is on the Topic “HATE SPEECH DETECTION”.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Hate speech detection</a:t>
            </a:r>
            <a:r>
              <a:rPr b="0" i="0"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 is the model which identifies and detects hateful and offensive speech being poured on the internet.</a:t>
            </a:r>
            <a:br>
              <a:rPr b="0" i="0"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Most of the approaches used for hate speech detection tasks are supervised methods. </a:t>
            </a:r>
            <a:b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We had achieved 90% accuracy on the validation data which is quite sufficient to prove the power of supervised models in NLP-related tasks.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04170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977900" y="114300"/>
            <a:ext cx="11303000" cy="6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41703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6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2.Existing System:</a:t>
            </a:r>
            <a:br>
              <a:rPr b="1" lang="en-US" sz="26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b="1" lang="en-US" sz="26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b="1" lang="en-US" sz="2800">
                <a:solidFill>
                  <a:srgbClr val="5F0C7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1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Existing System is nothing but that how many types we used in the process of Implementing Our Project Work.</a:t>
            </a:r>
            <a:br>
              <a:rPr lang="en-US" sz="31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1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1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 My Project Topic : HATE SPEECH DETECTION is operated by using the Supervised Methods. </a:t>
            </a:r>
            <a:br>
              <a:rPr lang="en-US" sz="31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1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1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We use dataset in this method and </a:t>
            </a:r>
            <a:r>
              <a:rPr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 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b="1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consists of </a:t>
            </a:r>
            <a:r>
              <a:rPr b="1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Twitter hate speech detection data</a:t>
            </a:r>
            <a:r>
              <a:rPr b="0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used to research hate-speech detection. </a:t>
            </a:r>
            <a:br>
              <a:rPr b="0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text in the data is classified as hate speech, offensive language, and neither . Some of the libraries we use in this project are pandas , 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scikit learn</a:t>
            </a:r>
            <a:r>
              <a:rPr b="0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 The Natural Language Toolkit) library, used for symbolic and</a:t>
            </a:r>
            <a:endParaRPr sz="3100">
              <a:solidFill>
                <a:srgbClr val="04170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1536700" y="624110"/>
            <a:ext cx="10528300" cy="6233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statistical natural language processing for English written in the Python programming language.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3.Proposed System:</a:t>
            </a:r>
            <a:br>
              <a:rPr b="0" i="0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b="0" i="0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2800">
                <a:solidFill>
                  <a:srgbClr val="041703"/>
                </a:solidFill>
                <a:latin typeface="Calibri"/>
                <a:ea typeface="Calibri"/>
                <a:cs typeface="Calibri"/>
                <a:sym typeface="Calibri"/>
              </a:rPr>
              <a:t>In My project I used NLTK because </a:t>
            </a:r>
            <a:r>
              <a:rPr b="0" i="0" lang="en-US" sz="2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NLTK (Natural Language Toolkit) is the go-to API for Natural Language Processing)with Python.</a:t>
            </a:r>
            <a:br>
              <a:rPr b="0" i="0" lang="en-US" sz="2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It is a really powerful tool to preprocess text data for further analysis like with ML models for instance. </a:t>
            </a:r>
            <a:br>
              <a:rPr b="0" i="0" lang="en-US" sz="2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It helps convert text into numbers, which the model can then easily work with. </a:t>
            </a:r>
            <a:b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927100" y="241300"/>
            <a:ext cx="11264900" cy="6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	</a:t>
            </a:r>
            <a:r>
              <a:rPr b="1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4.Flowchart</a:t>
            </a:r>
            <a:br>
              <a:rPr b="1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4207" y="818147"/>
            <a:ext cx="8758989" cy="603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1511166" y="86627"/>
            <a:ext cx="10680834" cy="6771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D2A9E"/>
              </a:buClr>
              <a:buSzPct val="100000"/>
              <a:buFont typeface="Arial Black"/>
              <a:buNone/>
            </a:pPr>
            <a:r>
              <a:rPr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5.Project Code:</a:t>
            </a:r>
            <a:br>
              <a:rPr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Hate speech detection</a:t>
            </a:r>
            <a: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is the model which identifies and detects hateful and offensive speech being poured on the internet. </a:t>
            </a:r>
            <a:b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hate speech detection has become an important solution to problems in today’s online world.</a:t>
            </a:r>
            <a:b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 steps in building a </a:t>
            </a:r>
            <a:r>
              <a:rPr b="1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Hate Speech </a:t>
            </a:r>
            <a:r>
              <a:rPr b="1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etection Project is:</a:t>
            </a:r>
            <a:br>
              <a:rPr b="1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up the development environment</a:t>
            </a:r>
            <a:br>
              <a:rPr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 the data</a:t>
            </a:r>
            <a:b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the required libraries</a:t>
            </a:r>
            <a:b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Preprocess the data</a:t>
            </a:r>
            <a:b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the data</a:t>
            </a:r>
            <a:b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6)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the model</a:t>
            </a:r>
            <a:b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7)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the results</a:t>
            </a:r>
            <a:br>
              <a:rPr i="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800">
              <a:solidFill>
                <a:srgbClr val="5D2A9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1597794" y="0"/>
            <a:ext cx="1059420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E1598"/>
              </a:buClr>
              <a:buSzPct val="100000"/>
              <a:buFont typeface="Arial Black"/>
              <a:buNone/>
            </a:pPr>
            <a:r>
              <a:rPr lang="en-US" sz="2800">
                <a:solidFill>
                  <a:srgbClr val="BE1598"/>
                </a:solidFill>
                <a:latin typeface="Arial Black"/>
                <a:ea typeface="Arial Black"/>
                <a:cs typeface="Arial Black"/>
                <a:sym typeface="Arial Black"/>
              </a:rPr>
              <a:t>Step 1:</a:t>
            </a:r>
            <a:r>
              <a:rPr i="0" lang="en-US" sz="2800">
                <a:solidFill>
                  <a:srgbClr val="BE1598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i="0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Set up the development environment</a:t>
            </a:r>
            <a:br>
              <a:rPr i="0" lang="en-US" sz="28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i="0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first major step is to set up the development environment for building a </a:t>
            </a:r>
            <a:r>
              <a:rPr b="1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Hate Speech detection project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developing a </a:t>
            </a:r>
            <a:r>
              <a:rPr b="1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Hate Speech detection project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you should have the system with anaconda navigator notebook software installed.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Else , you can also use goggle</a:t>
            </a:r>
            <a:r>
              <a:rPr b="0" i="0" lang="en-US" sz="2800" u="sng" strike="noStrike">
                <a:solidFill>
                  <a:srgbClr val="409BD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for developing this project.</a:t>
            </a: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100">
                <a:solidFill>
                  <a:srgbClr val="BE1598"/>
                </a:solidFill>
                <a:latin typeface="Arial Black"/>
                <a:ea typeface="Arial Black"/>
                <a:cs typeface="Arial Black"/>
                <a:sym typeface="Arial Black"/>
              </a:rPr>
              <a:t>Step 2:</a:t>
            </a:r>
            <a:r>
              <a:rPr b="1" lang="en-US" sz="3100">
                <a:solidFill>
                  <a:srgbClr val="BE1598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31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  <a:t>Understanding the data</a:t>
            </a:r>
            <a:br>
              <a:rPr b="1" lang="en-US" sz="3100">
                <a:solidFill>
                  <a:srgbClr val="5D2A9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b="1"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 </a:t>
            </a:r>
            <a:r>
              <a:rPr b="0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building our 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hate speech detection model </a:t>
            </a:r>
            <a:r>
              <a:rPr b="0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available on www.kaggle.com. The </a:t>
            </a:r>
            <a:r>
              <a:rPr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b="1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consists of </a:t>
            </a:r>
            <a:r>
              <a:rPr b="1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Twitter hate speech detection data</a:t>
            </a:r>
            <a:r>
              <a:rPr b="0" i="0"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used to research hate-speech detection. The text in the data is classified as hate speech, offensive language, and neither. 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