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64F254-10D0-419F-8A47-5F32E8624ECE}">
  <a:tblStyle styleId="{7B64F254-10D0-419F-8A47-5F32E8624E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24.286"/>
    </inkml:context>
    <inkml:brush xml:id="br0">
      <inkml:brushProperty name="width" value="0.035" units="cm"/>
      <inkml:brushProperty name="height" value="0.035" units="cm"/>
    </inkml:brush>
  </inkml:definitions>
  <inkml:trace contextRef="#ctx0" brushRef="#br0">43 0 24575,'-1'44'0,"-10"48"0,2-17 0,0-3 0,3-33 0,0 54 0,7 319 0,-1-397 0,2 0 0,0 0 0,4 14 0,-2-13 0,-1 0 0,1 22 0,-3 3-1365,-1-24-5461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53.735"/>
    </inkml:context>
    <inkml:brush xml:id="br0">
      <inkml:brushProperty name="width" value="0.035" units="cm"/>
      <inkml:brushProperty name="height" value="0.035" units="cm"/>
    </inkml:brush>
  </inkml:definitions>
  <inkml:trace contextRef="#ctx0" brushRef="#br0">1 1 24575,'0'3'0,"0"5"0,0 5 0,0 3 0,0 2 0,0 3 0,0 0 0,0 1 0,0-1 0,0-3-8191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58.361"/>
    </inkml:context>
    <inkml:brush xml:id="br0">
      <inkml:brushProperty name="width" value="0.035" units="cm"/>
      <inkml:brushProperty name="height" value="0.035" units="cm"/>
    </inkml:brush>
  </inkml:definitions>
  <inkml:trace contextRef="#ctx0" brushRef="#br0">24 0 24575,'-1'6'0,"0"1"0,0-1 0,0 0 0,-1 1 0,-2 6 0,-6 25 0,7 18 11,3 62 0,1-44-1398,-1-56-5439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29.282"/>
    </inkml:context>
    <inkml:brush xml:id="br0">
      <inkml:brushProperty name="width" value="0.035" units="cm"/>
      <inkml:brushProperty name="height" value="0.035" units="cm"/>
    </inkml:brush>
  </inkml:definitions>
  <inkml:trace contextRef="#ctx0" brushRef="#br0">1 63 24575,'1422'0'0,"-1288"-10"0,-18 0 0,621 7 0,-377 6 0,1271-3 0,-1615-1 0,-1-1 0,0 0 0,0-1 0,-1-1 0,16-5 0,-16 4 0,2 0 0,-1 1 0,1 1 0,24-2 0,166 7-1365,-188-2-5461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31.125"/>
    </inkml:context>
    <inkml:brush xml:id="br0">
      <inkml:brushProperty name="width" value="0.035" units="cm"/>
      <inkml:brushProperty name="height" value="0.03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31.488"/>
    </inkml:context>
    <inkml:brush xml:id="br0">
      <inkml:brushProperty name="width" value="0.035" units="cm"/>
      <inkml:brushProperty name="height" value="0.03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34.046"/>
    </inkml:context>
    <inkml:brush xml:id="br0">
      <inkml:brushProperty name="width" value="0.035" units="cm"/>
      <inkml:brushProperty name="height" value="0.035" units="cm"/>
    </inkml:brush>
  </inkml:definitions>
  <inkml:trace contextRef="#ctx0" brushRef="#br0">1 0 24575,'0'537'0,"0"-521"0,2 0 0,6 27 0,-4-26 0,-1 1 0,0 18 0,10 73 0,-4-54 0,0-6 0,-6-40 0,0 1 0,-1 0 0,-1-1 0,0 1 0,0 0 0,-2 20 0,-17 23 0,15-5-1365,3-39-5461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41.407"/>
    </inkml:context>
    <inkml:brush xml:id="br0">
      <inkml:brushProperty name="width" value="0.035" units="cm"/>
      <inkml:brushProperty name="height" value="0.035" units="cm"/>
    </inkml:brush>
  </inkml:definitions>
  <inkml:trace contextRef="#ctx0" brushRef="#br0">1 166 24575,'21'0'0,"0"-1"0,1-2 0,-1 0 0,0-1 0,33-11 0,-11 4 0,0 2 0,84-5 0,-91 10 0,-22 2 0,1-1 0,-1 0 0,18-8 0,-17 6 0,0 1 0,24-5 0,20 1 0,-15 1 0,65-1 0,-72 6 0,47-9 0,-32 4 0,7-1 0,-20 2 0,57-1 0,3646 7-1365,-3725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43.522"/>
    </inkml:context>
    <inkml:brush xml:id="br0">
      <inkml:brushProperty name="width" value="0.035" units="cm"/>
      <inkml:brushProperty name="height" value="0.035" units="cm"/>
    </inkml:brush>
  </inkml:definitions>
  <inkml:trace contextRef="#ctx0" brushRef="#br0">22 0 24575,'-1'16'0,"0"-1"0,-8 28 0,6-26 0,0-1 0,-1 21 0,4 254 0,2-265 0,8 50 0,-1-21 0,0 5 0,-3-24 0,1 62 0,-6-69 0,8 45 0,-4-46 0,1 47 0,-6-64-110,-1-3-141,1-1 0,1 1 0,-1-1 0,3 10 0,1-4-6575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46.909"/>
    </inkml:context>
    <inkml:brush xml:id="br0">
      <inkml:brushProperty name="width" value="0.035" units="cm"/>
      <inkml:brushProperty name="height" value="0.035" units="cm"/>
    </inkml:brush>
  </inkml:definitions>
  <inkml:trace contextRef="#ctx0" brushRef="#br0">1 0 24575,'0'4'0,"0"4"0,0 4 0,0 5 0,0 2 0,0 1 0,0 1 0,0 1 0,0-1 0,0 1 0,0-1 0,0 0 0,0 0 0,0-4-8191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04:25:50.578"/>
    </inkml:context>
    <inkml:brush xml:id="br0">
      <inkml:brushProperty name="width" value="0.035" units="cm"/>
      <inkml:brushProperty name="height" value="0.035" units="cm"/>
    </inkml:brush>
  </inkml:definitions>
  <inkml:trace contextRef="#ctx0" brushRef="#br0">1 1 24575,'0'3'0,"0"6"0,0 4 0,0 3 0,0 3 0,0 1 0,0 1 0,0 1 0,0-1 0,0 1 0,0-1 0,0 0 0,0 0 0,0-1 0,0 1 0,0 0 0,0-1 0,0-3-8191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702c360643964f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702c360643964f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0ae9aa53aa48b7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0ae9aa53aa48b7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43360c09fe7d5fd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43360c09fe7d5f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43360c09fe7d5fd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43360c09fe7d5fd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ae9aa53aa48b7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ae9aa53aa48b7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ae9aa53aa48b7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ae9aa53aa48b7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0ae9aa53aa48b7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0ae9aa53aa48b7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0ae9aa53aa48b73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0ae9aa53aa48b7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ae9aa53aa48b73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ae9aa53aa48b7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2702c360643964f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2702c360643964f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8d04501b6d839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8d04501b6d839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ae9aa53aa48b7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ae9aa53aa48b7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ae9aa53aa48b7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0ae9aa53aa48b7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ae9aa53aa48b7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0ae9aa53aa48b7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ae9aa53aa48b7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ae9aa53aa48b7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0ae9aa53aa48b7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0ae9aa53aa48b7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0ae9aa53aa48b7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0ae9aa53aa48b7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9.xml"/><Relationship Id="rId3" Type="http://schemas.openxmlformats.org/officeDocument/2006/relationships/customXml" Target="../ink/ink1.xml"/><Relationship Id="rId21" Type="http://schemas.openxmlformats.org/officeDocument/2006/relationships/image" Target="../media/image12.png"/><Relationship Id="rId7" Type="http://schemas.openxmlformats.org/officeDocument/2006/relationships/customXml" Target="../ink/ink3.xml"/><Relationship Id="rId12" Type="http://schemas.openxmlformats.org/officeDocument/2006/relationships/customXml" Target="../ink/ink6.xml"/><Relationship Id="rId1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customXml" Target="../ink/ink2.xml"/><Relationship Id="rId15" Type="http://schemas.openxmlformats.org/officeDocument/2006/relationships/image" Target="../media/image9.png"/><Relationship Id="rId23" Type="http://schemas.openxmlformats.org/officeDocument/2006/relationships/image" Target="../media/image13.png"/><Relationship Id="rId10" Type="http://schemas.openxmlformats.org/officeDocument/2006/relationships/customXml" Target="../ink/ink5.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customXml" Target="../ink/ink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237791" y="1100254"/>
            <a:ext cx="4045200" cy="25201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Heart Disease Detection: Machine Learning Classification for Identifying Heart Disease</a:t>
            </a:r>
            <a:br>
              <a:rPr lang="en-US" sz="2000" dirty="0"/>
            </a:br>
            <a:br>
              <a:rPr lang="en-US" sz="2000" dirty="0"/>
            </a:br>
            <a:br>
              <a:rPr lang="en-US" sz="2000" dirty="0"/>
            </a:br>
            <a:br>
              <a:rPr lang="en-US" sz="2000" dirty="0"/>
            </a:br>
            <a:r>
              <a:rPr lang="en-US" sz="2000" dirty="0"/>
              <a:t>(Minor Project)</a:t>
            </a:r>
            <a:endParaRPr sz="2000" b="1" dirty="0"/>
          </a:p>
        </p:txBody>
      </p:sp>
      <p:sp>
        <p:nvSpPr>
          <p:cNvPr id="86" name="Google Shape;86;p13"/>
          <p:cNvSpPr txBox="1">
            <a:spLocks noGrp="1"/>
          </p:cNvSpPr>
          <p:nvPr>
            <p:ph type="subTitle" idx="1"/>
          </p:nvPr>
        </p:nvSpPr>
        <p:spPr>
          <a:xfrm>
            <a:off x="894300" y="6440455"/>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87" name="Google Shape;87;p1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88" name="Google Shape;88;p13"/>
          <p:cNvPicPr preferRelativeResize="0"/>
          <p:nvPr/>
        </p:nvPicPr>
        <p:blipFill>
          <a:blip r:embed="rId3">
            <a:alphaModFix/>
          </a:blip>
          <a:stretch>
            <a:fillRect/>
          </a:stretch>
        </p:blipFill>
        <p:spPr>
          <a:xfrm>
            <a:off x="4939500" y="653250"/>
            <a:ext cx="3837000" cy="383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Block Diagram</a:t>
            </a:r>
            <a:endParaRPr b="1"/>
          </a:p>
        </p:txBody>
      </p:sp>
      <p:sp>
        <p:nvSpPr>
          <p:cNvPr id="145" name="Google Shape;145;p22"/>
          <p:cNvSpPr/>
          <p:nvPr/>
        </p:nvSpPr>
        <p:spPr>
          <a:xfrm>
            <a:off x="3352800" y="0"/>
            <a:ext cx="1662600" cy="1147200"/>
          </a:xfrm>
          <a:prstGeom prst="ca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Heart Diesese Dataset</a:t>
            </a:r>
            <a:endParaRPr>
              <a:latin typeface="Roboto"/>
              <a:ea typeface="Roboto"/>
              <a:cs typeface="Roboto"/>
              <a:sym typeface="Roboto"/>
            </a:endParaRPr>
          </a:p>
        </p:txBody>
      </p:sp>
      <p:sp>
        <p:nvSpPr>
          <p:cNvPr id="146" name="Google Shape;146;p22"/>
          <p:cNvSpPr/>
          <p:nvPr/>
        </p:nvSpPr>
        <p:spPr>
          <a:xfrm>
            <a:off x="2923100" y="1502867"/>
            <a:ext cx="2979000" cy="22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Roboto"/>
                <a:ea typeface="Roboto"/>
                <a:cs typeface="Roboto"/>
                <a:sym typeface="Roboto"/>
              </a:rPr>
              <a:t>Data Preprocessing </a:t>
            </a:r>
            <a:endParaRPr b="1">
              <a:latin typeface="Roboto"/>
              <a:ea typeface="Roboto"/>
              <a:cs typeface="Roboto"/>
              <a:sym typeface="Roboto"/>
            </a:endParaRPr>
          </a:p>
        </p:txBody>
      </p:sp>
      <p:sp>
        <p:nvSpPr>
          <p:cNvPr id="147" name="Google Shape;147;p22"/>
          <p:cNvSpPr/>
          <p:nvPr/>
        </p:nvSpPr>
        <p:spPr>
          <a:xfrm>
            <a:off x="311700" y="2081267"/>
            <a:ext cx="2480100" cy="481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Full Features </a:t>
            </a:r>
            <a:endParaRPr>
              <a:latin typeface="Roboto"/>
              <a:ea typeface="Roboto"/>
              <a:cs typeface="Roboto"/>
              <a:sym typeface="Roboto"/>
            </a:endParaRPr>
          </a:p>
        </p:txBody>
      </p:sp>
      <p:sp>
        <p:nvSpPr>
          <p:cNvPr id="148" name="Google Shape;148;p22"/>
          <p:cNvSpPr/>
          <p:nvPr/>
        </p:nvSpPr>
        <p:spPr>
          <a:xfrm>
            <a:off x="6352200" y="1924850"/>
            <a:ext cx="2480100" cy="607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Feature Selection Methods</a:t>
            </a:r>
            <a:endParaRPr>
              <a:latin typeface="Roboto"/>
              <a:ea typeface="Roboto"/>
              <a:cs typeface="Roboto"/>
              <a:sym typeface="Roboto"/>
            </a:endParaRPr>
          </a:p>
        </p:txBody>
      </p:sp>
      <p:sp>
        <p:nvSpPr>
          <p:cNvPr id="149" name="Google Shape;149;p22"/>
          <p:cNvSpPr/>
          <p:nvPr/>
        </p:nvSpPr>
        <p:spPr>
          <a:xfrm>
            <a:off x="1594350" y="2649100"/>
            <a:ext cx="5996100" cy="114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0" name="Google Shape;150;p22"/>
          <p:cNvSpPr/>
          <p:nvPr/>
        </p:nvSpPr>
        <p:spPr>
          <a:xfrm>
            <a:off x="1845600" y="2867900"/>
            <a:ext cx="1662600" cy="906300"/>
          </a:xfrm>
          <a:prstGeom prst="ca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training dataset</a:t>
            </a:r>
            <a:endParaRPr>
              <a:latin typeface="Roboto"/>
              <a:ea typeface="Roboto"/>
              <a:cs typeface="Roboto"/>
              <a:sym typeface="Roboto"/>
            </a:endParaRPr>
          </a:p>
        </p:txBody>
      </p:sp>
      <p:sp>
        <p:nvSpPr>
          <p:cNvPr id="151" name="Google Shape;151;p22"/>
          <p:cNvSpPr/>
          <p:nvPr/>
        </p:nvSpPr>
        <p:spPr>
          <a:xfrm>
            <a:off x="5902100" y="2867825"/>
            <a:ext cx="1066800" cy="906300"/>
          </a:xfrm>
          <a:prstGeom prst="can">
            <a:avLst>
              <a:gd name="adj" fmla="val 39798"/>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Testing dataset</a:t>
            </a:r>
            <a:endParaRPr>
              <a:latin typeface="Roboto"/>
              <a:ea typeface="Roboto"/>
              <a:cs typeface="Roboto"/>
              <a:sym typeface="Roboto"/>
            </a:endParaRPr>
          </a:p>
        </p:txBody>
      </p:sp>
      <p:sp>
        <p:nvSpPr>
          <p:cNvPr id="152" name="Google Shape;152;p22"/>
          <p:cNvSpPr/>
          <p:nvPr/>
        </p:nvSpPr>
        <p:spPr>
          <a:xfrm>
            <a:off x="311700" y="3882325"/>
            <a:ext cx="3290700" cy="114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Training Models</a:t>
            </a:r>
            <a:endParaRPr>
              <a:latin typeface="Roboto"/>
              <a:ea typeface="Roboto"/>
              <a:cs typeface="Roboto"/>
              <a:sym typeface="Roboto"/>
            </a:endParaRPr>
          </a:p>
        </p:txBody>
      </p:sp>
      <p:sp>
        <p:nvSpPr>
          <p:cNvPr id="153" name="Google Shape;153;p22"/>
          <p:cNvSpPr/>
          <p:nvPr/>
        </p:nvSpPr>
        <p:spPr>
          <a:xfrm>
            <a:off x="5015400" y="3912750"/>
            <a:ext cx="3290700" cy="114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Evaluating Models</a:t>
            </a:r>
            <a:endParaRPr>
              <a:latin typeface="Roboto"/>
              <a:ea typeface="Roboto"/>
              <a:cs typeface="Roboto"/>
              <a:sym typeface="Roboto"/>
            </a:endParaRPr>
          </a:p>
        </p:txBody>
      </p:sp>
      <mc:AlternateContent xmlns:mc="http://schemas.openxmlformats.org/markup-compatibility/2006">
        <mc:Choice xmlns:p14="http://schemas.microsoft.com/office/powerpoint/2010/main" Requires="p14">
          <p:contentPart p14:bwMode="auto" r:id="rId3">
            <p14:nvContentPartPr>
              <p14:cNvPr id="41" name="Ink 40">
                <a:extLst>
                  <a:ext uri="{FF2B5EF4-FFF2-40B4-BE49-F238E27FC236}">
                    <a16:creationId xmlns:a16="http://schemas.microsoft.com/office/drawing/2014/main" id="{963E5796-C566-B88E-7653-FD330529B208}"/>
                  </a:ext>
                </a:extLst>
              </p14:cNvPr>
              <p14:cNvContentPartPr/>
              <p14:nvPr/>
            </p14:nvContentPartPr>
            <p14:xfrm>
              <a:off x="4199625" y="1152340"/>
              <a:ext cx="15840" cy="370800"/>
            </p14:xfrm>
          </p:contentPart>
        </mc:Choice>
        <mc:Fallback>
          <p:pic>
            <p:nvPicPr>
              <p:cNvPr id="41" name="Ink 40">
                <a:extLst>
                  <a:ext uri="{FF2B5EF4-FFF2-40B4-BE49-F238E27FC236}">
                    <a16:creationId xmlns:a16="http://schemas.microsoft.com/office/drawing/2014/main" id="{963E5796-C566-B88E-7653-FD330529B208}"/>
                  </a:ext>
                </a:extLst>
              </p:cNvPr>
              <p:cNvPicPr/>
              <p:nvPr/>
            </p:nvPicPr>
            <p:blipFill>
              <a:blip r:embed="rId4"/>
              <a:stretch>
                <a:fillRect/>
              </a:stretch>
            </p:blipFill>
            <p:spPr>
              <a:xfrm>
                <a:off x="4193505" y="1146220"/>
                <a:ext cx="28080" cy="383040"/>
              </a:xfrm>
              <a:prstGeom prst="rect">
                <a:avLst/>
              </a:prstGeom>
            </p:spPr>
          </p:pic>
        </mc:Fallback>
      </mc:AlternateContent>
      <p:grpSp>
        <p:nvGrpSpPr>
          <p:cNvPr id="46" name="Group 45">
            <a:extLst>
              <a:ext uri="{FF2B5EF4-FFF2-40B4-BE49-F238E27FC236}">
                <a16:creationId xmlns:a16="http://schemas.microsoft.com/office/drawing/2014/main" id="{84B7BD9B-9816-862E-AD77-7383B653541D}"/>
              </a:ext>
            </a:extLst>
          </p:cNvPr>
          <p:cNvGrpSpPr/>
          <p:nvPr/>
        </p:nvGrpSpPr>
        <p:grpSpPr>
          <a:xfrm>
            <a:off x="1204065" y="1694500"/>
            <a:ext cx="1739160" cy="416880"/>
            <a:chOff x="1204065" y="1694500"/>
            <a:chExt cx="1739160" cy="416880"/>
          </a:xfrm>
        </p:grpSpPr>
        <mc:AlternateContent xmlns:mc="http://schemas.openxmlformats.org/markup-compatibility/2006">
          <mc:Choice xmlns:p14="http://schemas.microsoft.com/office/powerpoint/2010/main" Requires="p14">
            <p:contentPart p14:bwMode="auto" r:id="rId5">
              <p14:nvContentPartPr>
                <p14:cNvPr id="42" name="Ink 41">
                  <a:extLst>
                    <a:ext uri="{FF2B5EF4-FFF2-40B4-BE49-F238E27FC236}">
                      <a16:creationId xmlns:a16="http://schemas.microsoft.com/office/drawing/2014/main" id="{BFAA1936-EBA0-7204-DF98-66B761EAF4FA}"/>
                    </a:ext>
                  </a:extLst>
                </p14:cNvPr>
                <p14:cNvContentPartPr/>
                <p14:nvPr/>
              </p14:nvContentPartPr>
              <p14:xfrm>
                <a:off x="1204065" y="1694500"/>
                <a:ext cx="1739160" cy="23040"/>
              </p14:xfrm>
            </p:contentPart>
          </mc:Choice>
          <mc:Fallback>
            <p:pic>
              <p:nvPicPr>
                <p:cNvPr id="42" name="Ink 41">
                  <a:extLst>
                    <a:ext uri="{FF2B5EF4-FFF2-40B4-BE49-F238E27FC236}">
                      <a16:creationId xmlns:a16="http://schemas.microsoft.com/office/drawing/2014/main" id="{BFAA1936-EBA0-7204-DF98-66B761EAF4FA}"/>
                    </a:ext>
                  </a:extLst>
                </p:cNvPr>
                <p:cNvPicPr/>
                <p:nvPr/>
              </p:nvPicPr>
              <p:blipFill>
                <a:blip r:embed="rId6"/>
                <a:stretch>
                  <a:fillRect/>
                </a:stretch>
              </p:blipFill>
              <p:spPr>
                <a:xfrm>
                  <a:off x="1197945" y="1688380"/>
                  <a:ext cx="17514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3" name="Ink 42">
                  <a:extLst>
                    <a:ext uri="{FF2B5EF4-FFF2-40B4-BE49-F238E27FC236}">
                      <a16:creationId xmlns:a16="http://schemas.microsoft.com/office/drawing/2014/main" id="{611BA964-8109-4FF6-28B4-4EAEBC76E1DF}"/>
                    </a:ext>
                  </a:extLst>
                </p14:cNvPr>
                <p14:cNvContentPartPr/>
                <p14:nvPr/>
              </p14:nvContentPartPr>
              <p14:xfrm>
                <a:off x="1219185" y="1747060"/>
                <a:ext cx="360" cy="360"/>
              </p14:xfrm>
            </p:contentPart>
          </mc:Choice>
          <mc:Fallback>
            <p:pic>
              <p:nvPicPr>
                <p:cNvPr id="43" name="Ink 42">
                  <a:extLst>
                    <a:ext uri="{FF2B5EF4-FFF2-40B4-BE49-F238E27FC236}">
                      <a16:creationId xmlns:a16="http://schemas.microsoft.com/office/drawing/2014/main" id="{611BA964-8109-4FF6-28B4-4EAEBC76E1DF}"/>
                    </a:ext>
                  </a:extLst>
                </p:cNvPr>
                <p:cNvPicPr/>
                <p:nvPr/>
              </p:nvPicPr>
              <p:blipFill>
                <a:blip r:embed="rId8"/>
                <a:stretch>
                  <a:fillRect/>
                </a:stretch>
              </p:blipFill>
              <p:spPr>
                <a:xfrm>
                  <a:off x="1213065" y="174094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4" name="Ink 43">
                  <a:extLst>
                    <a:ext uri="{FF2B5EF4-FFF2-40B4-BE49-F238E27FC236}">
                      <a16:creationId xmlns:a16="http://schemas.microsoft.com/office/drawing/2014/main" id="{1E8D44DD-1D52-694E-EB39-1788CCB258CD}"/>
                    </a:ext>
                  </a:extLst>
                </p14:cNvPr>
                <p14:cNvContentPartPr/>
                <p14:nvPr/>
              </p14:nvContentPartPr>
              <p14:xfrm>
                <a:off x="1219185" y="1747060"/>
                <a:ext cx="360" cy="360"/>
              </p14:xfrm>
            </p:contentPart>
          </mc:Choice>
          <mc:Fallback>
            <p:pic>
              <p:nvPicPr>
                <p:cNvPr id="44" name="Ink 43">
                  <a:extLst>
                    <a:ext uri="{FF2B5EF4-FFF2-40B4-BE49-F238E27FC236}">
                      <a16:creationId xmlns:a16="http://schemas.microsoft.com/office/drawing/2014/main" id="{1E8D44DD-1D52-694E-EB39-1788CCB258CD}"/>
                    </a:ext>
                  </a:extLst>
                </p:cNvPr>
                <p:cNvPicPr/>
                <p:nvPr/>
              </p:nvPicPr>
              <p:blipFill>
                <a:blip r:embed="rId8"/>
                <a:stretch>
                  <a:fillRect/>
                </a:stretch>
              </p:blipFill>
              <p:spPr>
                <a:xfrm>
                  <a:off x="1213065" y="174094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B4DB7B4D-88B4-8533-1E04-993503AEBE5B}"/>
                    </a:ext>
                  </a:extLst>
                </p14:cNvPr>
                <p14:cNvContentPartPr/>
                <p14:nvPr/>
              </p14:nvContentPartPr>
              <p14:xfrm>
                <a:off x="1219185" y="1717180"/>
                <a:ext cx="22680" cy="394200"/>
              </p14:xfrm>
            </p:contentPart>
          </mc:Choice>
          <mc:Fallback>
            <p:pic>
              <p:nvPicPr>
                <p:cNvPr id="45" name="Ink 44">
                  <a:extLst>
                    <a:ext uri="{FF2B5EF4-FFF2-40B4-BE49-F238E27FC236}">
                      <a16:creationId xmlns:a16="http://schemas.microsoft.com/office/drawing/2014/main" id="{B4DB7B4D-88B4-8533-1E04-993503AEBE5B}"/>
                    </a:ext>
                  </a:extLst>
                </p:cNvPr>
                <p:cNvPicPr/>
                <p:nvPr/>
              </p:nvPicPr>
              <p:blipFill>
                <a:blip r:embed="rId11"/>
                <a:stretch>
                  <a:fillRect/>
                </a:stretch>
              </p:blipFill>
              <p:spPr>
                <a:xfrm>
                  <a:off x="1213065" y="1711060"/>
                  <a:ext cx="34920" cy="406440"/>
                </a:xfrm>
                <a:prstGeom prst="rect">
                  <a:avLst/>
                </a:prstGeom>
              </p:spPr>
            </p:pic>
          </mc:Fallback>
        </mc:AlternateContent>
      </p:grpSp>
      <p:grpSp>
        <p:nvGrpSpPr>
          <p:cNvPr id="49" name="Group 48">
            <a:extLst>
              <a:ext uri="{FF2B5EF4-FFF2-40B4-BE49-F238E27FC236}">
                <a16:creationId xmlns:a16="http://schemas.microsoft.com/office/drawing/2014/main" id="{F64128C5-CF82-69DC-D379-ECBBA1E9CDD9}"/>
              </a:ext>
            </a:extLst>
          </p:cNvPr>
          <p:cNvGrpSpPr/>
          <p:nvPr/>
        </p:nvGrpSpPr>
        <p:grpSpPr>
          <a:xfrm>
            <a:off x="5909985" y="1553380"/>
            <a:ext cx="1787400" cy="383400"/>
            <a:chOff x="5909985" y="1553380"/>
            <a:chExt cx="1787400" cy="383400"/>
          </a:xfrm>
        </p:grpSpPr>
        <mc:AlternateContent xmlns:mc="http://schemas.openxmlformats.org/markup-compatibility/2006">
          <mc:Choice xmlns:p14="http://schemas.microsoft.com/office/powerpoint/2010/main" Requires="p14">
            <p:contentPart p14:bwMode="auto" r:id="rId12">
              <p14:nvContentPartPr>
                <p14:cNvPr id="47" name="Ink 46">
                  <a:extLst>
                    <a:ext uri="{FF2B5EF4-FFF2-40B4-BE49-F238E27FC236}">
                      <a16:creationId xmlns:a16="http://schemas.microsoft.com/office/drawing/2014/main" id="{3963EB21-E2F3-0BFB-9E79-A2ECAC55CB6D}"/>
                    </a:ext>
                  </a:extLst>
                </p14:cNvPr>
                <p14:cNvContentPartPr/>
                <p14:nvPr/>
              </p14:nvContentPartPr>
              <p14:xfrm>
                <a:off x="5909985" y="1553380"/>
                <a:ext cx="1761120" cy="60120"/>
              </p14:xfrm>
            </p:contentPart>
          </mc:Choice>
          <mc:Fallback>
            <p:pic>
              <p:nvPicPr>
                <p:cNvPr id="47" name="Ink 46">
                  <a:extLst>
                    <a:ext uri="{FF2B5EF4-FFF2-40B4-BE49-F238E27FC236}">
                      <a16:creationId xmlns:a16="http://schemas.microsoft.com/office/drawing/2014/main" id="{3963EB21-E2F3-0BFB-9E79-A2ECAC55CB6D}"/>
                    </a:ext>
                  </a:extLst>
                </p:cNvPr>
                <p:cNvPicPr/>
                <p:nvPr/>
              </p:nvPicPr>
              <p:blipFill>
                <a:blip r:embed="rId13"/>
                <a:stretch>
                  <a:fillRect/>
                </a:stretch>
              </p:blipFill>
              <p:spPr>
                <a:xfrm>
                  <a:off x="5903865" y="1547260"/>
                  <a:ext cx="17733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8" name="Ink 47">
                  <a:extLst>
                    <a:ext uri="{FF2B5EF4-FFF2-40B4-BE49-F238E27FC236}">
                      <a16:creationId xmlns:a16="http://schemas.microsoft.com/office/drawing/2014/main" id="{D3E20731-52CB-C61F-8012-B190A96F594E}"/>
                    </a:ext>
                  </a:extLst>
                </p14:cNvPr>
                <p14:cNvContentPartPr/>
                <p14:nvPr/>
              </p14:nvContentPartPr>
              <p14:xfrm>
                <a:off x="7671465" y="1553740"/>
                <a:ext cx="25920" cy="383040"/>
              </p14:xfrm>
            </p:contentPart>
          </mc:Choice>
          <mc:Fallback>
            <p:pic>
              <p:nvPicPr>
                <p:cNvPr id="48" name="Ink 47">
                  <a:extLst>
                    <a:ext uri="{FF2B5EF4-FFF2-40B4-BE49-F238E27FC236}">
                      <a16:creationId xmlns:a16="http://schemas.microsoft.com/office/drawing/2014/main" id="{D3E20731-52CB-C61F-8012-B190A96F594E}"/>
                    </a:ext>
                  </a:extLst>
                </p:cNvPr>
                <p:cNvPicPr/>
                <p:nvPr/>
              </p:nvPicPr>
              <p:blipFill>
                <a:blip r:embed="rId15"/>
                <a:stretch>
                  <a:fillRect/>
                </a:stretch>
              </p:blipFill>
              <p:spPr>
                <a:xfrm>
                  <a:off x="7665345" y="1547620"/>
                  <a:ext cx="38160" cy="39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50" name="Ink 49">
                <a:extLst>
                  <a:ext uri="{FF2B5EF4-FFF2-40B4-BE49-F238E27FC236}">
                    <a16:creationId xmlns:a16="http://schemas.microsoft.com/office/drawing/2014/main" id="{F7B5B075-6AF8-F269-8A73-2E8EBFD88D3A}"/>
                  </a:ext>
                </a:extLst>
              </p14:cNvPr>
              <p14:cNvContentPartPr/>
              <p14:nvPr/>
            </p14:nvContentPartPr>
            <p14:xfrm>
              <a:off x="7307505" y="2549860"/>
              <a:ext cx="360" cy="88920"/>
            </p14:xfrm>
          </p:contentPart>
        </mc:Choice>
        <mc:Fallback>
          <p:pic>
            <p:nvPicPr>
              <p:cNvPr id="50" name="Ink 49">
                <a:extLst>
                  <a:ext uri="{FF2B5EF4-FFF2-40B4-BE49-F238E27FC236}">
                    <a16:creationId xmlns:a16="http://schemas.microsoft.com/office/drawing/2014/main" id="{F7B5B075-6AF8-F269-8A73-2E8EBFD88D3A}"/>
                  </a:ext>
                </a:extLst>
              </p:cNvPr>
              <p:cNvPicPr/>
              <p:nvPr/>
            </p:nvPicPr>
            <p:blipFill>
              <a:blip r:embed="rId17"/>
              <a:stretch>
                <a:fillRect/>
              </a:stretch>
            </p:blipFill>
            <p:spPr>
              <a:xfrm>
                <a:off x="7301385" y="2543740"/>
                <a:ext cx="126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1" name="Ink 50">
                <a:extLst>
                  <a:ext uri="{FF2B5EF4-FFF2-40B4-BE49-F238E27FC236}">
                    <a16:creationId xmlns:a16="http://schemas.microsoft.com/office/drawing/2014/main" id="{CF5692ED-F9F5-25D1-340F-DC4D905C8660}"/>
                  </a:ext>
                </a:extLst>
              </p14:cNvPr>
              <p14:cNvContentPartPr/>
              <p14:nvPr/>
            </p14:nvContentPartPr>
            <p14:xfrm>
              <a:off x="1850985" y="2571820"/>
              <a:ext cx="360" cy="118800"/>
            </p14:xfrm>
          </p:contentPart>
        </mc:Choice>
        <mc:Fallback>
          <p:pic>
            <p:nvPicPr>
              <p:cNvPr id="51" name="Ink 50">
                <a:extLst>
                  <a:ext uri="{FF2B5EF4-FFF2-40B4-BE49-F238E27FC236}">
                    <a16:creationId xmlns:a16="http://schemas.microsoft.com/office/drawing/2014/main" id="{CF5692ED-F9F5-25D1-340F-DC4D905C8660}"/>
                  </a:ext>
                </a:extLst>
              </p:cNvPr>
              <p:cNvPicPr/>
              <p:nvPr/>
            </p:nvPicPr>
            <p:blipFill>
              <a:blip r:embed="rId19"/>
              <a:stretch>
                <a:fillRect/>
              </a:stretch>
            </p:blipFill>
            <p:spPr>
              <a:xfrm>
                <a:off x="1844865" y="2565700"/>
                <a:ext cx="126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2" name="Ink 51">
                <a:extLst>
                  <a:ext uri="{FF2B5EF4-FFF2-40B4-BE49-F238E27FC236}">
                    <a16:creationId xmlns:a16="http://schemas.microsoft.com/office/drawing/2014/main" id="{3720FD44-2A5F-3760-BEEE-DD74D8826AFD}"/>
                  </a:ext>
                </a:extLst>
              </p14:cNvPr>
              <p14:cNvContentPartPr/>
              <p14:nvPr/>
            </p14:nvContentPartPr>
            <p14:xfrm>
              <a:off x="2096145" y="3828580"/>
              <a:ext cx="360" cy="58320"/>
            </p14:xfrm>
          </p:contentPart>
        </mc:Choice>
        <mc:Fallback>
          <p:pic>
            <p:nvPicPr>
              <p:cNvPr id="52" name="Ink 51">
                <a:extLst>
                  <a:ext uri="{FF2B5EF4-FFF2-40B4-BE49-F238E27FC236}">
                    <a16:creationId xmlns:a16="http://schemas.microsoft.com/office/drawing/2014/main" id="{3720FD44-2A5F-3760-BEEE-DD74D8826AFD}"/>
                  </a:ext>
                </a:extLst>
              </p:cNvPr>
              <p:cNvPicPr/>
              <p:nvPr/>
            </p:nvPicPr>
            <p:blipFill>
              <a:blip r:embed="rId21"/>
              <a:stretch>
                <a:fillRect/>
              </a:stretch>
            </p:blipFill>
            <p:spPr>
              <a:xfrm>
                <a:off x="2090025" y="3822460"/>
                <a:ext cx="126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3" name="Ink 52">
                <a:extLst>
                  <a:ext uri="{FF2B5EF4-FFF2-40B4-BE49-F238E27FC236}">
                    <a16:creationId xmlns:a16="http://schemas.microsoft.com/office/drawing/2014/main" id="{083D5841-75DC-B64B-F6D9-107F4851F46D}"/>
                  </a:ext>
                </a:extLst>
              </p14:cNvPr>
              <p14:cNvContentPartPr/>
              <p14:nvPr/>
            </p14:nvContentPartPr>
            <p14:xfrm>
              <a:off x="6697305" y="3806260"/>
              <a:ext cx="8640" cy="126000"/>
            </p14:xfrm>
          </p:contentPart>
        </mc:Choice>
        <mc:Fallback>
          <p:pic>
            <p:nvPicPr>
              <p:cNvPr id="53" name="Ink 52">
                <a:extLst>
                  <a:ext uri="{FF2B5EF4-FFF2-40B4-BE49-F238E27FC236}">
                    <a16:creationId xmlns:a16="http://schemas.microsoft.com/office/drawing/2014/main" id="{083D5841-75DC-B64B-F6D9-107F4851F46D}"/>
                  </a:ext>
                </a:extLst>
              </p:cNvPr>
              <p:cNvPicPr/>
              <p:nvPr/>
            </p:nvPicPr>
            <p:blipFill>
              <a:blip r:embed="rId23"/>
              <a:stretch>
                <a:fillRect/>
              </a:stretch>
            </p:blipFill>
            <p:spPr>
              <a:xfrm>
                <a:off x="6691185" y="3800140"/>
                <a:ext cx="20880" cy="1382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System Requirements </a:t>
            </a:r>
            <a:endParaRPr b="1"/>
          </a:p>
        </p:txBody>
      </p:sp>
      <p:sp>
        <p:nvSpPr>
          <p:cNvPr id="159" name="Google Shape;159;p23"/>
          <p:cNvSpPr txBox="1"/>
          <p:nvPr/>
        </p:nvSpPr>
        <p:spPr>
          <a:xfrm>
            <a:off x="311700" y="607800"/>
            <a:ext cx="4703700" cy="454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2"/>
                </a:solidFill>
                <a:latin typeface="Roboto"/>
                <a:ea typeface="Roboto"/>
                <a:cs typeface="Roboto"/>
                <a:sym typeface="Roboto"/>
              </a:rPr>
              <a:t>Hardware Requirements </a:t>
            </a:r>
            <a:endParaRPr sz="2400" b="1">
              <a:solidFill>
                <a:schemeClr val="dk2"/>
              </a:solidFill>
              <a:latin typeface="Roboto"/>
              <a:ea typeface="Roboto"/>
              <a:cs typeface="Roboto"/>
              <a:sym typeface="Roboto"/>
            </a:endParaRPr>
          </a:p>
          <a:p>
            <a:pPr marL="0" lvl="0" indent="0" algn="l" rtl="0">
              <a:spcBef>
                <a:spcPts val="0"/>
              </a:spcBef>
              <a:spcAft>
                <a:spcPts val="0"/>
              </a:spcAft>
              <a:buNone/>
            </a:pPr>
            <a:endParaRPr sz="2400" b="1">
              <a:solidFill>
                <a:schemeClr val="dk2"/>
              </a:solidFill>
              <a:latin typeface="Roboto"/>
              <a:ea typeface="Roboto"/>
              <a:cs typeface="Roboto"/>
              <a:sym typeface="Roboto"/>
            </a:endParaRPr>
          </a:p>
          <a:p>
            <a:pPr marL="9144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A computer with sufficient processing power: Modern CPUs (e.g., Intel Core i5 or better)</a:t>
            </a:r>
            <a:endParaRPr sz="1800" b="1">
              <a:solidFill>
                <a:schemeClr val="dk2"/>
              </a:solidFill>
              <a:latin typeface="Roboto"/>
              <a:ea typeface="Roboto"/>
              <a:cs typeface="Roboto"/>
              <a:sym typeface="Roboto"/>
            </a:endParaRPr>
          </a:p>
          <a:p>
            <a:pPr marL="914400" lvl="0" indent="0" algn="l" rtl="0">
              <a:spcBef>
                <a:spcPts val="0"/>
              </a:spcBef>
              <a:spcAft>
                <a:spcPts val="0"/>
              </a:spcAft>
              <a:buNone/>
            </a:pPr>
            <a:endParaRPr sz="1800" b="1">
              <a:solidFill>
                <a:schemeClr val="dk2"/>
              </a:solidFill>
              <a:latin typeface="Roboto"/>
              <a:ea typeface="Roboto"/>
              <a:cs typeface="Roboto"/>
              <a:sym typeface="Roboto"/>
            </a:endParaRPr>
          </a:p>
          <a:p>
            <a:pPr marL="9144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Memory (RAM): At least 8GB of RAM is recommended for processing moderate-sized datasets</a:t>
            </a:r>
            <a:endParaRPr sz="1800" b="1">
              <a:solidFill>
                <a:schemeClr val="dk2"/>
              </a:solidFill>
              <a:latin typeface="Roboto"/>
              <a:ea typeface="Roboto"/>
              <a:cs typeface="Roboto"/>
              <a:sym typeface="Roboto"/>
            </a:endParaRPr>
          </a:p>
          <a:p>
            <a:pPr marL="914400" lvl="0" indent="0" algn="l" rtl="0">
              <a:spcBef>
                <a:spcPts val="0"/>
              </a:spcBef>
              <a:spcAft>
                <a:spcPts val="0"/>
              </a:spcAft>
              <a:buNone/>
            </a:pPr>
            <a:endParaRPr sz="1800" b="1">
              <a:solidFill>
                <a:schemeClr val="dk2"/>
              </a:solidFill>
              <a:latin typeface="Roboto"/>
              <a:ea typeface="Roboto"/>
              <a:cs typeface="Roboto"/>
              <a:sym typeface="Roboto"/>
            </a:endParaRPr>
          </a:p>
          <a:p>
            <a:pPr marL="9144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Storage: Adequate storage space for your datasets, libraries, and model files. SSDs are preferable for faster data access</a:t>
            </a:r>
            <a:endParaRPr sz="1800" b="1">
              <a:solidFill>
                <a:schemeClr val="dk2"/>
              </a:solidFill>
              <a:latin typeface="Roboto"/>
              <a:ea typeface="Roboto"/>
              <a:cs typeface="Roboto"/>
              <a:sym typeface="Roboto"/>
            </a:endParaRPr>
          </a:p>
        </p:txBody>
      </p:sp>
      <p:pic>
        <p:nvPicPr>
          <p:cNvPr id="160" name="Google Shape;160;p23"/>
          <p:cNvPicPr preferRelativeResize="0"/>
          <p:nvPr/>
        </p:nvPicPr>
        <p:blipFill>
          <a:blip r:embed="rId3">
            <a:alphaModFix/>
          </a:blip>
          <a:stretch>
            <a:fillRect/>
          </a:stretch>
        </p:blipFill>
        <p:spPr>
          <a:xfrm>
            <a:off x="5167800" y="1080650"/>
            <a:ext cx="3823800" cy="4062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System Requirements </a:t>
            </a:r>
            <a:endParaRPr b="1"/>
          </a:p>
        </p:txBody>
      </p:sp>
      <p:sp>
        <p:nvSpPr>
          <p:cNvPr id="166" name="Google Shape;166;p24"/>
          <p:cNvSpPr txBox="1"/>
          <p:nvPr/>
        </p:nvSpPr>
        <p:spPr>
          <a:xfrm>
            <a:off x="311700" y="1080650"/>
            <a:ext cx="4620600" cy="351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2"/>
                </a:solidFill>
                <a:latin typeface="Roboto"/>
                <a:ea typeface="Roboto"/>
                <a:cs typeface="Roboto"/>
                <a:sym typeface="Roboto"/>
              </a:rPr>
              <a:t>Software Requirements </a:t>
            </a:r>
            <a:endParaRPr sz="2400" b="1">
              <a:solidFill>
                <a:schemeClr val="dk2"/>
              </a:solidFill>
              <a:latin typeface="Roboto"/>
              <a:ea typeface="Roboto"/>
              <a:cs typeface="Roboto"/>
              <a:sym typeface="Roboto"/>
            </a:endParaRPr>
          </a:p>
          <a:p>
            <a:pPr marL="0" lvl="0" indent="0" algn="l" rtl="0">
              <a:spcBef>
                <a:spcPts val="0"/>
              </a:spcBef>
              <a:spcAft>
                <a:spcPts val="0"/>
              </a:spcAft>
              <a:buNone/>
            </a:pPr>
            <a:endParaRPr b="1">
              <a:solidFill>
                <a:schemeClr val="dk2"/>
              </a:solidFill>
              <a:latin typeface="Roboto"/>
              <a:ea typeface="Roboto"/>
              <a:cs typeface="Roboto"/>
              <a:sym typeface="Roboto"/>
            </a:endParaRPr>
          </a:p>
          <a:p>
            <a:pPr marL="914400" lvl="0" indent="-317500" algn="l" rtl="0">
              <a:spcBef>
                <a:spcPts val="0"/>
              </a:spcBef>
              <a:spcAft>
                <a:spcPts val="0"/>
              </a:spcAft>
              <a:buClr>
                <a:schemeClr val="dk2"/>
              </a:buClr>
              <a:buSzPts val="1400"/>
              <a:buFont typeface="Roboto"/>
              <a:buChar char="●"/>
            </a:pPr>
            <a:r>
              <a:rPr lang="en" b="1">
                <a:solidFill>
                  <a:schemeClr val="dk2"/>
                </a:solidFill>
                <a:latin typeface="Roboto"/>
                <a:ea typeface="Roboto"/>
                <a:cs typeface="Roboto"/>
                <a:sym typeface="Roboto"/>
              </a:rPr>
              <a:t>Programming Language: Python is the most commonly used language for machine learning projects. You'll need Python installed along with libraries like NumPy, Pandas, scikit-learn depending on your chosen framework.</a:t>
            </a:r>
            <a:endParaRPr b="1">
              <a:solidFill>
                <a:schemeClr val="dk2"/>
              </a:solidFill>
              <a:latin typeface="Roboto"/>
              <a:ea typeface="Roboto"/>
              <a:cs typeface="Roboto"/>
              <a:sym typeface="Roboto"/>
            </a:endParaRPr>
          </a:p>
          <a:p>
            <a:pPr marL="914400" lvl="0" indent="0" algn="l" rtl="0">
              <a:spcBef>
                <a:spcPts val="0"/>
              </a:spcBef>
              <a:spcAft>
                <a:spcPts val="0"/>
              </a:spcAft>
              <a:buNone/>
            </a:pPr>
            <a:endParaRPr b="1">
              <a:solidFill>
                <a:schemeClr val="dk2"/>
              </a:solidFill>
              <a:latin typeface="Roboto"/>
              <a:ea typeface="Roboto"/>
              <a:cs typeface="Roboto"/>
              <a:sym typeface="Roboto"/>
            </a:endParaRPr>
          </a:p>
          <a:p>
            <a:pPr marL="914400" lvl="0" indent="-317500" algn="l" rtl="0">
              <a:spcBef>
                <a:spcPts val="0"/>
              </a:spcBef>
              <a:spcAft>
                <a:spcPts val="0"/>
              </a:spcAft>
              <a:buClr>
                <a:schemeClr val="dk2"/>
              </a:buClr>
              <a:buSzPts val="1400"/>
              <a:buFont typeface="Roboto"/>
              <a:buChar char="●"/>
            </a:pPr>
            <a:r>
              <a:rPr lang="en" b="1">
                <a:solidFill>
                  <a:schemeClr val="dk2"/>
                </a:solidFill>
                <a:latin typeface="Roboto"/>
                <a:ea typeface="Roboto"/>
                <a:cs typeface="Roboto"/>
                <a:sym typeface="Roboto"/>
              </a:rPr>
              <a:t>Integrated Development Environment (IDE): Jupyter Notebook</a:t>
            </a:r>
            <a:endParaRPr b="1">
              <a:solidFill>
                <a:schemeClr val="dk2"/>
              </a:solidFill>
              <a:latin typeface="Roboto"/>
              <a:ea typeface="Roboto"/>
              <a:cs typeface="Roboto"/>
              <a:sym typeface="Roboto"/>
            </a:endParaRPr>
          </a:p>
          <a:p>
            <a:pPr marL="914400" lvl="0" indent="0" algn="l" rtl="0">
              <a:spcBef>
                <a:spcPts val="0"/>
              </a:spcBef>
              <a:spcAft>
                <a:spcPts val="0"/>
              </a:spcAft>
              <a:buNone/>
            </a:pPr>
            <a:endParaRPr b="1">
              <a:solidFill>
                <a:schemeClr val="dk2"/>
              </a:solidFill>
              <a:latin typeface="Roboto"/>
              <a:ea typeface="Roboto"/>
              <a:cs typeface="Roboto"/>
              <a:sym typeface="Roboto"/>
            </a:endParaRPr>
          </a:p>
          <a:p>
            <a:pPr marL="914400" lvl="0" indent="-317500" algn="l" rtl="0">
              <a:spcBef>
                <a:spcPts val="0"/>
              </a:spcBef>
              <a:spcAft>
                <a:spcPts val="0"/>
              </a:spcAft>
              <a:buClr>
                <a:schemeClr val="dk2"/>
              </a:buClr>
              <a:buSzPts val="1400"/>
              <a:buFont typeface="Roboto"/>
              <a:buChar char="●"/>
            </a:pPr>
            <a:r>
              <a:rPr lang="en" b="1">
                <a:solidFill>
                  <a:schemeClr val="dk2"/>
                </a:solidFill>
                <a:latin typeface="Roboto"/>
                <a:ea typeface="Roboto"/>
                <a:cs typeface="Roboto"/>
                <a:sym typeface="Roboto"/>
              </a:rPr>
              <a:t>Data Visualization Tools: Matplotlib, Seaborn, and Plotly are commonly used for data visualization.</a:t>
            </a:r>
            <a:endParaRPr b="1">
              <a:solidFill>
                <a:schemeClr val="dk2"/>
              </a:solidFill>
              <a:latin typeface="Roboto"/>
              <a:ea typeface="Roboto"/>
              <a:cs typeface="Roboto"/>
              <a:sym typeface="Roboto"/>
            </a:endParaRPr>
          </a:p>
        </p:txBody>
      </p:sp>
      <p:pic>
        <p:nvPicPr>
          <p:cNvPr id="167" name="Google Shape;167;p24"/>
          <p:cNvPicPr preferRelativeResize="0"/>
          <p:nvPr/>
        </p:nvPicPr>
        <p:blipFill>
          <a:blip r:embed="rId3">
            <a:alphaModFix/>
          </a:blip>
          <a:stretch>
            <a:fillRect/>
          </a:stretch>
        </p:blipFill>
        <p:spPr>
          <a:xfrm>
            <a:off x="4932300" y="1080650"/>
            <a:ext cx="3906901" cy="383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Algorithms </a:t>
            </a:r>
            <a:endParaRPr b="1"/>
          </a:p>
        </p:txBody>
      </p:sp>
      <p:sp>
        <p:nvSpPr>
          <p:cNvPr id="173" name="Google Shape;173;p25"/>
          <p:cNvSpPr txBox="1"/>
          <p:nvPr/>
        </p:nvSpPr>
        <p:spPr>
          <a:xfrm>
            <a:off x="526472" y="1642495"/>
            <a:ext cx="9144000" cy="1858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Decision Tree</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SVM</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Logistics regression</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Random Forest</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KNN</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Gradient Boosting</a:t>
            </a:r>
            <a:endParaRPr sz="1800" b="1">
              <a:solidFill>
                <a:schemeClr val="dk2"/>
              </a:solidFill>
              <a:latin typeface="Roboto"/>
              <a:ea typeface="Roboto"/>
              <a:cs typeface="Roboto"/>
              <a:sym typeface="Roboto"/>
            </a:endParaRPr>
          </a:p>
        </p:txBody>
      </p:sp>
      <p:pic>
        <p:nvPicPr>
          <p:cNvPr id="174" name="Google Shape;174;p25"/>
          <p:cNvPicPr preferRelativeResize="0"/>
          <p:nvPr/>
        </p:nvPicPr>
        <p:blipFill>
          <a:blip r:embed="rId3">
            <a:alphaModFix/>
          </a:blip>
          <a:stretch>
            <a:fillRect/>
          </a:stretch>
        </p:blipFill>
        <p:spPr>
          <a:xfrm>
            <a:off x="3738568" y="709613"/>
            <a:ext cx="4588026" cy="372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Applications </a:t>
            </a:r>
            <a:endParaRPr b="1"/>
          </a:p>
        </p:txBody>
      </p:sp>
      <p:sp>
        <p:nvSpPr>
          <p:cNvPr id="180" name="Google Shape;180;p26"/>
          <p:cNvSpPr txBox="1"/>
          <p:nvPr/>
        </p:nvSpPr>
        <p:spPr>
          <a:xfrm>
            <a:off x="311699" y="1781989"/>
            <a:ext cx="9144000" cy="1579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Applications</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Wearable Technology Integration</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Tele Medicine</a:t>
            </a:r>
            <a:endParaRPr sz="1800" b="1">
              <a:solidFill>
                <a:schemeClr val="dk2"/>
              </a:solidFill>
              <a:latin typeface="Roboto"/>
              <a:ea typeface="Roboto"/>
              <a:cs typeface="Roboto"/>
              <a:sym typeface="Roboto"/>
            </a:endParaRPr>
          </a:p>
          <a:p>
            <a:pPr marL="45720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p:txBody>
      </p:sp>
      <p:pic>
        <p:nvPicPr>
          <p:cNvPr id="181" name="Google Shape;181;p26"/>
          <p:cNvPicPr preferRelativeResize="0"/>
          <p:nvPr/>
        </p:nvPicPr>
        <p:blipFill>
          <a:blip r:embed="rId3">
            <a:alphaModFix/>
          </a:blip>
          <a:stretch>
            <a:fillRect/>
          </a:stretch>
        </p:blipFill>
        <p:spPr>
          <a:xfrm>
            <a:off x="5278582" y="410000"/>
            <a:ext cx="2327575" cy="1794675"/>
          </a:xfrm>
          <a:prstGeom prst="rect">
            <a:avLst/>
          </a:prstGeom>
          <a:noFill/>
          <a:ln>
            <a:noFill/>
          </a:ln>
        </p:spPr>
      </p:pic>
      <p:pic>
        <p:nvPicPr>
          <p:cNvPr id="182" name="Google Shape;182;p26"/>
          <p:cNvPicPr preferRelativeResize="0"/>
          <p:nvPr/>
        </p:nvPicPr>
        <p:blipFill>
          <a:blip r:embed="rId4">
            <a:alphaModFix/>
          </a:blip>
          <a:stretch>
            <a:fillRect/>
          </a:stretch>
        </p:blipFill>
        <p:spPr>
          <a:xfrm>
            <a:off x="4995425" y="2805627"/>
            <a:ext cx="2893867" cy="17698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0" y="7"/>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Detailed work plan</a:t>
            </a:r>
            <a:endParaRPr b="1"/>
          </a:p>
        </p:txBody>
      </p:sp>
      <p:graphicFrame>
        <p:nvGraphicFramePr>
          <p:cNvPr id="188" name="Google Shape;188;p27"/>
          <p:cNvGraphicFramePr/>
          <p:nvPr/>
        </p:nvGraphicFramePr>
        <p:xfrm>
          <a:off x="349650" y="607800"/>
          <a:ext cx="8794350" cy="4574970"/>
        </p:xfrm>
        <a:graphic>
          <a:graphicData uri="http://schemas.openxmlformats.org/drawingml/2006/table">
            <a:tbl>
              <a:tblPr>
                <a:noFill/>
                <a:tableStyleId>{7B64F254-10D0-419F-8A47-5F32E8624ECE}</a:tableStyleId>
              </a:tblPr>
              <a:tblGrid>
                <a:gridCol w="575525">
                  <a:extLst>
                    <a:ext uri="{9D8B030D-6E8A-4147-A177-3AD203B41FA5}">
                      <a16:colId xmlns:a16="http://schemas.microsoft.com/office/drawing/2014/main" val="20000"/>
                    </a:ext>
                  </a:extLst>
                </a:gridCol>
                <a:gridCol w="3684775">
                  <a:extLst>
                    <a:ext uri="{9D8B030D-6E8A-4147-A177-3AD203B41FA5}">
                      <a16:colId xmlns:a16="http://schemas.microsoft.com/office/drawing/2014/main" val="20001"/>
                    </a:ext>
                  </a:extLst>
                </a:gridCol>
                <a:gridCol w="4534050">
                  <a:extLst>
                    <a:ext uri="{9D8B030D-6E8A-4147-A177-3AD203B41FA5}">
                      <a16:colId xmlns:a16="http://schemas.microsoft.com/office/drawing/2014/main" val="20002"/>
                    </a:ext>
                  </a:extLst>
                </a:gridCol>
              </a:tblGrid>
              <a:tr h="703600">
                <a:tc>
                  <a:txBody>
                    <a:bodyPr/>
                    <a:lstStyle/>
                    <a:p>
                      <a:pPr marL="0" lvl="0" indent="0" algn="l" rtl="0">
                        <a:spcBef>
                          <a:spcPts val="0"/>
                        </a:spcBef>
                        <a:spcAft>
                          <a:spcPts val="0"/>
                        </a:spcAft>
                        <a:buNone/>
                      </a:pPr>
                      <a:r>
                        <a:rPr lang="en"/>
                        <a:t>S.NO</a:t>
                      </a:r>
                      <a:endParaRPr/>
                    </a:p>
                  </a:txBody>
                  <a:tcPr marL="91425" marR="91425" marT="91425" marB="91425"/>
                </a:tc>
                <a:tc>
                  <a:txBody>
                    <a:bodyPr/>
                    <a:lstStyle/>
                    <a:p>
                      <a:pPr marL="0" lvl="0" indent="0" algn="l" rtl="0">
                        <a:spcBef>
                          <a:spcPts val="0"/>
                        </a:spcBef>
                        <a:spcAft>
                          <a:spcPts val="0"/>
                        </a:spcAft>
                        <a:buNone/>
                      </a:pPr>
                      <a:r>
                        <a:rPr lang="en"/>
                        <a:t>Project Task</a:t>
                      </a:r>
                      <a:endParaRPr/>
                    </a:p>
                  </a:txBody>
                  <a:tcPr marL="91425" marR="91425" marT="91425" marB="91425"/>
                </a:tc>
                <a:tc>
                  <a:txBody>
                    <a:bodyPr/>
                    <a:lstStyle/>
                    <a:p>
                      <a:pPr marL="0" lvl="0" indent="0" algn="l" rtl="0">
                        <a:spcBef>
                          <a:spcPts val="0"/>
                        </a:spcBef>
                        <a:spcAft>
                          <a:spcPts val="0"/>
                        </a:spcAft>
                        <a:buNone/>
                      </a:pPr>
                      <a:r>
                        <a:rPr lang="en"/>
                        <a:t>Description </a:t>
                      </a:r>
                      <a:endParaRPr/>
                    </a:p>
                  </a:txBody>
                  <a:tcPr marL="91425" marR="91425" marT="91425" marB="91425"/>
                </a:tc>
                <a:extLst>
                  <a:ext uri="{0D108BD9-81ED-4DB2-BD59-A6C34878D82A}">
                    <a16:rowId xmlns:a16="http://schemas.microsoft.com/office/drawing/2014/main" val="10000"/>
                  </a:ext>
                </a:extLst>
              </a:tr>
              <a:tr h="4586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Project Defination and Planning</a:t>
                      </a:r>
                      <a:endParaRPr/>
                    </a:p>
                  </a:txBody>
                  <a:tcPr marL="91425" marR="91425" marT="91425" marB="91425"/>
                </a:tc>
                <a:tc>
                  <a:txBody>
                    <a:bodyPr/>
                    <a:lstStyle/>
                    <a:p>
                      <a:pPr marL="0" lvl="0" indent="0" algn="l" rtl="0">
                        <a:spcBef>
                          <a:spcPts val="0"/>
                        </a:spcBef>
                        <a:spcAft>
                          <a:spcPts val="0"/>
                        </a:spcAft>
                        <a:buNone/>
                      </a:pPr>
                      <a:r>
                        <a:rPr lang="en" sz="1200"/>
                        <a:t>Preparing the required resources and planning the project</a:t>
                      </a:r>
                      <a:endParaRPr sz="1200"/>
                    </a:p>
                  </a:txBody>
                  <a:tcPr marL="91425" marR="91425" marT="91425" marB="91425"/>
                </a:tc>
                <a:extLst>
                  <a:ext uri="{0D108BD9-81ED-4DB2-BD59-A6C34878D82A}">
                    <a16:rowId xmlns:a16="http://schemas.microsoft.com/office/drawing/2014/main" val="10001"/>
                  </a:ext>
                </a:extLst>
              </a:tr>
              <a:tr h="52897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Data Collection </a:t>
                      </a:r>
                      <a:endParaRPr/>
                    </a:p>
                  </a:txBody>
                  <a:tcPr marL="91425" marR="91425" marT="91425" marB="91425"/>
                </a:tc>
                <a:tc>
                  <a:txBody>
                    <a:bodyPr/>
                    <a:lstStyle/>
                    <a:p>
                      <a:pPr marL="0" lvl="0" indent="0" algn="l" rtl="0">
                        <a:spcBef>
                          <a:spcPts val="0"/>
                        </a:spcBef>
                        <a:spcAft>
                          <a:spcPts val="0"/>
                        </a:spcAft>
                        <a:buNone/>
                      </a:pPr>
                      <a:r>
                        <a:rPr lang="en" sz="1200"/>
                        <a:t>Colleting the data which is necessary for the project from various resources </a:t>
                      </a:r>
                      <a:endParaRPr sz="1200"/>
                    </a:p>
                  </a:txBody>
                  <a:tcPr marL="91425" marR="91425" marT="91425" marB="91425"/>
                </a:tc>
                <a:extLst>
                  <a:ext uri="{0D108BD9-81ED-4DB2-BD59-A6C34878D82A}">
                    <a16:rowId xmlns:a16="http://schemas.microsoft.com/office/drawing/2014/main" val="10002"/>
                  </a:ext>
                </a:extLst>
              </a:tr>
              <a:tr h="5289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Data Preprocessing </a:t>
                      </a:r>
                      <a:endParaRPr/>
                    </a:p>
                  </a:txBody>
                  <a:tcPr marL="91425" marR="91425" marT="91425" marB="91425"/>
                </a:tc>
                <a:tc>
                  <a:txBody>
                    <a:bodyPr/>
                    <a:lstStyle/>
                    <a:p>
                      <a:pPr marL="0" lvl="0" indent="0" algn="l" rtl="0">
                        <a:spcBef>
                          <a:spcPts val="0"/>
                        </a:spcBef>
                        <a:spcAft>
                          <a:spcPts val="0"/>
                        </a:spcAft>
                        <a:buNone/>
                      </a:pPr>
                      <a:r>
                        <a:rPr lang="en" sz="1200"/>
                        <a:t>Preprocessing the data involves cleaning,reamoving null values outliers</a:t>
                      </a:r>
                      <a:endParaRPr sz="1200"/>
                    </a:p>
                  </a:txBody>
                  <a:tcPr marL="91425" marR="91425" marT="91425" marB="91425"/>
                </a:tc>
                <a:extLst>
                  <a:ext uri="{0D108BD9-81ED-4DB2-BD59-A6C34878D82A}">
                    <a16:rowId xmlns:a16="http://schemas.microsoft.com/office/drawing/2014/main" val="10003"/>
                  </a:ext>
                </a:extLst>
              </a:tr>
              <a:tr h="4631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Feature Engineering </a:t>
                      </a:r>
                      <a:endParaRPr/>
                    </a:p>
                  </a:txBody>
                  <a:tcPr marL="91425" marR="91425" marT="91425" marB="91425"/>
                </a:tc>
                <a:tc>
                  <a:txBody>
                    <a:bodyPr/>
                    <a:lstStyle/>
                    <a:p>
                      <a:pPr marL="0" lvl="0" indent="0" algn="l" rtl="0">
                        <a:spcBef>
                          <a:spcPts val="0"/>
                        </a:spcBef>
                        <a:spcAft>
                          <a:spcPts val="0"/>
                        </a:spcAft>
                        <a:buNone/>
                      </a:pPr>
                      <a:r>
                        <a:rPr lang="en" sz="1200"/>
                        <a:t>Selecting the nessary attributes for the prediction </a:t>
                      </a:r>
                      <a:endParaRPr sz="1200"/>
                    </a:p>
                  </a:txBody>
                  <a:tcPr marL="91425" marR="91425" marT="91425" marB="91425"/>
                </a:tc>
                <a:extLst>
                  <a:ext uri="{0D108BD9-81ED-4DB2-BD59-A6C34878D82A}">
                    <a16:rowId xmlns:a16="http://schemas.microsoft.com/office/drawing/2014/main" val="10004"/>
                  </a:ext>
                </a:extLst>
              </a:tr>
              <a:tr h="463100">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Model Building and Training </a:t>
                      </a:r>
                      <a:endParaRPr/>
                    </a:p>
                  </a:txBody>
                  <a:tcPr marL="91425" marR="91425" marT="91425" marB="91425"/>
                </a:tc>
                <a:tc>
                  <a:txBody>
                    <a:bodyPr/>
                    <a:lstStyle/>
                    <a:p>
                      <a:pPr marL="0" lvl="0" indent="0" algn="l" rtl="0">
                        <a:spcBef>
                          <a:spcPts val="0"/>
                        </a:spcBef>
                        <a:spcAft>
                          <a:spcPts val="0"/>
                        </a:spcAft>
                        <a:buNone/>
                      </a:pPr>
                      <a:r>
                        <a:rPr lang="en" sz="1200"/>
                        <a:t>building a model using selected algorithms and training </a:t>
                      </a:r>
                      <a:endParaRPr sz="1200"/>
                    </a:p>
                  </a:txBody>
                  <a:tcPr marL="91425" marR="91425" marT="91425" marB="91425"/>
                </a:tc>
                <a:extLst>
                  <a:ext uri="{0D108BD9-81ED-4DB2-BD59-A6C34878D82A}">
                    <a16:rowId xmlns:a16="http://schemas.microsoft.com/office/drawing/2014/main" val="10005"/>
                  </a:ext>
                </a:extLst>
              </a:tr>
              <a:tr h="463100">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Model Evaluation and Validation </a:t>
                      </a:r>
                      <a:endParaRPr/>
                    </a:p>
                  </a:txBody>
                  <a:tcPr marL="91425" marR="91425" marT="91425" marB="91425"/>
                </a:tc>
                <a:tc>
                  <a:txBody>
                    <a:bodyPr/>
                    <a:lstStyle/>
                    <a:p>
                      <a:pPr marL="0" lvl="0" indent="0" algn="l" rtl="0">
                        <a:spcBef>
                          <a:spcPts val="0"/>
                        </a:spcBef>
                        <a:spcAft>
                          <a:spcPts val="0"/>
                        </a:spcAft>
                        <a:buNone/>
                      </a:pPr>
                      <a:r>
                        <a:rPr lang="en" sz="1200"/>
                        <a:t>Evaluating the model using metrics</a:t>
                      </a:r>
                      <a:endParaRPr sz="1200"/>
                    </a:p>
                  </a:txBody>
                  <a:tcPr marL="91425" marR="91425" marT="91425" marB="91425"/>
                </a:tc>
                <a:extLst>
                  <a:ext uri="{0D108BD9-81ED-4DB2-BD59-A6C34878D82A}">
                    <a16:rowId xmlns:a16="http://schemas.microsoft.com/office/drawing/2014/main" val="10006"/>
                  </a:ext>
                </a:extLst>
              </a:tr>
              <a:tr h="463100">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Model Deployment and Integration </a:t>
                      </a:r>
                      <a:endParaRPr/>
                    </a:p>
                  </a:txBody>
                  <a:tcPr marL="91425" marR="91425" marT="91425" marB="91425"/>
                </a:tc>
                <a:tc>
                  <a:txBody>
                    <a:bodyPr/>
                    <a:lstStyle/>
                    <a:p>
                      <a:pPr marL="0" lvl="0" indent="0" algn="l" rtl="0">
                        <a:spcBef>
                          <a:spcPts val="0"/>
                        </a:spcBef>
                        <a:spcAft>
                          <a:spcPts val="0"/>
                        </a:spcAft>
                        <a:buNone/>
                      </a:pPr>
                      <a:r>
                        <a:rPr lang="en" sz="1200"/>
                        <a:t>development of interface and deployment </a:t>
                      </a:r>
                      <a:endParaRPr sz="1200"/>
                    </a:p>
                  </a:txBody>
                  <a:tcPr marL="91425" marR="91425" marT="91425" marB="91425"/>
                </a:tc>
                <a:extLst>
                  <a:ext uri="{0D108BD9-81ED-4DB2-BD59-A6C34878D82A}">
                    <a16:rowId xmlns:a16="http://schemas.microsoft.com/office/drawing/2014/main" val="10007"/>
                  </a:ext>
                </a:extLst>
              </a:tr>
              <a:tr h="463100">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a:t>Testing and quality assurance </a:t>
                      </a:r>
                      <a:endParaRPr/>
                    </a:p>
                  </a:txBody>
                  <a:tcPr marL="91425" marR="91425" marT="91425" marB="91425"/>
                </a:tc>
                <a:tc>
                  <a:txBody>
                    <a:bodyPr/>
                    <a:lstStyle/>
                    <a:p>
                      <a:pPr marL="0" lvl="0" indent="0" algn="l" rtl="0">
                        <a:spcBef>
                          <a:spcPts val="0"/>
                        </a:spcBef>
                        <a:spcAft>
                          <a:spcPts val="0"/>
                        </a:spcAft>
                        <a:buNone/>
                      </a:pPr>
                      <a:r>
                        <a:rPr lang="en" sz="1200"/>
                        <a:t>Testing the model </a:t>
                      </a:r>
                      <a:endParaRPr sz="120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References </a:t>
            </a:r>
            <a:endParaRPr b="1"/>
          </a:p>
        </p:txBody>
      </p:sp>
      <p:sp>
        <p:nvSpPr>
          <p:cNvPr id="194" name="Google Shape;194;p28"/>
          <p:cNvSpPr txBox="1"/>
          <p:nvPr/>
        </p:nvSpPr>
        <p:spPr>
          <a:xfrm>
            <a:off x="623400" y="969825"/>
            <a:ext cx="8520600" cy="35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Roboto"/>
                <a:ea typeface="Roboto"/>
                <a:cs typeface="Roboto"/>
                <a:sym typeface="Roboto"/>
              </a:rPr>
              <a:t>[1]McSanthana Krishnan J, Dr. Geetha S “Prediction of Heart Disease Using Machine Learning Algorithms” (2018)</a:t>
            </a: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r>
              <a:rPr lang="en" sz="1800" b="1">
                <a:solidFill>
                  <a:schemeClr val="dk2"/>
                </a:solidFill>
                <a:latin typeface="Roboto"/>
                <a:ea typeface="Roboto"/>
                <a:cs typeface="Roboto"/>
                <a:sym typeface="Roboto"/>
              </a:rPr>
              <a:t>[2]M. Marimuthu, S.Deivarani, Gayathri R  “Analysis of Heart Disease Prediction using Various Machine Learning Techniques”(2018)</a:t>
            </a: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r>
              <a:rPr lang="en" sz="1800" b="1">
                <a:solidFill>
                  <a:schemeClr val="dk2"/>
                </a:solidFill>
                <a:latin typeface="Roboto"/>
                <a:ea typeface="Roboto"/>
                <a:cs typeface="Roboto"/>
                <a:sym typeface="Roboto"/>
              </a:rPr>
              <a:t>[3]Sanchayita Dhar Pritha Datta Ankur Biswas, Tanusree Dey Krishna Roy “A Hybrid Machine Learning Approach for Prediction of Heart Diseases” (2018)</a:t>
            </a: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r>
              <a:rPr lang="en" sz="1800" b="1">
                <a:solidFill>
                  <a:schemeClr val="dk2"/>
                </a:solidFill>
                <a:latin typeface="Roboto"/>
                <a:ea typeface="Roboto"/>
                <a:cs typeface="Roboto"/>
                <a:sym typeface="Roboto"/>
              </a:rPr>
              <a:t>[4]Rajesh N. T Maneesha, Shaik Hafeez. Hari Krishna “Prediction of Heart Disease Using Machine Learning Algorithms “(2018)</a:t>
            </a: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311700" y="360218"/>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 </a:t>
            </a:r>
            <a:endParaRPr b="1"/>
          </a:p>
        </p:txBody>
      </p:sp>
      <p:sp>
        <p:nvSpPr>
          <p:cNvPr id="200" name="Google Shape;200;p29"/>
          <p:cNvSpPr txBox="1"/>
          <p:nvPr/>
        </p:nvSpPr>
        <p:spPr>
          <a:xfrm>
            <a:off x="623400" y="1155600"/>
            <a:ext cx="8520600" cy="325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Roboto"/>
                <a:ea typeface="Roboto"/>
                <a:cs typeface="Roboto"/>
                <a:sym typeface="Roboto"/>
              </a:rPr>
              <a:t>In conclusion, this project aimed to develop a machine learning model for predicting heart disease risk based on patient data. Through rigorous preprocessing, feature engineering, and model selection, we achieved promising results. Insights gleaned highlighted key factors such as age, blood pressure, and cholesterol levels in predicting heart disease. While challenges like imbalanced datasets were encountered, the models demonstrate potential in aiding early diagnosis and risk assessment. Further research could refine models and incorporate additional data sources for enhanced accuracy. Overall, this project underscores the significance of machine learning in healthcare, offering valuable tools for improving patient outcomes and advancing predictive analytics in cardiology.</a:t>
            </a:r>
            <a:endParaRPr sz="1800" b="1">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60943" y="290954"/>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Members of the Team</a:t>
            </a:r>
            <a:endParaRPr sz="3200"/>
          </a:p>
        </p:txBody>
      </p:sp>
      <p:sp>
        <p:nvSpPr>
          <p:cNvPr id="94" name="Google Shape;94;p14"/>
          <p:cNvSpPr txBox="1"/>
          <p:nvPr/>
        </p:nvSpPr>
        <p:spPr>
          <a:xfrm>
            <a:off x="460950" y="1517400"/>
            <a:ext cx="6059400" cy="1723518"/>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Clr>
                <a:schemeClr val="lt1"/>
              </a:buClr>
              <a:buSzPts val="2500"/>
              <a:buFont typeface="Roboto"/>
              <a:buChar char="●"/>
            </a:pPr>
            <a:r>
              <a:rPr lang="en" sz="2500" dirty="0">
                <a:solidFill>
                  <a:schemeClr val="lt1"/>
                </a:solidFill>
                <a:latin typeface="Roboto"/>
                <a:ea typeface="Roboto"/>
                <a:cs typeface="Roboto"/>
                <a:sym typeface="Roboto"/>
              </a:rPr>
              <a:t>P.Chandrika Ratna(Y20ADS421)</a:t>
            </a:r>
            <a:endParaRPr sz="2500" dirty="0">
              <a:solidFill>
                <a:schemeClr val="lt1"/>
              </a:solidFill>
              <a:latin typeface="Roboto"/>
              <a:ea typeface="Roboto"/>
              <a:cs typeface="Roboto"/>
              <a:sym typeface="Roboto"/>
            </a:endParaRPr>
          </a:p>
          <a:p>
            <a:pPr marL="457200" lvl="0" indent="-387350" algn="l" rtl="0">
              <a:spcBef>
                <a:spcPts val="0"/>
              </a:spcBef>
              <a:spcAft>
                <a:spcPts val="0"/>
              </a:spcAft>
              <a:buClr>
                <a:schemeClr val="lt1"/>
              </a:buClr>
              <a:buSzPts val="2500"/>
              <a:buFont typeface="Roboto"/>
              <a:buChar char="●"/>
            </a:pPr>
            <a:r>
              <a:rPr lang="en" sz="2500" dirty="0">
                <a:solidFill>
                  <a:schemeClr val="lt1"/>
                </a:solidFill>
                <a:latin typeface="Roboto"/>
                <a:ea typeface="Roboto"/>
                <a:cs typeface="Roboto"/>
                <a:sym typeface="Roboto"/>
              </a:rPr>
              <a:t>P.Greeshma(Y20ADS423)</a:t>
            </a:r>
          </a:p>
          <a:p>
            <a:pPr marL="457200" lvl="0" indent="-387350" algn="l" rtl="0">
              <a:spcBef>
                <a:spcPts val="0"/>
              </a:spcBef>
              <a:spcAft>
                <a:spcPts val="0"/>
              </a:spcAft>
              <a:buClr>
                <a:schemeClr val="lt1"/>
              </a:buClr>
              <a:buSzPts val="2500"/>
              <a:buFont typeface="Roboto"/>
              <a:buChar char="●"/>
            </a:pPr>
            <a:r>
              <a:rPr lang="en-US" sz="2500" dirty="0" err="1">
                <a:solidFill>
                  <a:schemeClr val="lt1"/>
                </a:solidFill>
                <a:latin typeface="Roboto"/>
                <a:ea typeface="Roboto"/>
                <a:cs typeface="Roboto"/>
                <a:sym typeface="Roboto"/>
              </a:rPr>
              <a:t>U.Nagendra</a:t>
            </a:r>
            <a:r>
              <a:rPr lang="en-US" sz="2500" dirty="0">
                <a:solidFill>
                  <a:schemeClr val="lt1"/>
                </a:solidFill>
                <a:latin typeface="Roboto"/>
                <a:ea typeface="Roboto"/>
                <a:cs typeface="Roboto"/>
                <a:sym typeface="Roboto"/>
              </a:rPr>
              <a:t> </a:t>
            </a:r>
            <a:r>
              <a:rPr lang="en-US" sz="2500" dirty="0" err="1">
                <a:solidFill>
                  <a:schemeClr val="lt1"/>
                </a:solidFill>
                <a:latin typeface="Roboto"/>
                <a:ea typeface="Roboto"/>
                <a:cs typeface="Roboto"/>
                <a:sym typeface="Roboto"/>
              </a:rPr>
              <a:t>Obuldasu</a:t>
            </a:r>
            <a:r>
              <a:rPr lang="en" sz="2500" dirty="0">
                <a:solidFill>
                  <a:schemeClr val="lt1"/>
                </a:solidFill>
                <a:latin typeface="Roboto"/>
                <a:ea typeface="Roboto"/>
                <a:cs typeface="Roboto"/>
                <a:sym typeface="Roboto"/>
              </a:rPr>
              <a:t>(Y20ADS428)</a:t>
            </a:r>
            <a:endParaRPr sz="2500" dirty="0">
              <a:solidFill>
                <a:schemeClr val="lt1"/>
              </a:solidFill>
              <a:latin typeface="Roboto"/>
              <a:ea typeface="Roboto"/>
              <a:cs typeface="Roboto"/>
              <a:sym typeface="Roboto"/>
            </a:endParaRPr>
          </a:p>
          <a:p>
            <a:pPr marL="457200" lvl="0" indent="0" algn="l" rtl="0">
              <a:spcBef>
                <a:spcPts val="0"/>
              </a:spcBef>
              <a:spcAft>
                <a:spcPts val="0"/>
              </a:spcAft>
              <a:buNone/>
            </a:pPr>
            <a:endParaRPr sz="2500" dirty="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460950" y="-3"/>
            <a:ext cx="8222100" cy="10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Contents</a:t>
            </a:r>
            <a:endParaRPr b="1"/>
          </a:p>
        </p:txBody>
      </p:sp>
      <p:sp>
        <p:nvSpPr>
          <p:cNvPr id="101" name="Google Shape;101;p15"/>
          <p:cNvSpPr txBox="1"/>
          <p:nvPr/>
        </p:nvSpPr>
        <p:spPr>
          <a:xfrm>
            <a:off x="460950" y="1039200"/>
            <a:ext cx="9144000" cy="3811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Abstract</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Literature survey</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Existing System</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Disadvantages</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Proposed System</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Advantages</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Block diagram of the proposed system</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System requirements</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Algorithms</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Applications</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Detailed work plan</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References</a:t>
            </a:r>
            <a:endParaRPr sz="1800" b="1">
              <a:solidFill>
                <a:schemeClr val="lt1"/>
              </a:solidFill>
              <a:latin typeface="Roboto"/>
              <a:ea typeface="Roboto"/>
              <a:cs typeface="Roboto"/>
              <a:sym typeface="Roboto"/>
            </a:endParaRPr>
          </a:p>
          <a:p>
            <a:pPr marL="457200" lvl="0" indent="-342900" algn="l" rtl="0">
              <a:spcBef>
                <a:spcPts val="0"/>
              </a:spcBef>
              <a:spcAft>
                <a:spcPts val="0"/>
              </a:spcAft>
              <a:buClr>
                <a:schemeClr val="lt1"/>
              </a:buClr>
              <a:buSzPts val="1800"/>
              <a:buFont typeface="Roboto"/>
              <a:buChar char="●"/>
            </a:pPr>
            <a:r>
              <a:rPr lang="en" sz="1800" b="1">
                <a:solidFill>
                  <a:schemeClr val="lt1"/>
                </a:solidFill>
                <a:latin typeface="Roboto"/>
                <a:ea typeface="Roboto"/>
                <a:cs typeface="Roboto"/>
                <a:sym typeface="Roboto"/>
              </a:rPr>
              <a:t> Conclusion</a:t>
            </a:r>
            <a:endParaRPr sz="1800" b="1">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Abstract </a:t>
            </a:r>
            <a:endParaRPr b="1"/>
          </a:p>
        </p:txBody>
      </p:sp>
      <p:sp>
        <p:nvSpPr>
          <p:cNvPr id="107" name="Google Shape;107;p16"/>
          <p:cNvSpPr txBox="1"/>
          <p:nvPr/>
        </p:nvSpPr>
        <p:spPr>
          <a:xfrm>
            <a:off x="311700" y="1017800"/>
            <a:ext cx="8832300" cy="35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dirty="0">
              <a:solidFill>
                <a:schemeClr val="dk2"/>
              </a:solidFill>
              <a:latin typeface="Roboto"/>
              <a:ea typeface="Roboto"/>
              <a:cs typeface="Roboto"/>
              <a:sym typeface="Roboto"/>
            </a:endParaRPr>
          </a:p>
          <a:p>
            <a:pPr marL="0" lvl="0" indent="0" algn="l" rtl="0">
              <a:spcBef>
                <a:spcPts val="0"/>
              </a:spcBef>
              <a:spcAft>
                <a:spcPts val="0"/>
              </a:spcAft>
              <a:buNone/>
            </a:pPr>
            <a:r>
              <a:rPr lang="en" sz="1800" b="1" dirty="0">
                <a:solidFill>
                  <a:schemeClr val="dk2"/>
                </a:solidFill>
                <a:latin typeface="Roboto"/>
                <a:ea typeface="Roboto"/>
                <a:cs typeface="Roboto"/>
                <a:sym typeface="Roboto"/>
              </a:rPr>
              <a:t>Heart Disease remains a leading cause of mortality worldwide, emphasizing the need for effective prediction and prevention strategies. In this study, we propose a machine learning approach for s heart disease risk using a comprehensive set of patient data. Our methodology involves the integration of various demographic, clinical, and lifestyle factors, along with advanced machine learning algorithms, to develop accurate prediction models. We utilize a diverse dataset comprising electronic health records,Through extensive experimentation and evaluation, we demonstrate the effectiveness of our approach in accurately predicting cardiovascular disease risk. Our findings suggest that machine learning-based predictive models hold significant promise for improving Heart disease risk assessment and informing personalized preventive interventions.</a:t>
            </a:r>
            <a:endParaRPr sz="1800" b="1" dirty="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12"/>
            <a:ext cx="8520600" cy="55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Literature survey </a:t>
            </a:r>
            <a:endParaRPr b="1"/>
          </a:p>
        </p:txBody>
      </p:sp>
      <p:graphicFrame>
        <p:nvGraphicFramePr>
          <p:cNvPr id="113" name="Google Shape;113;p17"/>
          <p:cNvGraphicFramePr/>
          <p:nvPr/>
        </p:nvGraphicFramePr>
        <p:xfrm>
          <a:off x="311700" y="593725"/>
          <a:ext cx="8832300" cy="4655040"/>
        </p:xfrm>
        <a:graphic>
          <a:graphicData uri="http://schemas.openxmlformats.org/drawingml/2006/table">
            <a:tbl>
              <a:tblPr>
                <a:noFill/>
                <a:tableStyleId>{7B64F254-10D0-419F-8A47-5F32E8624ECE}</a:tableStyleId>
              </a:tblPr>
              <a:tblGrid>
                <a:gridCol w="1640050">
                  <a:extLst>
                    <a:ext uri="{9D8B030D-6E8A-4147-A177-3AD203B41FA5}">
                      <a16:colId xmlns:a16="http://schemas.microsoft.com/office/drawing/2014/main" val="20000"/>
                    </a:ext>
                  </a:extLst>
                </a:gridCol>
                <a:gridCol w="1972525">
                  <a:extLst>
                    <a:ext uri="{9D8B030D-6E8A-4147-A177-3AD203B41FA5}">
                      <a16:colId xmlns:a16="http://schemas.microsoft.com/office/drawing/2014/main" val="20001"/>
                    </a:ext>
                  </a:extLst>
                </a:gridCol>
                <a:gridCol w="3011650">
                  <a:extLst>
                    <a:ext uri="{9D8B030D-6E8A-4147-A177-3AD203B41FA5}">
                      <a16:colId xmlns:a16="http://schemas.microsoft.com/office/drawing/2014/main" val="20002"/>
                    </a:ext>
                  </a:extLst>
                </a:gridCol>
                <a:gridCol w="2208075">
                  <a:extLst>
                    <a:ext uri="{9D8B030D-6E8A-4147-A177-3AD203B41FA5}">
                      <a16:colId xmlns:a16="http://schemas.microsoft.com/office/drawing/2014/main" val="20003"/>
                    </a:ext>
                  </a:extLst>
                </a:gridCol>
              </a:tblGrid>
              <a:tr h="566025">
                <a:tc>
                  <a:txBody>
                    <a:bodyPr/>
                    <a:lstStyle/>
                    <a:p>
                      <a:pPr marL="0" lvl="0" indent="0" algn="l" rtl="0">
                        <a:spcBef>
                          <a:spcPts val="0"/>
                        </a:spcBef>
                        <a:spcAft>
                          <a:spcPts val="0"/>
                        </a:spcAft>
                        <a:buNone/>
                      </a:pPr>
                      <a:r>
                        <a:rPr lang="en" b="1"/>
                        <a:t>Author </a:t>
                      </a:r>
                      <a:endParaRPr b="1"/>
                    </a:p>
                  </a:txBody>
                  <a:tcPr marL="91425" marR="91425" marT="91425" marB="91425"/>
                </a:tc>
                <a:tc>
                  <a:txBody>
                    <a:bodyPr/>
                    <a:lstStyle/>
                    <a:p>
                      <a:pPr marL="0" lvl="0" indent="0" algn="l"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Purpose </a:t>
                      </a:r>
                      <a:endParaRPr b="1"/>
                    </a:p>
                  </a:txBody>
                  <a:tcPr marL="91425" marR="91425" marT="91425" marB="91425"/>
                </a:tc>
                <a:tc>
                  <a:txBody>
                    <a:bodyPr/>
                    <a:lstStyle/>
                    <a:p>
                      <a:pPr marL="0" lvl="0" indent="0" algn="l" rtl="0">
                        <a:spcBef>
                          <a:spcPts val="0"/>
                        </a:spcBef>
                        <a:spcAft>
                          <a:spcPts val="0"/>
                        </a:spcAft>
                        <a:buNone/>
                      </a:pPr>
                      <a:r>
                        <a:rPr lang="en" b="1"/>
                        <a:t>Algorithm Used and Accuracy </a:t>
                      </a:r>
                      <a:endParaRPr b="1"/>
                    </a:p>
                  </a:txBody>
                  <a:tcPr marL="91425" marR="91425" marT="91425" marB="91425"/>
                </a:tc>
                <a:extLst>
                  <a:ext uri="{0D108BD9-81ED-4DB2-BD59-A6C34878D82A}">
                    <a16:rowId xmlns:a16="http://schemas.microsoft.com/office/drawing/2014/main" val="10000"/>
                  </a:ext>
                </a:extLst>
              </a:tr>
              <a:tr h="1318375">
                <a:tc>
                  <a:txBody>
                    <a:bodyPr/>
                    <a:lstStyle/>
                    <a:p>
                      <a:pPr marL="0" lvl="0" indent="0" algn="l" rtl="0">
                        <a:spcBef>
                          <a:spcPts val="0"/>
                        </a:spcBef>
                        <a:spcAft>
                          <a:spcPts val="0"/>
                        </a:spcAft>
                        <a:buNone/>
                      </a:pPr>
                      <a:r>
                        <a:rPr lang="en" sz="1200"/>
                        <a:t>1)Mr.Santhana Krishnan J, Dr.Geetha S</a:t>
                      </a:r>
                      <a:endParaRPr sz="1200"/>
                    </a:p>
                  </a:txBody>
                  <a:tcPr marL="91425" marR="91425" marT="91425" marB="91425"/>
                </a:tc>
                <a:tc>
                  <a:txBody>
                    <a:bodyPr/>
                    <a:lstStyle/>
                    <a:p>
                      <a:pPr marL="0" lvl="0" indent="0" algn="l" rtl="0">
                        <a:spcBef>
                          <a:spcPts val="0"/>
                        </a:spcBef>
                        <a:spcAft>
                          <a:spcPts val="0"/>
                        </a:spcAft>
                        <a:buNone/>
                      </a:pPr>
                      <a:r>
                        <a:rPr lang="en" sz="1100"/>
                        <a:t>Prediction of Heart Diesease Using Machine Learning Algorithms </a:t>
                      </a:r>
                      <a:endParaRPr sz="1100"/>
                    </a:p>
                  </a:txBody>
                  <a:tcPr marL="91425" marR="91425" marT="91425" marB="91425"/>
                </a:tc>
                <a:tc>
                  <a:txBody>
                    <a:bodyPr/>
                    <a:lstStyle/>
                    <a:p>
                      <a:pPr marL="0" lvl="0" indent="0" algn="l" rtl="0">
                        <a:spcBef>
                          <a:spcPts val="0"/>
                        </a:spcBef>
                        <a:spcAft>
                          <a:spcPts val="0"/>
                        </a:spcAft>
                        <a:buNone/>
                      </a:pPr>
                      <a:r>
                        <a:rPr lang="en" sz="1000"/>
                        <a:t>In this system, a heart disease data set is used. The main aim of this system is to predict the possibilities of occurring heart disease of the patients in terms of percentage. This is performed through data mining classification techniques</a:t>
                      </a:r>
                      <a:endParaRPr sz="1000"/>
                    </a:p>
                  </a:txBody>
                  <a:tcPr marL="91425" marR="91425" marT="91425" marB="91425"/>
                </a:tc>
                <a:tc>
                  <a:txBody>
                    <a:bodyPr/>
                    <a:lstStyle/>
                    <a:p>
                      <a:pPr marL="0" lvl="0" indent="0" algn="l" rtl="0">
                        <a:spcBef>
                          <a:spcPts val="0"/>
                        </a:spcBef>
                        <a:spcAft>
                          <a:spcPts val="0"/>
                        </a:spcAft>
                        <a:buNone/>
                      </a:pPr>
                      <a:r>
                        <a:rPr lang="en" sz="1200"/>
                        <a:t>Decision tree 91%</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Naive Bayes 87%</a:t>
                      </a:r>
                      <a:endParaRPr sz="1200"/>
                    </a:p>
                  </a:txBody>
                  <a:tcPr marL="91425" marR="91425" marT="91425" marB="91425"/>
                </a:tc>
                <a:extLst>
                  <a:ext uri="{0D108BD9-81ED-4DB2-BD59-A6C34878D82A}">
                    <a16:rowId xmlns:a16="http://schemas.microsoft.com/office/drawing/2014/main" val="10001"/>
                  </a:ext>
                </a:extLst>
              </a:tr>
              <a:tr h="852625">
                <a:tc>
                  <a:txBody>
                    <a:bodyPr/>
                    <a:lstStyle/>
                    <a:p>
                      <a:pPr marL="0" lvl="0" indent="0" algn="l" rtl="0">
                        <a:lnSpc>
                          <a:spcPct val="100000"/>
                        </a:lnSpc>
                        <a:spcBef>
                          <a:spcPts val="0"/>
                        </a:spcBef>
                        <a:spcAft>
                          <a:spcPts val="0"/>
                        </a:spcAft>
                        <a:buNone/>
                      </a:pPr>
                      <a:r>
                        <a:rPr lang="en" sz="1200"/>
                        <a:t>2) M. Marimuthu, S.Deivarani, Gayathri R</a:t>
                      </a:r>
                      <a:endParaRPr sz="1200"/>
                    </a:p>
                  </a:txBody>
                  <a:tcPr marL="91425" marR="91425" marT="91425" marB="91425"/>
                </a:tc>
                <a:tc>
                  <a:txBody>
                    <a:bodyPr/>
                    <a:lstStyle/>
                    <a:p>
                      <a:pPr marL="0" lvl="0" indent="0" algn="l" rtl="0">
                        <a:spcBef>
                          <a:spcPts val="0"/>
                        </a:spcBef>
                        <a:spcAft>
                          <a:spcPts val="0"/>
                        </a:spcAft>
                        <a:buNone/>
                      </a:pPr>
                      <a:r>
                        <a:rPr lang="en" sz="1200"/>
                        <a:t>Analysis of Heart Disease Prediction using Various Machine Learning</a:t>
                      </a:r>
                      <a:endParaRPr sz="1200"/>
                    </a:p>
                  </a:txBody>
                  <a:tcPr marL="91425" marR="91425" marT="91425" marB="91425"/>
                </a:tc>
                <a:tc>
                  <a:txBody>
                    <a:bodyPr/>
                    <a:lstStyle/>
                    <a:p>
                      <a:pPr marL="0" lvl="0" indent="0" algn="l" rtl="0">
                        <a:spcBef>
                          <a:spcPts val="0"/>
                        </a:spcBef>
                        <a:spcAft>
                          <a:spcPts val="0"/>
                        </a:spcAft>
                        <a:buNone/>
                      </a:pPr>
                      <a:r>
                        <a:rPr lang="en" sz="1000"/>
                        <a:t>To achieve better accuracy and to make the system more efficient so that it can predict the chances of heart attack.</a:t>
                      </a:r>
                      <a:endParaRPr sz="1000"/>
                    </a:p>
                  </a:txBody>
                  <a:tcPr marL="91425" marR="91425" marT="91425" marB="91425"/>
                </a:tc>
                <a:tc>
                  <a:txBody>
                    <a:bodyPr/>
                    <a:lstStyle/>
                    <a:p>
                      <a:pPr marL="0" lvl="0" indent="0" algn="l" rtl="0">
                        <a:spcBef>
                          <a:spcPts val="0"/>
                        </a:spcBef>
                        <a:spcAft>
                          <a:spcPts val="0"/>
                        </a:spcAft>
                        <a:buNone/>
                      </a:pPr>
                      <a:r>
                        <a:rPr lang="en" sz="1200"/>
                        <a:t>KNN 83.60%</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NB 80.66% Decision tree 75.58% SVM 65.56%</a:t>
                      </a:r>
                      <a:endParaRPr sz="1200"/>
                    </a:p>
                  </a:txBody>
                  <a:tcPr marL="91425" marR="91425" marT="91425" marB="91425"/>
                </a:tc>
                <a:extLst>
                  <a:ext uri="{0D108BD9-81ED-4DB2-BD59-A6C34878D82A}">
                    <a16:rowId xmlns:a16="http://schemas.microsoft.com/office/drawing/2014/main" val="10002"/>
                  </a:ext>
                </a:extLst>
              </a:tr>
              <a:tr h="924275">
                <a:tc>
                  <a:txBody>
                    <a:bodyPr/>
                    <a:lstStyle/>
                    <a:p>
                      <a:pPr marL="0" lvl="0" indent="0" algn="l" rtl="0">
                        <a:spcBef>
                          <a:spcPts val="0"/>
                        </a:spcBef>
                        <a:spcAft>
                          <a:spcPts val="0"/>
                        </a:spcAft>
                        <a:buNone/>
                      </a:pPr>
                      <a:r>
                        <a:rPr lang="en" sz="1200"/>
                        <a:t>3)Sanchayita Dhar Pritha Datta Ankur Biswas, Tanusree Dey, Krishna Roy</a:t>
                      </a:r>
                      <a:endParaRPr sz="1200"/>
                    </a:p>
                  </a:txBody>
                  <a:tcPr marL="91425" marR="91425" marT="91425" marB="91425"/>
                </a:tc>
                <a:tc>
                  <a:txBody>
                    <a:bodyPr/>
                    <a:lstStyle/>
                    <a:p>
                      <a:pPr marL="0" lvl="0" indent="0" algn="l" rtl="0">
                        <a:spcBef>
                          <a:spcPts val="0"/>
                        </a:spcBef>
                        <a:spcAft>
                          <a:spcPts val="0"/>
                        </a:spcAft>
                        <a:buNone/>
                      </a:pPr>
                      <a:r>
                        <a:rPr lang="en" sz="1200"/>
                        <a:t>Hybrid Machine Learning Approach for Prediction of Heart Disease</a:t>
                      </a:r>
                      <a:endParaRPr sz="1200"/>
                    </a:p>
                  </a:txBody>
                  <a:tcPr marL="91425" marR="91425" marT="91425" marB="91425"/>
                </a:tc>
                <a:tc>
                  <a:txBody>
                    <a:bodyPr/>
                    <a:lstStyle/>
                    <a:p>
                      <a:pPr marL="0" lvl="0" indent="0" algn="l" rtl="0">
                        <a:spcBef>
                          <a:spcPts val="0"/>
                        </a:spcBef>
                        <a:spcAft>
                          <a:spcPts val="0"/>
                        </a:spcAft>
                        <a:buNone/>
                      </a:pPr>
                      <a:r>
                        <a:rPr lang="en" sz="900"/>
                        <a:t>In this paper, to develop a prediction system that be capable to envisage heart diseases based on measurements, are extracted from The ERIC laboratory consisting of 209 test cases..</a:t>
                      </a:r>
                      <a:endParaRPr sz="900"/>
                    </a:p>
                  </a:txBody>
                  <a:tcPr marL="91425" marR="91425" marT="91425" marB="91425"/>
                </a:tc>
                <a:tc>
                  <a:txBody>
                    <a:bodyPr/>
                    <a:lstStyle/>
                    <a:p>
                      <a:pPr marL="0" lvl="0" indent="0" algn="l" rtl="0">
                        <a:spcBef>
                          <a:spcPts val="0"/>
                        </a:spcBef>
                        <a:spcAft>
                          <a:spcPts val="0"/>
                        </a:spcAft>
                        <a:buNone/>
                      </a:pPr>
                      <a:r>
                        <a:rPr lang="en" sz="1200"/>
                        <a:t>Naive Bayes Decision tree </a:t>
                      </a:r>
                      <a:endParaRPr sz="1200"/>
                    </a:p>
                    <a:p>
                      <a:pPr marL="0" lvl="0" indent="0" algn="l" rtl="0">
                        <a:spcBef>
                          <a:spcPts val="0"/>
                        </a:spcBef>
                        <a:spcAft>
                          <a:spcPts val="0"/>
                        </a:spcAft>
                        <a:buNone/>
                      </a:pPr>
                      <a:r>
                        <a:rPr lang="en" sz="1200"/>
                        <a:t>Random Forest</a:t>
                      </a:r>
                      <a:endParaRPr sz="1200"/>
                    </a:p>
                  </a:txBody>
                  <a:tcPr marL="91425" marR="91425" marT="91425" marB="91425"/>
                </a:tc>
                <a:extLst>
                  <a:ext uri="{0D108BD9-81ED-4DB2-BD59-A6C34878D82A}">
                    <a16:rowId xmlns:a16="http://schemas.microsoft.com/office/drawing/2014/main" val="10003"/>
                  </a:ext>
                </a:extLst>
              </a:tr>
              <a:tr h="888450">
                <a:tc>
                  <a:txBody>
                    <a:bodyPr/>
                    <a:lstStyle/>
                    <a:p>
                      <a:pPr marL="0" lvl="0" indent="0" algn="l" rtl="0">
                        <a:spcBef>
                          <a:spcPts val="0"/>
                        </a:spcBef>
                        <a:spcAft>
                          <a:spcPts val="0"/>
                        </a:spcAft>
                        <a:buNone/>
                      </a:pPr>
                      <a:r>
                        <a:rPr lang="en" sz="1200"/>
                        <a:t>4)Rajesh N. T Maneesha, Shaik Hafeez, Hari Krishna</a:t>
                      </a:r>
                      <a:endParaRPr sz="1200"/>
                    </a:p>
                  </a:txBody>
                  <a:tcPr marL="91425" marR="91425" marT="91425" marB="91425"/>
                </a:tc>
                <a:tc>
                  <a:txBody>
                    <a:bodyPr/>
                    <a:lstStyle/>
                    <a:p>
                      <a:pPr marL="0" lvl="0" indent="0" algn="l" rtl="0">
                        <a:spcBef>
                          <a:spcPts val="0"/>
                        </a:spcBef>
                        <a:spcAft>
                          <a:spcPts val="0"/>
                        </a:spcAft>
                        <a:buNone/>
                      </a:pPr>
                      <a:r>
                        <a:rPr lang="en" sz="1200"/>
                        <a:t>Prediction of Heart Disease Using Machine Learning Algorithms</a:t>
                      </a:r>
                      <a:endParaRPr sz="1200"/>
                    </a:p>
                  </a:txBody>
                  <a:tcPr marL="91425" marR="91425" marT="91425" marB="91425"/>
                </a:tc>
                <a:tc>
                  <a:txBody>
                    <a:bodyPr/>
                    <a:lstStyle/>
                    <a:p>
                      <a:pPr marL="0" lvl="0" indent="0" algn="l" rtl="0">
                        <a:spcBef>
                          <a:spcPts val="0"/>
                        </a:spcBef>
                        <a:spcAft>
                          <a:spcPts val="0"/>
                        </a:spcAft>
                        <a:buNone/>
                      </a:pPr>
                      <a:r>
                        <a:rPr lang="en" sz="1000"/>
                        <a:t>this paper, processing patient's dataset and a data of patients to whom we need to predict the occurrence of a heart disease</a:t>
                      </a:r>
                      <a:endParaRPr sz="1000"/>
                    </a:p>
                  </a:txBody>
                  <a:tcPr marL="91425" marR="91425" marT="91425" marB="91425"/>
                </a:tc>
                <a:tc>
                  <a:txBody>
                    <a:bodyPr/>
                    <a:lstStyle/>
                    <a:p>
                      <a:pPr marL="0" lvl="0" indent="0" algn="l" rtl="0">
                        <a:spcBef>
                          <a:spcPts val="0"/>
                        </a:spcBef>
                        <a:spcAft>
                          <a:spcPts val="0"/>
                        </a:spcAft>
                        <a:buNone/>
                      </a:pPr>
                      <a:r>
                        <a:rPr lang="en" sz="1200"/>
                        <a:t>Naive Bayes Decision tree (ID3 Algorithm)</a:t>
                      </a:r>
                      <a:endParaRPr sz="12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0" y="11"/>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Existing System</a:t>
            </a:r>
            <a:endParaRPr b="1"/>
          </a:p>
        </p:txBody>
      </p:sp>
      <p:sp>
        <p:nvSpPr>
          <p:cNvPr id="119" name="Google Shape;119;p18"/>
          <p:cNvSpPr txBox="1"/>
          <p:nvPr/>
        </p:nvSpPr>
        <p:spPr>
          <a:xfrm>
            <a:off x="0" y="607800"/>
            <a:ext cx="9144000" cy="409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Roboto"/>
                <a:ea typeface="Roboto"/>
                <a:cs typeface="Roboto"/>
                <a:sym typeface="Roboto"/>
              </a:rPr>
              <a:t>The Existing system is a machine learning-based approach for predicting heart disease. The authors outline a methodology that involves collecting data on various health factors from patients, preprocessing the data (including cleaning, removing outliers, and feature selection), and then applying machine learning algorithms to build prediction models. Specifically, they mention the use of Multilayer Perceptron (MLP), Support Vector Machine (SVM), Random Forest (RF), and Naïve Bayes (NB) algorithms for classification.</a:t>
            </a:r>
            <a:endParaRPr sz="1800" b="1">
              <a:solidFill>
                <a:schemeClr val="dk2"/>
              </a:solidFill>
              <a:latin typeface="Roboto"/>
              <a:ea typeface="Roboto"/>
              <a:cs typeface="Roboto"/>
              <a:sym typeface="Roboto"/>
            </a:endParaRPr>
          </a:p>
          <a:p>
            <a:pPr marL="0" lvl="0" indent="0" algn="l" rtl="0">
              <a:spcBef>
                <a:spcPts val="0"/>
              </a:spcBef>
              <a:spcAft>
                <a:spcPts val="0"/>
              </a:spcAft>
              <a:buNone/>
            </a:pPr>
            <a:endParaRPr sz="1800" b="1">
              <a:solidFill>
                <a:schemeClr val="dk2"/>
              </a:solidFill>
              <a:latin typeface="Roboto"/>
              <a:ea typeface="Roboto"/>
              <a:cs typeface="Roboto"/>
              <a:sym typeface="Roboto"/>
            </a:endParaRPr>
          </a:p>
          <a:p>
            <a:pPr marL="0" lvl="0" indent="0" algn="l" rtl="0">
              <a:spcBef>
                <a:spcPts val="0"/>
              </a:spcBef>
              <a:spcAft>
                <a:spcPts val="0"/>
              </a:spcAft>
              <a:buNone/>
            </a:pPr>
            <a:r>
              <a:rPr lang="en" sz="1800" b="1">
                <a:solidFill>
                  <a:schemeClr val="dk2"/>
                </a:solidFill>
                <a:latin typeface="Roboto"/>
                <a:ea typeface="Roboto"/>
                <a:cs typeface="Roboto"/>
                <a:sym typeface="Roboto"/>
              </a:rPr>
              <a:t>The Existing system aims to leverage machine learning techniques to accurately predict the probability of developing cardiovascular disease based on the identified risk factors. By utilizing algorithms trained on electronic health data, the system seeks to provide efficient early diagnosis, potentially reducing the risk and global burden of cardiovascular disease by initiating treatment promptly and preventing further health deterioration.</a:t>
            </a:r>
            <a:endParaRPr sz="1800" b="1">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548545"/>
            <a:ext cx="8520600" cy="44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Disadvantages </a:t>
            </a:r>
            <a:endParaRPr b="1"/>
          </a:p>
        </p:txBody>
      </p:sp>
      <p:sp>
        <p:nvSpPr>
          <p:cNvPr id="125" name="Google Shape;125;p19"/>
          <p:cNvSpPr txBox="1"/>
          <p:nvPr/>
        </p:nvSpPr>
        <p:spPr>
          <a:xfrm>
            <a:off x="311700" y="1503000"/>
            <a:ext cx="3551400" cy="1858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Limited Dataset Description</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Algorithm Selection</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Feature Selection</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Interpretability</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Accuracy </a:t>
            </a:r>
            <a:endParaRPr sz="1800" b="1">
              <a:solidFill>
                <a:schemeClr val="dk2"/>
              </a:solidFill>
              <a:latin typeface="Roboto"/>
              <a:ea typeface="Roboto"/>
              <a:cs typeface="Roboto"/>
              <a:sym typeface="Roboto"/>
            </a:endParaRPr>
          </a:p>
          <a:p>
            <a:pPr marL="457200" lvl="0" indent="0" algn="l" rtl="0">
              <a:spcBef>
                <a:spcPts val="0"/>
              </a:spcBef>
              <a:spcAft>
                <a:spcPts val="0"/>
              </a:spcAft>
              <a:buNone/>
            </a:pPr>
            <a:endParaRPr sz="1800" b="1">
              <a:solidFill>
                <a:schemeClr val="dk2"/>
              </a:solidFill>
              <a:latin typeface="Roboto"/>
              <a:ea typeface="Roboto"/>
              <a:cs typeface="Roboto"/>
              <a:sym typeface="Roboto"/>
            </a:endParaRPr>
          </a:p>
        </p:txBody>
      </p:sp>
      <p:pic>
        <p:nvPicPr>
          <p:cNvPr id="126" name="Google Shape;126;p19"/>
          <p:cNvPicPr preferRelativeResize="0"/>
          <p:nvPr/>
        </p:nvPicPr>
        <p:blipFill>
          <a:blip r:embed="rId3">
            <a:alphaModFix/>
          </a:blip>
          <a:stretch>
            <a:fillRect/>
          </a:stretch>
        </p:blipFill>
        <p:spPr>
          <a:xfrm>
            <a:off x="4572004" y="997650"/>
            <a:ext cx="3034150" cy="255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Proposed System</a:t>
            </a:r>
            <a:endParaRPr b="1"/>
          </a:p>
        </p:txBody>
      </p:sp>
      <p:sp>
        <p:nvSpPr>
          <p:cNvPr id="132" name="Google Shape;132;p20"/>
          <p:cNvSpPr txBox="1"/>
          <p:nvPr/>
        </p:nvSpPr>
        <p:spPr>
          <a:xfrm>
            <a:off x="0" y="1084496"/>
            <a:ext cx="8520600" cy="2974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800" b="1">
                <a:solidFill>
                  <a:schemeClr val="dk2"/>
                </a:solidFill>
                <a:latin typeface="Roboto"/>
                <a:ea typeface="Roboto"/>
                <a:cs typeface="Roboto"/>
                <a:sym typeface="Roboto"/>
              </a:rPr>
              <a:t>Our proposed system aims to develop a machine learning-based approach for predicting heart disease, coupled with a user-friendly web interface to facilitate easy access and utilization of the predictive models. The system will address the following key components:</a:t>
            </a:r>
            <a:endParaRPr sz="1800" b="1">
              <a:solidFill>
                <a:schemeClr val="dk2"/>
              </a:solidFill>
              <a:latin typeface="Roboto"/>
              <a:ea typeface="Roboto"/>
              <a:cs typeface="Roboto"/>
              <a:sym typeface="Roboto"/>
            </a:endParaRPr>
          </a:p>
          <a:p>
            <a:pPr marL="457200" lvl="0" indent="0" algn="l" rtl="0">
              <a:spcBef>
                <a:spcPts val="0"/>
              </a:spcBef>
              <a:spcAft>
                <a:spcPts val="0"/>
              </a:spcAft>
              <a:buNone/>
            </a:pPr>
            <a:endParaRPr sz="1800" b="1">
              <a:solidFill>
                <a:schemeClr val="dk2"/>
              </a:solidFill>
              <a:latin typeface="Roboto"/>
              <a:ea typeface="Roboto"/>
              <a:cs typeface="Roboto"/>
              <a:sym typeface="Roboto"/>
            </a:endParaRPr>
          </a:p>
          <a:p>
            <a:pPr marL="9144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Data Collection</a:t>
            </a:r>
            <a:endParaRPr sz="1800" b="1">
              <a:solidFill>
                <a:schemeClr val="dk2"/>
              </a:solidFill>
              <a:latin typeface="Roboto"/>
              <a:ea typeface="Roboto"/>
              <a:cs typeface="Roboto"/>
              <a:sym typeface="Roboto"/>
            </a:endParaRPr>
          </a:p>
          <a:p>
            <a:pPr marL="9144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Feature Engineering</a:t>
            </a:r>
            <a:endParaRPr sz="1800" b="1">
              <a:solidFill>
                <a:schemeClr val="dk2"/>
              </a:solidFill>
              <a:latin typeface="Roboto"/>
              <a:ea typeface="Roboto"/>
              <a:cs typeface="Roboto"/>
              <a:sym typeface="Roboto"/>
            </a:endParaRPr>
          </a:p>
          <a:p>
            <a:pPr marL="9144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Model Development</a:t>
            </a:r>
            <a:endParaRPr sz="1800" b="1">
              <a:solidFill>
                <a:schemeClr val="dk2"/>
              </a:solidFill>
              <a:latin typeface="Roboto"/>
              <a:ea typeface="Roboto"/>
              <a:cs typeface="Roboto"/>
              <a:sym typeface="Roboto"/>
            </a:endParaRPr>
          </a:p>
          <a:p>
            <a:pPr marL="9144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Web Interface Development</a:t>
            </a:r>
            <a:endParaRPr sz="1800" b="1">
              <a:solidFill>
                <a:schemeClr val="dk2"/>
              </a:solidFill>
              <a:latin typeface="Roboto"/>
              <a:ea typeface="Roboto"/>
              <a:cs typeface="Roboto"/>
              <a:sym typeface="Roboto"/>
            </a:endParaRPr>
          </a:p>
          <a:p>
            <a:pPr marL="9144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Continuous improvement </a:t>
            </a:r>
            <a:endParaRPr sz="1800" b="1">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Advantages </a:t>
            </a:r>
            <a:endParaRPr b="1"/>
          </a:p>
        </p:txBody>
      </p:sp>
      <p:sp>
        <p:nvSpPr>
          <p:cNvPr id="138" name="Google Shape;138;p21"/>
          <p:cNvSpPr txBox="1"/>
          <p:nvPr/>
        </p:nvSpPr>
        <p:spPr>
          <a:xfrm>
            <a:off x="641700" y="1421782"/>
            <a:ext cx="3930300" cy="1579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Improved Accuracy</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User Friendly Interface</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Automation and Efficiency</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Personalized Risk Assessment</a:t>
            </a:r>
            <a:endParaRPr sz="1800" b="1">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Scalability and Accessibility </a:t>
            </a:r>
            <a:endParaRPr sz="1800" b="1">
              <a:solidFill>
                <a:schemeClr val="dk2"/>
              </a:solidFill>
              <a:latin typeface="Roboto"/>
              <a:ea typeface="Roboto"/>
              <a:cs typeface="Roboto"/>
              <a:sym typeface="Roboto"/>
            </a:endParaRPr>
          </a:p>
        </p:txBody>
      </p:sp>
      <p:pic>
        <p:nvPicPr>
          <p:cNvPr id="139" name="Google Shape;139;p21"/>
          <p:cNvPicPr preferRelativeResize="0"/>
          <p:nvPr/>
        </p:nvPicPr>
        <p:blipFill>
          <a:blip r:embed="rId3">
            <a:alphaModFix/>
          </a:blip>
          <a:stretch>
            <a:fillRect/>
          </a:stretch>
        </p:blipFill>
        <p:spPr>
          <a:xfrm>
            <a:off x="4724400" y="1170200"/>
            <a:ext cx="3810000" cy="18310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1164</Words>
  <Application>Microsoft Office PowerPoint</Application>
  <PresentationFormat>On-screen Show (16:9)</PresentationFormat>
  <Paragraphs>146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Roboto</vt:lpstr>
      <vt:lpstr>Geometric</vt:lpstr>
      <vt:lpstr>Heart Disease Detection: Machine Learning Classification for Identifying Heart Disease    (Minor Project)</vt:lpstr>
      <vt:lpstr>Members of the Team</vt:lpstr>
      <vt:lpstr>Contents</vt:lpstr>
      <vt:lpstr>Abstract </vt:lpstr>
      <vt:lpstr>Literature survey </vt:lpstr>
      <vt:lpstr>Existing System</vt:lpstr>
      <vt:lpstr>Disadvantages </vt:lpstr>
      <vt:lpstr>Proposed System</vt:lpstr>
      <vt:lpstr>Advantages </vt:lpstr>
      <vt:lpstr>Block Diagram</vt:lpstr>
      <vt:lpstr>System Requirements </vt:lpstr>
      <vt:lpstr>System Requirements </vt:lpstr>
      <vt:lpstr>Algorithms </vt:lpstr>
      <vt:lpstr>Applications </vt:lpstr>
      <vt:lpstr>Detailed work plan</vt:lpstr>
      <vt:lpstr>References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 Machine Learning Classification for Identifying Heart Disease    (Minor Project)</dc:title>
  <cp:lastModifiedBy>Alekya Perala</cp:lastModifiedBy>
  <cp:revision>2</cp:revision>
  <dcterms:modified xsi:type="dcterms:W3CDTF">2024-03-30T04:29:23Z</dcterms:modified>
</cp:coreProperties>
</file>