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7" r:id="rId4"/>
    <p:sldId id="261" r:id="rId5"/>
    <p:sldId id="258" r:id="rId6"/>
    <p:sldId id="264" r:id="rId7"/>
    <p:sldId id="265" r:id="rId8"/>
    <p:sldId id="269" r:id="rId9"/>
    <p:sldId id="273" r:id="rId10"/>
    <p:sldId id="290" r:id="rId11"/>
    <p:sldId id="267" r:id="rId12"/>
    <p:sldId id="276" r:id="rId13"/>
    <p:sldId id="279" r:id="rId14"/>
    <p:sldId id="280" r:id="rId15"/>
    <p:sldId id="288" r:id="rId16"/>
    <p:sldId id="281" r:id="rId17"/>
    <p:sldId id="285" r:id="rId18"/>
    <p:sldId id="286" r:id="rId19"/>
    <p:sldId id="282" r:id="rId20"/>
    <p:sldId id="283" r:id="rId21"/>
    <p:sldId id="284" r:id="rId22"/>
    <p:sldId id="266" r:id="rId23"/>
    <p:sldId id="287" r:id="rId24"/>
    <p:sldId id="278"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3741" autoAdjust="0"/>
  </p:normalViewPr>
  <p:slideViewPr>
    <p:cSldViewPr snapToGrid="0" showGuides="1">
      <p:cViewPr varScale="1">
        <p:scale>
          <a:sx n="61" d="100"/>
          <a:sy n="61" d="100"/>
        </p:scale>
        <p:origin x="80" y="292"/>
      </p:cViewPr>
      <p:guideLst>
        <p:guide orient="horz" pos="2160"/>
        <p:guide pos="3840"/>
      </p:guideLst>
    </p:cSldViewPr>
  </p:slideViewPr>
  <p:notesTextViewPr>
    <p:cViewPr>
      <p:scale>
        <a:sx n="1" d="1"/>
        <a:sy n="1" d="1"/>
      </p:scale>
      <p:origin x="0" y="0"/>
    </p:cViewPr>
  </p:notesTextViewPr>
  <p:sorterViewPr>
    <p:cViewPr>
      <p:scale>
        <a:sx n="100" d="100"/>
        <a:sy n="100" d="100"/>
      </p:scale>
      <p:origin x="0" y="-276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06A03-AFBE-4615-866D-6538780DC87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D1DDE-7F56-4A76-B011-F6FA3A70356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C47C8F-952B-4818-97B6-E03792404A29}" type="datetimeFigureOut">
              <a:rPr lang="en-IN" smtClean="0"/>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C47C8F-952B-4818-97B6-E03792404A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3C47C8F-952B-4818-97B6-E03792404A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3C47C8F-952B-4818-97B6-E03792404A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3C47C8F-952B-4818-97B6-E03792404A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3C47C8F-952B-4818-97B6-E03792404A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3C47C8F-952B-4818-97B6-E03792404A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3C47C8F-952B-4818-97B6-E03792404A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3C47C8F-952B-4818-97B6-E03792404A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3C47C8F-952B-4818-97B6-E03792404A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8354243-08B2-4970-9AF8-609B32DAD08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3C47C8F-952B-4818-97B6-E03792404A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3C47C8F-952B-4818-97B6-E03792404A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3C47C8F-952B-4818-97B6-E03792404A2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C47C8F-952B-4818-97B6-E03792404A2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47C8F-952B-4818-97B6-E03792404A2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C47C8F-952B-4818-97B6-E03792404A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C47C8F-952B-4818-97B6-E03792404A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354243-08B2-4970-9AF8-609B32DAD08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C47C8F-952B-4818-97B6-E03792404A29}" type="datetimeFigureOut">
              <a:rPr lang="en-IN" smtClean="0"/>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354243-08B2-4970-9AF8-609B32DAD08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2803" y="286918"/>
            <a:ext cx="9920437" cy="1126157"/>
          </a:xfrm>
        </p:spPr>
        <p:txBody>
          <a:bodyPr>
            <a:noAutofit/>
          </a:bodyPr>
          <a:lstStyle/>
          <a:p>
            <a:r>
              <a:rPr lang="en-US" sz="3600" b="1" dirty="0">
                <a:effectLst/>
                <a:latin typeface="Times New Roman" panose="02020603050405020304" pitchFamily="18" charset="0"/>
                <a:ea typeface="Times New Roman" panose="02020603050405020304" pitchFamily="18" charset="0"/>
              </a:rPr>
              <a:t>Resume Match: Job Role Matching and Skill Assessment System</a:t>
            </a:r>
            <a:endParaRPr lang="en-IN" sz="36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271562" y="1628776"/>
            <a:ext cx="9920437" cy="4985980"/>
          </a:xfrm>
          <a:prstGeom prst="rect">
            <a:avLst/>
          </a:prstGeom>
          <a:noFill/>
        </p:spPr>
        <p:txBody>
          <a:bodyPr wrap="square">
            <a:spAutoFit/>
          </a:bodyPr>
          <a:lstStyle/>
          <a:p>
            <a:pPr eaLnBrk="1" fontAlgn="auto" hangingPunct="1">
              <a:spcAft>
                <a:spcPts val="0"/>
              </a:spcAft>
              <a:buFont typeface="Wingdings 3" charset="2"/>
              <a:buNone/>
              <a:defRPr/>
            </a:pPr>
            <a:r>
              <a:rPr lang="en-US" sz="2400" b="1" dirty="0">
                <a:solidFill>
                  <a:srgbClr val="FF0000"/>
                </a:solidFill>
                <a:latin typeface="Times New Roman" panose="02020603050405020304" pitchFamily="18" charset="0"/>
                <a:cs typeface="Times New Roman" panose="02020603050405020304" pitchFamily="18" charset="0"/>
              </a:rPr>
              <a:t>Group Members </a:t>
            </a:r>
            <a:r>
              <a:rPr lang="en-US"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3" charset="2"/>
              <a:buNone/>
              <a:defRPr/>
            </a:pPr>
            <a:r>
              <a:rPr lang="en-US" sz="24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3" charset="2"/>
              <a:buNone/>
              <a:defRPr/>
            </a:pPr>
            <a:r>
              <a:rPr lang="en-US" sz="1800" b="1" dirty="0">
                <a:solidFill>
                  <a:srgbClr val="00AF50"/>
                </a:solidFill>
                <a:effectLst/>
                <a:latin typeface="Times New Roman" panose="02020603050405020304" pitchFamily="18" charset="0"/>
                <a:ea typeface="Times New Roman" panose="02020603050405020304" pitchFamily="18" charset="0"/>
              </a:rPr>
              <a:t> </a:t>
            </a:r>
            <a:r>
              <a:rPr lang="en-US" sz="1800" dirty="0">
                <a:solidFill>
                  <a:srgbClr val="00AF50"/>
                </a:solidFill>
                <a:effectLst/>
                <a:latin typeface="Times New Roman" panose="02020603050405020304" pitchFamily="18" charset="0"/>
                <a:ea typeface="Times New Roman" panose="02020603050405020304" pitchFamily="18" charset="0"/>
              </a:rPr>
              <a:t>Vangapandu Chandrika	                            20MH1A05C0</a:t>
            </a:r>
            <a:endParaRPr lang="en-IN" dirty="0">
              <a:latin typeface="Times New Roman" panose="02020603050405020304" pitchFamily="18" charset="0"/>
              <a:ea typeface="Times New Roman" panose="02020603050405020304" pitchFamily="18" charset="0"/>
            </a:endParaRPr>
          </a:p>
          <a:p>
            <a:pPr eaLnBrk="1" fontAlgn="auto" hangingPunct="1">
              <a:spcAft>
                <a:spcPts val="0"/>
              </a:spcAft>
              <a:buFont typeface="Wingdings 3" charset="2"/>
              <a:buNone/>
              <a:defRPr/>
            </a:pPr>
            <a:r>
              <a:rPr lang="en-US" sz="1800" dirty="0">
                <a:solidFill>
                  <a:srgbClr val="00B050"/>
                </a:solidFill>
                <a:effectLst/>
                <a:latin typeface="Times New Roman" panose="02020603050405020304" pitchFamily="18" charset="0"/>
                <a:ea typeface="Times New Roman" panose="02020603050405020304" pitchFamily="18" charset="0"/>
              </a:rPr>
              <a:t> Mallipudi Bhaskar Satya Pavan Kumar</a:t>
            </a:r>
            <a:r>
              <a:rPr lang="en-US" sz="1800" dirty="0">
                <a:solidFill>
                  <a:srgbClr val="00AF50"/>
                </a:solidFill>
                <a:effectLst/>
                <a:latin typeface="Times New Roman" panose="02020603050405020304" pitchFamily="18" charset="0"/>
                <a:ea typeface="Times New Roman" panose="02020603050405020304" pitchFamily="18" charset="0"/>
              </a:rPr>
              <a:t>	    20MH1A0594</a:t>
            </a:r>
            <a:endParaRPr lang="en-IN" sz="1800" dirty="0">
              <a:effectLst/>
              <a:latin typeface="Times New Roman" panose="02020603050405020304" pitchFamily="18" charset="0"/>
              <a:ea typeface="Times New Roman" panose="02020603050405020304" pitchFamily="18" charset="0"/>
            </a:endParaRPr>
          </a:p>
          <a:p>
            <a:pPr>
              <a:spcBef>
                <a:spcPts val="5"/>
              </a:spcBef>
            </a:pPr>
            <a:r>
              <a:rPr lang="en-US" sz="1800" dirty="0">
                <a:solidFill>
                  <a:srgbClr val="00B050"/>
                </a:solidFill>
                <a:effectLst/>
                <a:latin typeface="Times New Roman" panose="02020603050405020304" pitchFamily="18" charset="0"/>
                <a:ea typeface="Times New Roman" panose="02020603050405020304" pitchFamily="18" charset="0"/>
              </a:rPr>
              <a:t> Vundavalli Bhargavi Devi </a:t>
            </a:r>
            <a:r>
              <a:rPr lang="en-US" sz="1800" dirty="0">
                <a:solidFill>
                  <a:srgbClr val="00AF50"/>
                </a:solidFill>
                <a:effectLst/>
                <a:latin typeface="Times New Roman" panose="02020603050405020304" pitchFamily="18" charset="0"/>
                <a:ea typeface="Times New Roman" panose="02020603050405020304" pitchFamily="18" charset="0"/>
              </a:rPr>
              <a:t>	                    20MH1A05C8</a:t>
            </a:r>
            <a:endParaRPr lang="en-US" sz="1800" dirty="0">
              <a:solidFill>
                <a:srgbClr val="00AF50"/>
              </a:solidFill>
              <a:effectLst/>
              <a:latin typeface="Times New Roman" panose="02020603050405020304" pitchFamily="18" charset="0"/>
              <a:ea typeface="Times New Roman" panose="02020603050405020304" pitchFamily="18" charset="0"/>
            </a:endParaRPr>
          </a:p>
          <a:p>
            <a:pPr>
              <a:spcBef>
                <a:spcPts val="5"/>
              </a:spcBef>
            </a:pPr>
            <a:r>
              <a:rPr lang="en-US" sz="1800" dirty="0">
                <a:solidFill>
                  <a:srgbClr val="00B050"/>
                </a:solidFill>
                <a:effectLst/>
                <a:latin typeface="Times New Roman" panose="02020603050405020304" pitchFamily="18" charset="0"/>
                <a:ea typeface="Times New Roman" panose="02020603050405020304" pitchFamily="18" charset="0"/>
              </a:rPr>
              <a:t> Kadavala Nikhil Kumar	  </a:t>
            </a:r>
            <a:r>
              <a:rPr lang="en-US" sz="1800" dirty="0">
                <a:solidFill>
                  <a:srgbClr val="00AF50"/>
                </a:solidFill>
                <a:effectLst/>
                <a:latin typeface="Times New Roman" panose="02020603050405020304" pitchFamily="18" charset="0"/>
                <a:ea typeface="Times New Roman" panose="02020603050405020304" pitchFamily="18" charset="0"/>
              </a:rPr>
              <a:t>                          20MH1A0585</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Under the Guidance of</a:t>
            </a:r>
            <a:endParaRPr lang="en-US" b="1" dirty="0">
              <a:latin typeface="Times New Roman" panose="02020603050405020304" pitchFamily="18" charset="0"/>
              <a:cs typeface="Times New Roman" panose="02020603050405020304" pitchFamily="18" charset="0"/>
            </a:endParaRPr>
          </a:p>
          <a:p>
            <a:pPr>
              <a:defRP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Mrs. P.N.S.LAKSHMI, M.Tech</a:t>
            </a:r>
            <a:endParaRPr lang="en-US" sz="1800" dirty="0">
              <a:effectLst/>
              <a:latin typeface="Times New Roman" panose="02020603050405020304" pitchFamily="18" charset="0"/>
              <a:ea typeface="Times New Roman" panose="02020603050405020304" pitchFamily="18" charset="0"/>
            </a:endParaRPr>
          </a:p>
          <a:p>
            <a:pPr>
              <a:defRPr/>
            </a:pPr>
            <a:r>
              <a:rPr lang="en-US" dirty="0">
                <a:latin typeface="Times New Roman" panose="02020603050405020304" pitchFamily="18" charset="0"/>
                <a:ea typeface="Times New Roman" panose="02020603050405020304" pitchFamily="18" charset="0"/>
              </a:rPr>
              <a:t>                                                                                                                   Assistant Professor</a:t>
            </a:r>
            <a:endParaRPr lang="en-US" sz="1800" dirty="0">
              <a:effectLst/>
              <a:latin typeface="Times New Roman" panose="02020603050405020304" pitchFamily="18" charset="0"/>
              <a:ea typeface="Times New Roman" panose="02020603050405020304" pitchFamily="18" charset="0"/>
            </a:endParaRPr>
          </a:p>
          <a:p>
            <a:pPr eaLnBrk="1" fontAlgn="auto" hangingPunct="1">
              <a:spcAft>
                <a:spcPts val="0"/>
              </a:spcAft>
              <a:buFont typeface="Wingdings 3" charset="2"/>
              <a:buNone/>
              <a:defRPr/>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9411" y="89654"/>
            <a:ext cx="10048773" cy="523220"/>
          </a:xfrm>
          <a:prstGeom prst="rect">
            <a:avLst/>
          </a:prstGeom>
          <a:noFill/>
        </p:spPr>
        <p:txBody>
          <a:bodyPr wrap="square">
            <a:sp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OUTPUTS</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929201" y="733083"/>
            <a:ext cx="6097712"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Signup Page</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2" name="Image 40" descr="Screenshot (167)"/>
          <p:cNvPicPr/>
          <p:nvPr/>
        </p:nvPicPr>
        <p:blipFill>
          <a:blip r:embed="rId1" cstate="print"/>
          <a:stretch>
            <a:fillRect/>
          </a:stretch>
        </p:blipFill>
        <p:spPr>
          <a:xfrm>
            <a:off x="2459421" y="1782444"/>
            <a:ext cx="8219089" cy="42504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46607" y="691987"/>
            <a:ext cx="6097712"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Login Page</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2" name="Image 42" descr="Screenshot (169)"/>
          <p:cNvPicPr/>
          <p:nvPr/>
        </p:nvPicPr>
        <p:blipFill>
          <a:blip r:embed="rId1" cstate="print"/>
          <a:stretch>
            <a:fillRect/>
          </a:stretch>
        </p:blipFill>
        <p:spPr>
          <a:xfrm>
            <a:off x="2238703" y="1782445"/>
            <a:ext cx="9028387" cy="41033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7007" y="640615"/>
            <a:ext cx="6097712"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Dashboard</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2" name="Image 44" descr="Screenshot (171)"/>
          <p:cNvPicPr/>
          <p:nvPr/>
        </p:nvPicPr>
        <p:blipFill>
          <a:blip r:embed="rId1" cstate="print"/>
          <a:stretch>
            <a:fillRect/>
          </a:stretch>
        </p:blipFill>
        <p:spPr>
          <a:xfrm>
            <a:off x="2238703" y="1782444"/>
            <a:ext cx="8765628" cy="39562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2895" y="630342"/>
            <a:ext cx="6097712"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Resume Analysis</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2" name="Image 45" descr="Screenshot (172)"/>
          <p:cNvPicPr/>
          <p:nvPr/>
        </p:nvPicPr>
        <p:blipFill>
          <a:blip r:embed="rId1" cstate="print"/>
          <a:stretch>
            <a:fillRect/>
          </a:stretch>
        </p:blipFill>
        <p:spPr>
          <a:xfrm>
            <a:off x="1933904" y="1744344"/>
            <a:ext cx="9333186" cy="42780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47" descr="Screenshot (178)"/>
          <p:cNvPicPr/>
          <p:nvPr/>
        </p:nvPicPr>
        <p:blipFill>
          <a:blip r:embed="rId1" cstate="print"/>
          <a:stretch>
            <a:fillRect/>
          </a:stretch>
        </p:blipFill>
        <p:spPr>
          <a:xfrm>
            <a:off x="2469931" y="945932"/>
            <a:ext cx="8870731" cy="48978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48" descr="Screenshot (179)"/>
          <p:cNvPicPr/>
          <p:nvPr/>
        </p:nvPicPr>
        <p:blipFill>
          <a:blip r:embed="rId1" cstate="print"/>
          <a:stretch>
            <a:fillRect/>
          </a:stretch>
        </p:blipFill>
        <p:spPr>
          <a:xfrm>
            <a:off x="2217682" y="851338"/>
            <a:ext cx="9049407" cy="490833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49" descr="Screenshot (180)"/>
          <p:cNvPicPr/>
          <p:nvPr/>
        </p:nvPicPr>
        <p:blipFill>
          <a:blip r:embed="rId1" cstate="print"/>
          <a:stretch>
            <a:fillRect/>
          </a:stretch>
        </p:blipFill>
        <p:spPr>
          <a:xfrm>
            <a:off x="2144110" y="977462"/>
            <a:ext cx="8650014" cy="46245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4266" y="589244"/>
            <a:ext cx="6097712"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Apply for a job</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2" name="Image 51" descr="Screenshot (182)"/>
          <p:cNvPicPr/>
          <p:nvPr/>
        </p:nvPicPr>
        <p:blipFill>
          <a:blip r:embed="rId1" cstate="print"/>
          <a:stretch>
            <a:fillRect/>
          </a:stretch>
        </p:blipFill>
        <p:spPr>
          <a:xfrm>
            <a:off x="2368627" y="1744344"/>
            <a:ext cx="8993056" cy="387425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2621" y="763905"/>
            <a:ext cx="6097712"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Generated Questions</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2" name="Image 52" descr="Screenshot (183)"/>
          <p:cNvPicPr/>
          <p:nvPr/>
        </p:nvPicPr>
        <p:blipFill>
          <a:blip r:embed="rId1" cstate="print"/>
          <a:stretch>
            <a:fillRect/>
          </a:stretch>
        </p:blipFill>
        <p:spPr>
          <a:xfrm>
            <a:off x="2207172" y="1744345"/>
            <a:ext cx="9070427" cy="43497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2348" y="712535"/>
            <a:ext cx="6097712"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Candidate </a:t>
            </a:r>
            <a:r>
              <a:rPr lang="en-IN" sz="2800" b="1" dirty="0" err="1">
                <a:solidFill>
                  <a:srgbClr val="FF0000"/>
                </a:solidFill>
                <a:latin typeface="Times New Roman" panose="02020603050405020304" pitchFamily="18" charset="0"/>
                <a:cs typeface="Times New Roman" panose="02020603050405020304" pitchFamily="18" charset="0"/>
              </a:rPr>
              <a:t>Evalution</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3" name="Image 54" descr="Screenshot (185)"/>
          <p:cNvPicPr/>
          <p:nvPr/>
        </p:nvPicPr>
        <p:blipFill>
          <a:blip r:embed="rId1" cstate="print"/>
          <a:stretch>
            <a:fillRect/>
          </a:stretch>
        </p:blipFill>
        <p:spPr>
          <a:xfrm>
            <a:off x="2144110" y="1744344"/>
            <a:ext cx="9049407" cy="44011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884" y="186855"/>
            <a:ext cx="9905998" cy="481262"/>
          </a:xfrm>
        </p:spPr>
        <p:txBody>
          <a:bodyPr>
            <a:normAutofit fontScale="90000"/>
          </a:bodyPr>
          <a:lstStyle/>
          <a:p>
            <a:r>
              <a:rPr lang="en-IN" dirty="0">
                <a:solidFill>
                  <a:srgbClr val="FF0000"/>
                </a:solidFill>
                <a:latin typeface="Times New Roman" panose="02020603050405020304" pitchFamily="18" charset="0"/>
                <a:cs typeface="Times New Roman" panose="02020603050405020304" pitchFamily="18" charset="0"/>
              </a:rPr>
              <a:t>         </a:t>
            </a:r>
            <a:r>
              <a:rPr lang="en-IN" sz="3600" b="1" dirty="0">
                <a:solidFill>
                  <a:srgbClr val="FF0000"/>
                </a:solidFill>
                <a:latin typeface="Times New Roman" panose="02020603050405020304" pitchFamily="18" charset="0"/>
                <a:cs typeface="Times New Roman" panose="02020603050405020304" pitchFamily="18" charset="0"/>
              </a:rPr>
              <a:t>ABSTRACT</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562100" y="752475"/>
            <a:ext cx="10410825" cy="5624617"/>
          </a:xfrm>
          <a:prstGeom prst="rect">
            <a:avLst/>
          </a:prstGeom>
          <a:noFill/>
        </p:spPr>
        <p:txBody>
          <a:bodyPr wrap="square">
            <a:spAutoFit/>
          </a:bodyPr>
          <a:lstStyle/>
          <a:p>
            <a:pPr lvl="0" algn="just">
              <a:lnSpc>
                <a:spcPct val="150000"/>
              </a:lnSpc>
              <a:tabLst>
                <a:tab pos="266700" algn="l"/>
              </a:tabLst>
            </a:pPr>
            <a:r>
              <a:rPr lang="en-US" sz="1700" dirty="0">
                <a:effectLst/>
                <a:latin typeface="Times New Roman" panose="02020603050405020304" pitchFamily="18" charset="0"/>
                <a:ea typeface="Times New Roman" panose="02020603050405020304" pitchFamily="18" charset="0"/>
              </a:rPr>
              <a:t>"Resume Match: Job Role Matching and Skill Assessment System" is a critical concept in today's rapidly evolving job market. Identifying the intersection between individuals' current skill sets and the skills that will be in demand in the future is crucial for long-term career success. This strategic approach not only enhances employability but also ensures resilience in the face of technological advancements and economic changes. As technological advancements continue to shape industries, the need for individuals to possess relevant and adaptable skills becomes increasingly important. This paper explores the concept of correlating existing skill sets with the evolving demands of future careers, emphasizing the significance of aligning one's competencies with emerging trends and job requirements. By understanding the correlation between current skills and future job prospects, individuals can proactively enhance their skill sets and remain competitive in the ever-changing workplace landscape. Through the utilization of tools such as skills assessments, training programs, and career development resources, individuals can identify areas for improvement and acquire new skills that are in demand by employers. Ultimately, the goal is to equip individuals with the necessary skills and knowledge to thrive in future-proofed careers, ensuring their long-term employability and success in an increasingly dynamic job market.</a:t>
            </a:r>
            <a:endParaRPr lang="en-US" sz="1600" b="1" dirty="0">
              <a:solidFill>
                <a:srgbClr val="FF0000"/>
              </a:solidFill>
              <a:latin typeface="Times New Roman" panose="02020603050405020304" pitchFamily="18" charset="0"/>
              <a:cs typeface="Times New Roman" panose="02020603050405020304" pitchFamily="18" charset="0"/>
            </a:endParaRPr>
          </a:p>
          <a:p>
            <a:pPr lvl="0" algn="just">
              <a:tabLst>
                <a:tab pos="266700" algn="l"/>
              </a:tabLst>
            </a:pPr>
            <a:r>
              <a:rPr lang="en-US" sz="2800" b="1" dirty="0">
                <a:solidFill>
                  <a:srgbClr val="FF0000"/>
                </a:solidFill>
                <a:latin typeface="Times New Roman" panose="02020603050405020304" pitchFamily="18" charset="0"/>
                <a:cs typeface="Times New Roman" panose="02020603050405020304" pitchFamily="18" charset="0"/>
              </a:rPr>
              <a:t>Key words: </a:t>
            </a:r>
            <a:r>
              <a:rPr lang="en-IN" sz="1700" dirty="0">
                <a:effectLst/>
                <a:latin typeface="Times New Roman" panose="02020603050405020304" pitchFamily="18" charset="0"/>
                <a:ea typeface="Calibri" panose="020F0502020204030204" pitchFamily="34" charset="0"/>
              </a:rPr>
              <a:t>Resume, Gen AI</a:t>
            </a:r>
            <a:r>
              <a:rPr lang="en-IN" sz="1700">
                <a:effectLst/>
                <a:latin typeface="Times New Roman" panose="02020603050405020304" pitchFamily="18" charset="0"/>
                <a:ea typeface="Calibri" panose="020F0502020204030204" pitchFamily="34" charset="0"/>
              </a:rPr>
              <a:t>, Correlation, </a:t>
            </a:r>
            <a:r>
              <a:rPr lang="en-IN" sz="1700" dirty="0">
                <a:effectLst/>
                <a:latin typeface="Times New Roman" panose="02020603050405020304" pitchFamily="18" charset="0"/>
                <a:ea typeface="Calibri" panose="020F0502020204030204" pitchFamily="34" charset="0"/>
              </a:rPr>
              <a:t>Natural Language Processing(NLP)</a:t>
            </a:r>
            <a:endParaRPr lang="en-US" sz="17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4814" y="740121"/>
            <a:ext cx="6097712"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Logout </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2" name="Image 55" descr="Screenshot (186)"/>
          <p:cNvPicPr/>
          <p:nvPr/>
        </p:nvPicPr>
        <p:blipFill>
          <a:blip r:embed="rId1" cstate="print"/>
          <a:stretch>
            <a:fillRect/>
          </a:stretch>
        </p:blipFill>
        <p:spPr>
          <a:xfrm>
            <a:off x="1986455" y="1744345"/>
            <a:ext cx="9144000" cy="40678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2408" y="125129"/>
            <a:ext cx="10068025" cy="523220"/>
          </a:xfrm>
          <a:prstGeom prst="rect">
            <a:avLst/>
          </a:prstGeom>
          <a:noFill/>
        </p:spPr>
        <p:txBody>
          <a:bodyPr wrap="square">
            <a:sp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CONCLUSION</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85925" y="1095375"/>
            <a:ext cx="9363075" cy="2423740"/>
          </a:xfrm>
          <a:prstGeom prst="rect">
            <a:avLst/>
          </a:prstGeom>
          <a:noFill/>
        </p:spPr>
        <p:txBody>
          <a:bodyPr wrap="square" numCol="1">
            <a:spAutoFit/>
          </a:bodyPr>
          <a:lstStyle/>
          <a:p>
            <a:pPr marL="219710" algn="just">
              <a:spcBef>
                <a:spcPts val="305"/>
              </a:spcBef>
              <a:tabLst>
                <a:tab pos="2293620" algn="l"/>
              </a:tabLst>
            </a:pPr>
            <a:r>
              <a:rPr lang="en-US" sz="1800" b="0" kern="0" dirty="0">
                <a:effectLst/>
                <a:latin typeface="Times New Roman" panose="02020603050405020304" pitchFamily="18" charset="0"/>
                <a:ea typeface="Times New Roman" panose="02020603050405020304" pitchFamily="18" charset="0"/>
              </a:rPr>
              <a:t>In conclusion, the correlation and matching of skills for careers is essential for individuals to thrive in the rapidly changing job market. </a:t>
            </a:r>
            <a:endParaRPr lang="en-IN" sz="2000" b="1" kern="0" dirty="0">
              <a:effectLst/>
              <a:latin typeface="Times New Roman" panose="02020603050405020304" pitchFamily="18" charset="0"/>
              <a:ea typeface="Times New Roman" panose="02020603050405020304" pitchFamily="18" charset="0"/>
            </a:endParaRPr>
          </a:p>
          <a:p>
            <a:pPr marL="219710" algn="just">
              <a:spcBef>
                <a:spcPts val="305"/>
              </a:spcBef>
              <a:tabLst>
                <a:tab pos="2293620" algn="l"/>
              </a:tabLst>
            </a:pPr>
            <a:r>
              <a:rPr lang="en-US" sz="1800" b="0" kern="0" dirty="0">
                <a:effectLst/>
                <a:latin typeface="Times New Roman" panose="02020603050405020304" pitchFamily="18" charset="0"/>
                <a:ea typeface="Times New Roman" panose="02020603050405020304" pitchFamily="18" charset="0"/>
              </a:rPr>
              <a:t>By identifying and developing skills that are in high demand and adaptable to new technologies, individuals can secure their career trajectory. </a:t>
            </a:r>
            <a:endParaRPr lang="en-IN" sz="2000" b="1" kern="0" dirty="0">
              <a:effectLst/>
              <a:latin typeface="Times New Roman" panose="02020603050405020304" pitchFamily="18" charset="0"/>
              <a:ea typeface="Times New Roman" panose="02020603050405020304" pitchFamily="18" charset="0"/>
            </a:endParaRPr>
          </a:p>
          <a:p>
            <a:pPr marL="219710" algn="just">
              <a:spcBef>
                <a:spcPts val="305"/>
              </a:spcBef>
              <a:tabLst>
                <a:tab pos="2293620" algn="l"/>
              </a:tabLst>
            </a:pPr>
            <a:r>
              <a:rPr lang="en-US" sz="1800" b="0" kern="0" dirty="0">
                <a:effectLst/>
                <a:latin typeface="Times New Roman" panose="02020603050405020304" pitchFamily="18" charset="0"/>
                <a:ea typeface="Times New Roman" panose="02020603050405020304" pitchFamily="18" charset="0"/>
              </a:rPr>
              <a:t>Leveraging tools like skills assessments and industry trends can help individuals align their skill sets with future job opportunities. </a:t>
            </a:r>
            <a:endParaRPr lang="en-IN" sz="2000" b="1" kern="0" dirty="0">
              <a:latin typeface="Times New Roman" panose="02020603050405020304" pitchFamily="18" charset="0"/>
              <a:ea typeface="Times New Roman" panose="02020603050405020304" pitchFamily="18" charset="0"/>
            </a:endParaRPr>
          </a:p>
          <a:p>
            <a:pPr marL="219710" algn="just">
              <a:spcBef>
                <a:spcPts val="305"/>
              </a:spcBef>
              <a:tabLst>
                <a:tab pos="2293620" algn="l"/>
              </a:tabLst>
            </a:pPr>
            <a:r>
              <a:rPr lang="en-US" sz="1800" dirty="0">
                <a:effectLst/>
                <a:latin typeface="Times New Roman" panose="02020603050405020304" pitchFamily="18" charset="0"/>
                <a:ea typeface="Times New Roman" panose="02020603050405020304" pitchFamily="18" charset="0"/>
              </a:rPr>
              <a:t>It is crucial for individuals to continuously upskill and reskill to remain relevant and competitive in an ever-evolving workforce landscape</a:t>
            </a:r>
            <a:r>
              <a:rPr lang="en-US" dirty="0">
                <a:latin typeface="Times New Roman" panose="02020603050405020304" pitchFamily="18" charset="0"/>
                <a:ea typeface="Times New Roman" panose="02020603050405020304" pitchFamily="18" charset="0"/>
              </a:rPr>
              <a: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7343" y="285062"/>
            <a:ext cx="3037314" cy="711530"/>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BIBLIOGRAPHY</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756881" y="1181530"/>
            <a:ext cx="10099497" cy="4755148"/>
          </a:xfrm>
          <a:prstGeom prst="rect">
            <a:avLst/>
          </a:prstGeom>
          <a:noFill/>
        </p:spPr>
        <p:txBody>
          <a:bodyPr wrap="square" rtlCol="0">
            <a:spAutoFit/>
          </a:bodyPr>
          <a:lstStyle/>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 An Intelligent Career Guidance System using Machine </a:t>
            </a:r>
            <a:r>
              <a:rPr lang="en-IN" sz="18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Learning:Vignesh</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 Shivani Priyanka C, Shree    Manju H, Mythili K Information Technology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NewRomanPS-BoldItalicMT"/>
                <a:cs typeface="Times New Roman" panose="02020603050405020304" pitchFamily="18" charset="0"/>
              </a:rPr>
              <a:t>[2] </a:t>
            </a:r>
            <a:r>
              <a:rPr lang="en-IN" sz="1800" dirty="0">
                <a:solidFill>
                  <a:srgbClr val="231F20"/>
                </a:solidFill>
                <a:effectLst/>
                <a:latin typeface="Times New Roman" panose="02020603050405020304" pitchFamily="18" charset="0"/>
                <a:ea typeface="SimSun" panose="02010600030101010101" pitchFamily="2" charset="-122"/>
                <a:cs typeface="Times New Roman" panose="02020603050405020304" pitchFamily="18" charset="0"/>
              </a:rPr>
              <a:t>Information Technology Roadmap: A Strategic Business Tool</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NewRomanPS-BoldItalicMT"/>
                <a:cs typeface="Times New Roman" panose="02020603050405020304" pitchFamily="18" charset="0"/>
              </a:rPr>
              <a:t>[3] </a:t>
            </a:r>
            <a:r>
              <a:rPr lang="en-IN" sz="1800" dirty="0">
                <a:solidFill>
                  <a:srgbClr val="231F20"/>
                </a:solidFill>
                <a:effectLst/>
                <a:latin typeface="Times New Roman" panose="02020603050405020304" pitchFamily="18" charset="0"/>
                <a:ea typeface="SimSun" panose="02010600030101010101" pitchFamily="2" charset="-122"/>
                <a:cs typeface="Times New Roman" panose="02020603050405020304" pitchFamily="18" charset="0"/>
              </a:rPr>
              <a:t>Influence of Digital Technology on Roadmap Development for Digital Business  Transformation</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[4]</a:t>
            </a:r>
            <a:r>
              <a:rPr lang="en-IN" sz="1800" dirty="0">
                <a:solidFill>
                  <a:srgbClr val="000000"/>
                </a:solidFill>
                <a:effectLst/>
                <a:latin typeface="Times New Roman" panose="02020603050405020304" pitchFamily="18" charset="0"/>
                <a:ea typeface="FormataOTFCond-Md"/>
                <a:cs typeface="Times New Roman" panose="02020603050405020304" pitchFamily="18" charset="0"/>
              </a:rPr>
              <a:t>AI-Based Personalized E-Learning Systems: Issues, Challenges, and Solutions</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[5]</a:t>
            </a:r>
            <a:r>
              <a:rPr lang="en-IN" sz="1800" dirty="0">
                <a:solidFill>
                  <a:srgbClr val="000000"/>
                </a:solidFill>
                <a:effectLst/>
                <a:latin typeface="Times New Roman" panose="02020603050405020304" pitchFamily="18" charset="0"/>
                <a:ea typeface="TimesNewRomanPS-ItalicMT"/>
                <a:cs typeface="Times New Roman" panose="02020603050405020304" pitchFamily="18" charset="0"/>
              </a:rPr>
              <a:t>Resume Evaluation through Latent Dirichlet Allocation and Natural Language Processing for Effective Candidate Selection - </a:t>
            </a:r>
            <a:r>
              <a:rPr lang="en-IN" sz="18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Vidhita</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sz="18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Jagwani</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Smit </a:t>
            </a:r>
            <a:r>
              <a:rPr lang="en-IN" sz="18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Meghani</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Sudhir </a:t>
            </a:r>
            <a:r>
              <a:rPr lang="en-IN" sz="18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Dhage</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Krishna Pai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TimesNewRomanPS-BoldItalicMT"/>
                <a:cs typeface="Times New Roman" panose="02020603050405020304" pitchFamily="18" charset="0"/>
              </a:rPr>
              <a:t>[6]</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Smart Resume Analyser - </a:t>
            </a:r>
            <a:r>
              <a:rPr lang="en-IN" sz="18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Ms. Y. </a:t>
            </a:r>
            <a:r>
              <a:rPr lang="en-IN" sz="1800" dirty="0" err="1">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Sowjanya</a:t>
            </a:r>
            <a:r>
              <a:rPr lang="en-IN" sz="18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IN" sz="1800" dirty="0" err="1">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Mareddy</a:t>
            </a:r>
            <a:r>
              <a:rPr lang="en-IN" sz="18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 Keerthana </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IN" sz="1800" dirty="0" err="1">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Pulluri</a:t>
            </a:r>
            <a:r>
              <a:rPr lang="en-IN" sz="18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Suneeksha</a:t>
            </a:r>
            <a:r>
              <a:rPr lang="en-IN" sz="18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lnSpc>
                <a:spcPct val="150000"/>
              </a:lnSpc>
              <a:spcBef>
                <a:spcPts val="0"/>
              </a:spcBef>
              <a:spcAft>
                <a:spcPts val="0"/>
              </a:spcAft>
            </a:pPr>
            <a:r>
              <a:rPr lang="en-IN" sz="1800" dirty="0" err="1">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Dorgipati</a:t>
            </a:r>
            <a:r>
              <a:rPr lang="en-IN" sz="18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 Sai Sri Harsha</a:t>
            </a:r>
            <a:r>
              <a:rPr lang="en-IN" sz="1800" b="1"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 </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[7]Automated Resume Screening Using Natural Language Processing - </a:t>
            </a:r>
            <a:r>
              <a:rPr lang="en-IN" sz="18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Dr.</a:t>
            </a:r>
            <a:r>
              <a:rPr lang="en-IN"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D. Lakshmi Padmaja1 , Ch. Vishnuvardhan2 , G. Rajeev3 , K. Nitish Sanjeev Kumar</a:t>
            </a: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2194" y="2638592"/>
            <a:ext cx="8233084" cy="1107996"/>
          </a:xfrm>
          <a:prstGeom prst="rect">
            <a:avLst/>
          </a:prstGeom>
          <a:noFill/>
        </p:spPr>
        <p:txBody>
          <a:bodyPr wrap="square">
            <a:spAutoFit/>
          </a:bodyPr>
          <a:lstStyle/>
          <a:p>
            <a:pPr algn="just"/>
            <a:r>
              <a:rPr lang="en-US" sz="6600" dirty="0">
                <a:solidFill>
                  <a:srgbClr val="FF0000"/>
                </a:solidFill>
                <a:latin typeface="Times New Roman" panose="02020603050405020304" pitchFamily="18" charset="0"/>
                <a:cs typeface="Times New Roman" panose="02020603050405020304" pitchFamily="18" charset="0"/>
              </a:rPr>
              <a:t>Any Queries ????</a:t>
            </a:r>
            <a:endParaRPr lang="en-IN" sz="66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020585" y="681037"/>
            <a:ext cx="9753600" cy="5495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923" y="120583"/>
            <a:ext cx="8876901" cy="584775"/>
          </a:xfrm>
          <a:prstGeom prst="rect">
            <a:avLst/>
          </a:prstGeom>
          <a:noFill/>
        </p:spPr>
        <p:txBody>
          <a:bodyPr wrap="square">
            <a:spAutoFit/>
          </a:bodyPr>
          <a:lstStyle/>
          <a:p>
            <a:pPr algn="ctr"/>
            <a:r>
              <a:rPr lang="en-US" altLang="en-US" sz="3200" b="1" dirty="0">
                <a:solidFill>
                  <a:srgbClr val="FF0000"/>
                </a:solidFill>
                <a:latin typeface="Times New Roman" panose="02020603050405020304" pitchFamily="18" charset="0"/>
                <a:cs typeface="Times New Roman" panose="02020603050405020304" pitchFamily="18" charset="0"/>
              </a:rPr>
              <a:t>REQUIREMENTS</a:t>
            </a:r>
            <a:endParaRPr lang="en-IN" sz="3200" b="1" dirty="0">
              <a:solidFill>
                <a:srgbClr val="FF0000"/>
              </a:solidFill>
            </a:endParaRPr>
          </a:p>
        </p:txBody>
      </p:sp>
      <p:sp>
        <p:nvSpPr>
          <p:cNvPr id="5" name="TextBox 4"/>
          <p:cNvSpPr txBox="1"/>
          <p:nvPr/>
        </p:nvSpPr>
        <p:spPr>
          <a:xfrm>
            <a:off x="1953278" y="903890"/>
            <a:ext cx="3725626" cy="461665"/>
          </a:xfrm>
          <a:prstGeom prst="rect">
            <a:avLst/>
          </a:prstGeom>
          <a:noFill/>
        </p:spPr>
        <p:txBody>
          <a:bodyPr wrap="square">
            <a:spAutoFit/>
          </a:bodyPr>
          <a:lstStyle/>
          <a:p>
            <a:r>
              <a:rPr lang="en-US" sz="2400" b="1" u="sng" dirty="0">
                <a:solidFill>
                  <a:srgbClr val="FF0000"/>
                </a:solidFill>
                <a:latin typeface="Times New Roman" panose="02020603050405020304" pitchFamily="18" charset="0"/>
                <a:cs typeface="Times New Roman" panose="02020603050405020304" pitchFamily="18" charset="0"/>
              </a:rPr>
              <a:t>Hardware Requirements:-</a:t>
            </a:r>
            <a:endParaRPr lang="en-IN" sz="2400" b="1" dirty="0"/>
          </a:p>
        </p:txBody>
      </p:sp>
      <p:sp>
        <p:nvSpPr>
          <p:cNvPr id="6" name="TextBox 5"/>
          <p:cNvSpPr txBox="1"/>
          <p:nvPr/>
        </p:nvSpPr>
        <p:spPr>
          <a:xfrm>
            <a:off x="1953278" y="3691729"/>
            <a:ext cx="3585412" cy="461665"/>
          </a:xfrm>
          <a:prstGeom prst="rect">
            <a:avLst/>
          </a:prstGeom>
          <a:noFill/>
        </p:spPr>
        <p:txBody>
          <a:bodyPr wrap="square">
            <a:spAutoFit/>
          </a:bodyPr>
          <a:lstStyle/>
          <a:p>
            <a:pPr marL="0" indent="0" algn="just" eaLnBrk="1" fontAlgn="auto" hangingPunct="1">
              <a:spcAft>
                <a:spcPts val="0"/>
              </a:spcAft>
              <a:buFont typeface="Wingdings 3" charset="2"/>
              <a:buNone/>
              <a:defRPr/>
            </a:pPr>
            <a:r>
              <a:rPr lang="en-US" sz="2400" b="1" u="sng" dirty="0">
                <a:solidFill>
                  <a:srgbClr val="FF0000"/>
                </a:solidFill>
                <a:latin typeface="Times New Roman" panose="02020603050405020304" pitchFamily="18" charset="0"/>
                <a:cs typeface="Times New Roman" panose="02020603050405020304" pitchFamily="18" charset="0"/>
              </a:rPr>
              <a:t>Software Requirements :-</a:t>
            </a:r>
            <a:endParaRPr lang="en-US" sz="2400" b="1" u="sng"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238703" y="1564087"/>
            <a:ext cx="6486197" cy="1200329"/>
          </a:xfrm>
          <a:prstGeom prst="rect">
            <a:avLst/>
          </a:prstGeom>
          <a:noFill/>
        </p:spPr>
        <p:txBody>
          <a:bodyPr wrap="square" rtlCol="0">
            <a:spAutoFit/>
          </a:bodyPr>
          <a:lstStyle/>
          <a:p>
            <a:pPr marL="342900" lvl="0" indent="-342900">
              <a:lnSpc>
                <a:spcPct val="150000"/>
              </a:lnSpc>
              <a:buSzPts val="800"/>
              <a:buFont typeface="Arial" panose="020B0604020202020204" pitchFamily="34" charset="0"/>
              <a:buChar char="•"/>
              <a:tabLst>
                <a:tab pos="266700" algn="l"/>
              </a:tabLst>
            </a:pPr>
            <a:r>
              <a:rPr lang="en-US" sz="1800" dirty="0">
                <a:effectLst/>
                <a:latin typeface="Times New Roman" panose="02020603050405020304" pitchFamily="18" charset="0"/>
                <a:ea typeface="Times New Roman" panose="02020603050405020304" pitchFamily="18" charset="0"/>
              </a:rPr>
              <a:t>Microsoft Server enabled computers, preferably workstations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SzPts val="800"/>
              <a:buFont typeface="Arial" panose="020B0604020202020204" pitchFamily="34" charset="0"/>
              <a:buChar char="•"/>
              <a:tabLst>
                <a:tab pos="266700" algn="l"/>
              </a:tabLst>
            </a:pPr>
            <a:r>
              <a:rPr lang="en-US" sz="1800" dirty="0">
                <a:effectLst/>
                <a:latin typeface="Times New Roman" panose="02020603050405020304" pitchFamily="18" charset="0"/>
                <a:ea typeface="Times New Roman" panose="02020603050405020304" pitchFamily="18" charset="0"/>
              </a:rPr>
              <a:t>Higher RAM, of about 4GB or above</a:t>
            </a:r>
            <a:endParaRPr lang="en-IN" sz="1800" dirty="0">
              <a:effectLst/>
              <a:latin typeface="Times New Roman" panose="02020603050405020304" pitchFamily="18" charset="0"/>
              <a:ea typeface="Times New Roman" panose="02020603050405020304" pitchFamily="18" charset="0"/>
            </a:endParaRPr>
          </a:p>
          <a:p>
            <a:pPr marL="342900" lvl="0" indent="-342900">
              <a:buSzPts val="800"/>
              <a:buFont typeface="Arial" panose="020B0604020202020204" pitchFamily="34" charset="0"/>
              <a:buChar char="•"/>
              <a:tabLst>
                <a:tab pos="266700" algn="l"/>
              </a:tabLst>
            </a:pPr>
            <a:r>
              <a:rPr lang="en-US" sz="1800" dirty="0">
                <a:effectLst/>
                <a:latin typeface="Times New Roman" panose="02020603050405020304" pitchFamily="18" charset="0"/>
                <a:ea typeface="Times New Roman" panose="02020603050405020304" pitchFamily="18" charset="0"/>
              </a:rPr>
              <a:t>Processor of frequency 1.5GHz or above</a:t>
            </a:r>
            <a:endParaRPr lang="en-IN" sz="1800" dirty="0">
              <a:effectLst/>
              <a:latin typeface="Times New Roman" panose="02020603050405020304" pitchFamily="18" charset="0"/>
              <a:ea typeface="Times New Roman" panose="02020603050405020304" pitchFamily="18" charset="0"/>
            </a:endParaRPr>
          </a:p>
        </p:txBody>
      </p:sp>
      <p:sp>
        <p:nvSpPr>
          <p:cNvPr id="8" name="TextBox 7"/>
          <p:cNvSpPr txBox="1"/>
          <p:nvPr/>
        </p:nvSpPr>
        <p:spPr>
          <a:xfrm>
            <a:off x="893379" y="4340772"/>
            <a:ext cx="5526471" cy="1379865"/>
          </a:xfrm>
          <a:prstGeom prst="rect">
            <a:avLst/>
          </a:prstGeom>
          <a:noFill/>
        </p:spPr>
        <p:txBody>
          <a:bodyPr wrap="square" rtlCol="0">
            <a:spAutoFit/>
          </a:bodyPr>
          <a:lstStyle/>
          <a:p>
            <a:pPr marL="1657350" lvl="3" indent="-285750">
              <a:spcBef>
                <a:spcPts val="690"/>
              </a:spcBef>
              <a:spcAft>
                <a:spcPts val="0"/>
              </a:spcAft>
              <a:buSzPts val="1200"/>
              <a:buFont typeface="Arial" panose="020B0604020202020204" pitchFamily="34" charset="0"/>
              <a:buChar char="•"/>
              <a:tabLst>
                <a:tab pos="761365" algn="l"/>
                <a:tab pos="762000" algn="l"/>
              </a:tabLst>
            </a:pPr>
            <a:r>
              <a:rPr lang="en-US" dirty="0" err="1">
                <a:effectLst/>
                <a:latin typeface="Times New Roman" panose="02020603050405020304" pitchFamily="18" charset="0"/>
                <a:ea typeface="Symbol" panose="05050102010706020507" pitchFamily="18" charset="2"/>
                <a:cs typeface="Symbol" panose="05050102010706020507" pitchFamily="18" charset="2"/>
              </a:rPr>
              <a:t>Streamlit</a:t>
            </a:r>
            <a:endParaRPr lang="en-US" dirty="0">
              <a:effectLst/>
              <a:latin typeface="Times New Roman" panose="02020603050405020304" pitchFamily="18" charset="0"/>
              <a:ea typeface="Symbol" panose="05050102010706020507" pitchFamily="18" charset="2"/>
              <a:cs typeface="Symbol" panose="05050102010706020507" pitchFamily="18" charset="2"/>
            </a:endParaRPr>
          </a:p>
          <a:p>
            <a:pPr marL="1657350" lvl="3" indent="-285750">
              <a:spcBef>
                <a:spcPts val="690"/>
              </a:spcBef>
              <a:buSzPts val="1200"/>
              <a:buFont typeface="Arial" panose="020B0604020202020204" pitchFamily="34" charset="0"/>
              <a:buChar char="•"/>
              <a:tabLst>
                <a:tab pos="761365" algn="l"/>
                <a:tab pos="762000"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Python 3.11.8 and higher</a:t>
            </a:r>
            <a:endParaRPr lang="en-US" dirty="0">
              <a:effectLst/>
              <a:latin typeface="Times New Roman" panose="02020603050405020304" pitchFamily="18" charset="0"/>
              <a:ea typeface="Symbol" panose="05050102010706020507" pitchFamily="18" charset="2"/>
              <a:cs typeface="Symbol" panose="05050102010706020507" pitchFamily="18" charset="2"/>
            </a:endParaRPr>
          </a:p>
          <a:p>
            <a:pPr marL="1657350" lvl="3" indent="-285750">
              <a:spcBef>
                <a:spcPts val="690"/>
              </a:spcBef>
              <a:buSzPts val="1200"/>
              <a:buFont typeface="Arial" panose="020B0604020202020204" pitchFamily="34" charset="0"/>
              <a:buChar char="•"/>
              <a:tabLst>
                <a:tab pos="761365" algn="l"/>
                <a:tab pos="762000" algn="l"/>
              </a:tabLst>
            </a:pPr>
            <a:r>
              <a:rPr lang="en-US" dirty="0">
                <a:effectLst/>
                <a:latin typeface="Times New Roman" panose="02020603050405020304" pitchFamily="18" charset="0"/>
                <a:ea typeface="Times New Roman" panose="02020603050405020304" pitchFamily="18" charset="0"/>
              </a:rPr>
              <a:t>Operating</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system</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Windows</a:t>
            </a: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674" y="144380"/>
            <a:ext cx="10515600" cy="607026"/>
          </a:xfrm>
        </p:spPr>
        <p:txBody>
          <a:bodyPr>
            <a:normAutofit fontScale="90000"/>
          </a:bodyPr>
          <a:lstStyle/>
          <a:p>
            <a:r>
              <a:rPr lang="en-IN" b="1" dirty="0">
                <a:latin typeface="Times New Roman" panose="02020603050405020304" pitchFamily="18" charset="0"/>
                <a:cs typeface="Times New Roman" panose="02020603050405020304" pitchFamily="18" charset="0"/>
              </a:rPr>
              <a:t> </a:t>
            </a:r>
            <a:r>
              <a:rPr lang="en-IN" sz="3600" b="1" dirty="0">
                <a:solidFill>
                  <a:srgbClr val="FF0000"/>
                </a:solidFill>
                <a:latin typeface="Times New Roman" panose="02020603050405020304" pitchFamily="18" charset="0"/>
                <a:cs typeface="Times New Roman" panose="02020603050405020304" pitchFamily="18" charset="0"/>
              </a:rPr>
              <a:t>ANALYSIS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80674" y="751406"/>
            <a:ext cx="9355755"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BLOCK DIAGRAM OF PROPOSED SYSTEM:-</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343275" y="2095500"/>
            <a:ext cx="324128" cy="369332"/>
          </a:xfrm>
          <a:prstGeom prst="rect">
            <a:avLst/>
          </a:prstGeom>
          <a:noFill/>
        </p:spPr>
        <p:txBody>
          <a:bodyPr wrap="none" rtlCol="0">
            <a:spAutoFit/>
          </a:bodyPr>
          <a:lstStyle/>
          <a:p>
            <a:r>
              <a:rPr lang="en-US" dirty="0"/>
              <a:t>   </a:t>
            </a:r>
            <a:endParaRPr lang="en-IN" dirty="0"/>
          </a:p>
        </p:txBody>
      </p:sp>
      <p:pic>
        <p:nvPicPr>
          <p:cNvPr id="7" name="Picture 6"/>
          <p:cNvPicPr>
            <a:picLocks noChangeAspect="1"/>
          </p:cNvPicPr>
          <p:nvPr/>
        </p:nvPicPr>
        <p:blipFill>
          <a:blip r:embed="rId1"/>
          <a:stretch>
            <a:fillRect/>
          </a:stretch>
        </p:blipFill>
        <p:spPr>
          <a:xfrm>
            <a:off x="2551629" y="1489547"/>
            <a:ext cx="8149028" cy="48317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9036" y="70403"/>
            <a:ext cx="10077650" cy="523220"/>
          </a:xfrm>
          <a:prstGeom prst="rect">
            <a:avLst/>
          </a:prstGeom>
          <a:noFill/>
        </p:spPr>
        <p:txBody>
          <a:bodyPr wrap="square">
            <a:sp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MODULES IDENTIFED IN PROPOSED SYSTEM</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99343" y="1072055"/>
            <a:ext cx="10077649" cy="5609228"/>
          </a:xfrm>
          <a:prstGeom prst="rect">
            <a:avLst/>
          </a:prstGeom>
          <a:noFill/>
        </p:spPr>
        <p:txBody>
          <a:bodyPr wrap="square">
            <a:spAutoFit/>
          </a:bodyPr>
          <a:lstStyle/>
          <a:p>
            <a:pPr marL="0" indent="0" algn="just">
              <a:buNone/>
            </a:pPr>
            <a:r>
              <a:rPr lang="en-US" sz="1800" dirty="0">
                <a:latin typeface="Times New Roman" panose="02020603050405020304" pitchFamily="18" charset="0"/>
                <a:cs typeface="Times New Roman" panose="02020603050405020304" pitchFamily="18" charset="0"/>
              </a:rPr>
              <a:t> 1: </a:t>
            </a:r>
            <a:r>
              <a:rPr lang="en-US" sz="2000" dirty="0">
                <a:latin typeface="Times New Roman" panose="02020603050405020304" pitchFamily="18" charset="0"/>
                <a:cs typeface="Times New Roman" panose="02020603050405020304" pitchFamily="18" charset="0"/>
              </a:rPr>
              <a:t>Skills Assessment and Analysis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module will focus on identifying and assessing an individual's current skill set through various tools and assessments. It will analyze skills gaps and areas for improvement to help guide the individual towards future-proofed careers. The module will also provide personalized recommendations and resources for skill development based on the assessment results.</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Career Path Mapping</a:t>
            </a:r>
            <a:endParaRPr lang="en-US" sz="20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 this module, the system will help individuals explore potential career paths based on their current skills, interests, and market trends. It will provide insights into emerging industries and job roles that align with their skills and future career goals. The module will also offer guidance on how to pivot or enhance their skills to adapt to the changing job market.</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Skill Matching and Training</a:t>
            </a:r>
            <a:endParaRPr lang="en-US" sz="20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final module will focus on matching individuals with relevant training programs, courses, and certifications to develop the skills needed for future-proofed careers. It will leverage AI algorithms to match individuals with training opportunities that align with their skill gaps and career aspirations. The module will also track progress and provide recommendations for ongoing learning and development to ensure continuous skill enhancement.</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0908" y="89654"/>
            <a:ext cx="10106527" cy="584775"/>
          </a:xfrm>
          <a:prstGeom prst="rect">
            <a:avLst/>
          </a:prstGeom>
          <a:noFill/>
        </p:spPr>
        <p:txBody>
          <a:bodyPr wrap="square">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SYSTEM DESIGN(UML DIAGRAMS)</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713296" y="612874"/>
            <a:ext cx="3715352" cy="461665"/>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USECASE DIAGRAM</a:t>
            </a:r>
            <a:endParaRPr lang="en-IN" sz="2400" b="1" u="sng" dirty="0">
              <a:solidFill>
                <a:srgbClr val="FF0000"/>
              </a:solidFill>
              <a:latin typeface="Times New Roman" panose="02020603050405020304" pitchFamily="18" charset="0"/>
              <a:cs typeface="Times New Roman" panose="02020603050405020304" pitchFamily="18" charset="0"/>
            </a:endParaRPr>
          </a:p>
        </p:txBody>
      </p:sp>
      <p:pic>
        <p:nvPicPr>
          <p:cNvPr id="4" name="Image 10"/>
          <p:cNvPicPr/>
          <p:nvPr/>
        </p:nvPicPr>
        <p:blipFill>
          <a:blip r:embed="rId1" cstate="print"/>
          <a:stretch>
            <a:fillRect/>
          </a:stretch>
        </p:blipFill>
        <p:spPr>
          <a:xfrm>
            <a:off x="4656082" y="1514803"/>
            <a:ext cx="3498369" cy="4991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7141"/>
            <a:ext cx="6957847" cy="579048"/>
          </a:xfrm>
        </p:spPr>
        <p:txBody>
          <a:bodyPr>
            <a:normAutofit/>
          </a:bodyPr>
          <a:lstStyle/>
          <a:p>
            <a:r>
              <a:rPr lang="en-IN" sz="2400" b="1" u="sng" dirty="0">
                <a:solidFill>
                  <a:srgbClr val="FF0000"/>
                </a:solidFill>
                <a:latin typeface="Times New Roman" panose="02020603050405020304" pitchFamily="18" charset="0"/>
                <a:cs typeface="Times New Roman" panose="02020603050405020304" pitchFamily="18" charset="0"/>
              </a:rPr>
              <a:t>ACTIVITY DIAGRAM</a:t>
            </a:r>
            <a:endParaRPr lang="en-IN" sz="2400" b="1" u="sng" dirty="0">
              <a:solidFill>
                <a:srgbClr val="FF0000"/>
              </a:solidFill>
              <a:latin typeface="Times New Roman" panose="02020603050405020304" pitchFamily="18" charset="0"/>
              <a:cs typeface="Times New Roman" panose="02020603050405020304" pitchFamily="18" charset="0"/>
            </a:endParaRPr>
          </a:p>
        </p:txBody>
      </p:sp>
      <p:pic>
        <p:nvPicPr>
          <p:cNvPr id="4" name="Image 12" descr="pkactivity"/>
          <p:cNvPicPr/>
          <p:nvPr/>
        </p:nvPicPr>
        <p:blipFill>
          <a:blip r:embed="rId1" cstate="print"/>
          <a:stretch>
            <a:fillRect/>
          </a:stretch>
        </p:blipFill>
        <p:spPr>
          <a:xfrm>
            <a:off x="4704079" y="1166189"/>
            <a:ext cx="3367865" cy="53123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527" y="421980"/>
            <a:ext cx="3793936" cy="665675"/>
          </a:xfrm>
        </p:spPr>
        <p:txBody>
          <a:bodyPr>
            <a:normAutofit/>
          </a:bodyPr>
          <a:lstStyle/>
          <a:p>
            <a:r>
              <a:rPr lang="en-IN" sz="2400" b="1" u="sng" dirty="0">
                <a:solidFill>
                  <a:srgbClr val="FF0000"/>
                </a:solidFill>
                <a:latin typeface="Times New Roman" panose="02020603050405020304" pitchFamily="18" charset="0"/>
                <a:cs typeface="Times New Roman" panose="02020603050405020304" pitchFamily="18" charset="0"/>
              </a:rPr>
              <a:t>SEQUENCE DIAGRAM</a:t>
            </a:r>
            <a:endParaRPr lang="en-IN" sz="2400" b="1" u="sng" dirty="0">
              <a:solidFill>
                <a:srgbClr val="FF0000"/>
              </a:solidFill>
              <a:latin typeface="Times New Roman" panose="02020603050405020304" pitchFamily="18" charset="0"/>
              <a:cs typeface="Times New Roman" panose="02020603050405020304" pitchFamily="18" charset="0"/>
            </a:endParaRPr>
          </a:p>
        </p:txBody>
      </p:sp>
      <p:pic>
        <p:nvPicPr>
          <p:cNvPr id="3" name="Image 14" descr="pksequence"/>
          <p:cNvPicPr/>
          <p:nvPr/>
        </p:nvPicPr>
        <p:blipFill>
          <a:blip r:embed="rId1" cstate="print"/>
          <a:stretch>
            <a:fillRect/>
          </a:stretch>
        </p:blipFill>
        <p:spPr>
          <a:xfrm>
            <a:off x="2480442" y="1282262"/>
            <a:ext cx="8628992" cy="48178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082" y="252248"/>
            <a:ext cx="3237187" cy="987973"/>
          </a:xfrm>
        </p:spPr>
        <p:txBody>
          <a:bodyPr>
            <a:normAutofit/>
          </a:bodyPr>
          <a:lstStyle/>
          <a:p>
            <a:r>
              <a:rPr lang="en-IN" sz="2400" b="1" u="sng" dirty="0">
                <a:solidFill>
                  <a:srgbClr val="FF0000"/>
                </a:solidFill>
                <a:latin typeface="Times New Roman" panose="02020603050405020304" pitchFamily="18" charset="0"/>
                <a:cs typeface="Times New Roman" panose="02020603050405020304" pitchFamily="18" charset="0"/>
              </a:rPr>
              <a:t>CLASS DIAGRAM</a:t>
            </a:r>
            <a:endParaRPr lang="en-IN" sz="2400" b="1" u="sng" dirty="0">
              <a:solidFill>
                <a:srgbClr val="FF0000"/>
              </a:solidFill>
              <a:latin typeface="Times New Roman" panose="02020603050405020304" pitchFamily="18" charset="0"/>
              <a:cs typeface="Times New Roman" panose="02020603050405020304" pitchFamily="18" charset="0"/>
            </a:endParaRPr>
          </a:p>
        </p:txBody>
      </p:sp>
      <p:pic>
        <p:nvPicPr>
          <p:cNvPr id="3" name="Image 17" descr="pkclass"/>
          <p:cNvPicPr/>
          <p:nvPr/>
        </p:nvPicPr>
        <p:blipFill>
          <a:blip r:embed="rId1" cstate="print"/>
          <a:stretch>
            <a:fillRect/>
          </a:stretch>
        </p:blipFill>
        <p:spPr>
          <a:xfrm>
            <a:off x="3573517" y="1240220"/>
            <a:ext cx="6190593" cy="477957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5629</Words>
  <Application>WPS Presentation</Application>
  <PresentationFormat>Widescreen</PresentationFormat>
  <Paragraphs>108</Paragraphs>
  <Slides>24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24</vt:i4>
      </vt:variant>
    </vt:vector>
  </HeadingPairs>
  <TitlesOfParts>
    <vt:vector size="42" baseType="lpstr">
      <vt:lpstr>Arial</vt:lpstr>
      <vt:lpstr>SimSun</vt:lpstr>
      <vt:lpstr>Wingdings</vt:lpstr>
      <vt:lpstr>Arial</vt:lpstr>
      <vt:lpstr>Times New Roman</vt:lpstr>
      <vt:lpstr>Wingdings 3</vt:lpstr>
      <vt:lpstr>Symbol</vt:lpstr>
      <vt:lpstr>Calibri</vt:lpstr>
      <vt:lpstr>Symbol</vt:lpstr>
      <vt:lpstr>Microsoft YaHei</vt:lpstr>
      <vt:lpstr>Arial Unicode MS</vt:lpstr>
      <vt:lpstr>Corbel</vt:lpstr>
      <vt:lpstr>TimesNewRomanPS-BoldItalicMT</vt:lpstr>
      <vt:lpstr>AMGDT</vt:lpstr>
      <vt:lpstr>FormataOTFCond-Md</vt:lpstr>
      <vt:lpstr>TimesNewRomanPS-ItalicMT</vt:lpstr>
      <vt:lpstr>Cambria Math</vt:lpstr>
      <vt:lpstr>Parallax</vt:lpstr>
      <vt:lpstr>Resume Match: Job Role Matching and Skill Assessment System</vt:lpstr>
      <vt:lpstr>         ABSTRACT</vt:lpstr>
      <vt:lpstr>PowerPoint 演示文稿</vt:lpstr>
      <vt:lpstr> ANALYSIS</vt:lpstr>
      <vt:lpstr>PowerPoint 演示文稿</vt:lpstr>
      <vt:lpstr>PowerPoint 演示文稿</vt:lpstr>
      <vt:lpstr>ACTIVITY DIAGRAM</vt:lpstr>
      <vt:lpstr>SEQUENCE DIAGRAM</vt:lpstr>
      <vt:lpstr>CLASS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BIBLIOGRAPHY</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and Characterizing Reviewer Groups in Online Product Reviews</dc:title>
  <dc:creator>19MH1A0590</dc:creator>
  <cp:lastModifiedBy>chand</cp:lastModifiedBy>
  <cp:revision>50</cp:revision>
  <dcterms:created xsi:type="dcterms:W3CDTF">2022-10-26T12:51:00Z</dcterms:created>
  <dcterms:modified xsi:type="dcterms:W3CDTF">2024-05-15T06:39:01Z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3F0D7B5ACAF143AA9A561B59C6EC6C20_12</vt:lpwstr>
  </property>
  <property fmtid="{D5CDD505-2E9C-101B-9397-08002B2CF9AE}" pid="3" name="KSOProductBuildVer">
    <vt:lpwstr>1033-12.2.0.16909</vt:lpwstr>
  </property>
</Properties>
</file>