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62" y="-14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20674-E41F-467D-806B-B19FC69D3B14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2525-C238-4374-B406-D3D74B323BB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20674-E41F-467D-806B-B19FC69D3B14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2525-C238-4374-B406-D3D74B323BB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20674-E41F-467D-806B-B19FC69D3B14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2525-C238-4374-B406-D3D74B323BB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20674-E41F-467D-806B-B19FC69D3B14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2525-C238-4374-B406-D3D74B323BB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20674-E41F-467D-806B-B19FC69D3B14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2525-C238-4374-B406-D3D74B323BB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20674-E41F-467D-806B-B19FC69D3B14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2525-C238-4374-B406-D3D74B323BB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20674-E41F-467D-806B-B19FC69D3B14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2525-C238-4374-B406-D3D74B323BB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20674-E41F-467D-806B-B19FC69D3B14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2525-C238-4374-B406-D3D74B323BB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20674-E41F-467D-806B-B19FC69D3B14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2525-C238-4374-B406-D3D74B323BB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20674-E41F-467D-806B-B19FC69D3B14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2525-C238-4374-B406-D3D74B323BB5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20674-E41F-467D-806B-B19FC69D3B14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AD2525-C238-4374-B406-D3D74B323BB5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CDAD2525-C238-4374-B406-D3D74B323BB5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3E20674-E41F-467D-806B-B19FC69D3B14}" type="datetimeFigureOut">
              <a:rPr lang="en-IN" smtClean="0"/>
              <a:t>30-05-2021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Approach and construction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91880" y="5013176"/>
            <a:ext cx="3848472" cy="1752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-  </a:t>
            </a:r>
            <a:r>
              <a:rPr lang="en-US" sz="2000" dirty="0" err="1" smtClean="0"/>
              <a:t>Chandrima</a:t>
            </a:r>
            <a:r>
              <a:rPr lang="en-US" sz="2000" dirty="0" smtClean="0"/>
              <a:t> </a:t>
            </a:r>
            <a:r>
              <a:rPr lang="en-US" sz="2000" dirty="0" err="1" smtClean="0"/>
              <a:t>Chakrabarty</a:t>
            </a:r>
            <a:endParaRPr lang="en-US" sz="2000" dirty="0" smtClean="0"/>
          </a:p>
          <a:p>
            <a:r>
              <a:rPr lang="en-US" sz="2000" dirty="0" smtClean="0"/>
              <a:t>(Chakrabartychandrima91@gmail.com)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52444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 &amp; Challenges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43192" cy="3268960"/>
          </a:xfrm>
        </p:spPr>
        <p:txBody>
          <a:bodyPr>
            <a:normAutofit/>
          </a:bodyPr>
          <a:lstStyle/>
          <a:p>
            <a:r>
              <a:rPr lang="en-IN" dirty="0" smtClean="0"/>
              <a:t>The ROC AUC score over the test data given is ~0.872</a:t>
            </a:r>
          </a:p>
          <a:p>
            <a:r>
              <a:rPr lang="en-IN" dirty="0" smtClean="0"/>
              <a:t>The best ROC score is ~0.874</a:t>
            </a:r>
          </a:p>
          <a:p>
            <a:r>
              <a:rPr lang="en-IN" dirty="0" smtClean="0"/>
              <a:t>Due to the limitation in resources hyper-parameter tuning of any of the model was not possible.  ROC AUC score can be improved further with better resources.</a:t>
            </a:r>
          </a:p>
          <a:p>
            <a:r>
              <a:rPr lang="en-IN" dirty="0" smtClean="0"/>
              <a:t>The small discrepancy </a:t>
            </a:r>
            <a:r>
              <a:rPr lang="en-IN" smtClean="0"/>
              <a:t>of 0.0019 </a:t>
            </a:r>
            <a:r>
              <a:rPr lang="en-IN" dirty="0" smtClean="0"/>
              <a:t>in ROC AUC score with respect to the best result creates a miss </a:t>
            </a:r>
            <a:r>
              <a:rPr lang="en-IN" smtClean="0"/>
              <a:t>of </a:t>
            </a:r>
            <a:r>
              <a:rPr lang="en-IN" smtClean="0"/>
              <a:t>only 200 </a:t>
            </a:r>
            <a:r>
              <a:rPr lang="en-IN" smtClean="0"/>
              <a:t>(0.0019X105312</a:t>
            </a:r>
            <a:r>
              <a:rPr lang="en-IN" dirty="0" smtClean="0"/>
              <a:t>) Lead.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457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924944"/>
            <a:ext cx="7620000" cy="1143000"/>
          </a:xfrm>
        </p:spPr>
        <p:txBody>
          <a:bodyPr/>
          <a:lstStyle/>
          <a:p>
            <a:pPr algn="ctr"/>
            <a:r>
              <a:rPr lang="en-IN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2518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Step-1 : Data overview check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636912"/>
            <a:ext cx="7620000" cy="2476872"/>
          </a:xfrm>
        </p:spPr>
        <p:txBody>
          <a:bodyPr/>
          <a:lstStyle/>
          <a:p>
            <a:r>
              <a:rPr lang="en-US" dirty="0" smtClean="0"/>
              <a:t>Checked the </a:t>
            </a:r>
            <a:r>
              <a:rPr lang="en-US" dirty="0"/>
              <a:t>downloaded “train_s3TEQDk.csv” and “</a:t>
            </a:r>
            <a:r>
              <a:rPr lang="en-US" dirty="0" smtClean="0"/>
              <a:t>test_mSzZ8RL.csv”.</a:t>
            </a:r>
          </a:p>
          <a:p>
            <a:r>
              <a:rPr lang="en-US" dirty="0" smtClean="0"/>
              <a:t>Data size, object type, null value all the basic information was gathered.</a:t>
            </a:r>
          </a:p>
          <a:p>
            <a:r>
              <a:rPr lang="en-US" dirty="0" smtClean="0"/>
              <a:t>Basic statistical file (</a:t>
            </a:r>
            <a:r>
              <a:rPr lang="en-US" dirty="0" err="1" smtClean="0"/>
              <a:t>corr</a:t>
            </a:r>
            <a:r>
              <a:rPr lang="en-US" dirty="0" smtClean="0"/>
              <a:t>, stat </a:t>
            </a:r>
            <a:r>
              <a:rPr lang="en-US" dirty="0" err="1" smtClean="0"/>
              <a:t>etc</a:t>
            </a:r>
            <a:r>
              <a:rPr lang="en-US" dirty="0" smtClean="0"/>
              <a:t>) was calculated to find out any overall relationship among the parameters.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442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Step-2 : Feature Engineering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8"/>
            <a:ext cx="7620000" cy="3180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67544" y="4797152"/>
            <a:ext cx="7488832" cy="1728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Male candidates are more in whole dataset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Same is also true for </a:t>
            </a:r>
            <a:r>
              <a:rPr lang="en-US" dirty="0" err="1" smtClean="0">
                <a:solidFill>
                  <a:schemeClr val="tx1"/>
                </a:solidFill>
              </a:rPr>
              <a:t>Is_Lead</a:t>
            </a:r>
            <a:r>
              <a:rPr lang="en-US" dirty="0" smtClean="0">
                <a:solidFill>
                  <a:schemeClr val="tx1"/>
                </a:solidFill>
              </a:rPr>
              <a:t> (1) also.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09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544" y="4797152"/>
            <a:ext cx="7488832" cy="1728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Age and </a:t>
            </a:r>
            <a:r>
              <a:rPr lang="en-US" dirty="0" err="1" smtClean="0">
                <a:solidFill>
                  <a:schemeClr val="tx1"/>
                </a:solidFill>
              </a:rPr>
              <a:t>avg_account_balance</a:t>
            </a:r>
            <a:r>
              <a:rPr lang="en-US" dirty="0" smtClean="0">
                <a:solidFill>
                  <a:schemeClr val="tx1"/>
                </a:solidFill>
              </a:rPr>
              <a:t> is divided into different classes and plotted with </a:t>
            </a:r>
            <a:r>
              <a:rPr lang="en-US" dirty="0" err="1" smtClean="0">
                <a:solidFill>
                  <a:schemeClr val="tx1"/>
                </a:solidFill>
              </a:rPr>
              <a:t>IS_Lead</a:t>
            </a:r>
            <a:r>
              <a:rPr lang="en-US" dirty="0" smtClean="0">
                <a:solidFill>
                  <a:schemeClr val="tx1"/>
                </a:solidFill>
              </a:rPr>
              <a:t> to understand the pattern of the data.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Age group 30-40 has maximum tendency to take the credit card.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avg_account_balance</a:t>
            </a:r>
            <a:r>
              <a:rPr lang="en-US" dirty="0" smtClean="0">
                <a:solidFill>
                  <a:schemeClr val="tx1"/>
                </a:solidFill>
              </a:rPr>
              <a:t> follows same pattern both for </a:t>
            </a:r>
            <a:r>
              <a:rPr lang="en-US" dirty="0" err="1" smtClean="0">
                <a:solidFill>
                  <a:schemeClr val="tx1"/>
                </a:solidFill>
              </a:rPr>
              <a:t>IS_Lead</a:t>
            </a:r>
            <a:r>
              <a:rPr lang="en-US" dirty="0" smtClean="0">
                <a:solidFill>
                  <a:schemeClr val="tx1"/>
                </a:solidFill>
              </a:rPr>
              <a:t> 0 and 1.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Observed that </a:t>
            </a:r>
            <a:r>
              <a:rPr lang="en-US" dirty="0" err="1" smtClean="0">
                <a:solidFill>
                  <a:schemeClr val="tx1"/>
                </a:solidFill>
              </a:rPr>
              <a:t>avg_account_balance</a:t>
            </a:r>
            <a:r>
              <a:rPr lang="en-US" dirty="0" smtClean="0">
                <a:solidFill>
                  <a:schemeClr val="tx1"/>
                </a:solidFill>
              </a:rPr>
              <a:t> is having a wide range – needs to be treated.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97" y="764704"/>
            <a:ext cx="7820526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52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544" y="4797152"/>
            <a:ext cx="7488832" cy="1728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Credit_product</a:t>
            </a:r>
            <a:r>
              <a:rPr lang="en-US" dirty="0" smtClean="0">
                <a:solidFill>
                  <a:schemeClr val="tx1"/>
                </a:solidFill>
              </a:rPr>
              <a:t> is plotted with </a:t>
            </a:r>
            <a:r>
              <a:rPr lang="en-US" dirty="0" err="1" smtClean="0">
                <a:solidFill>
                  <a:schemeClr val="tx1"/>
                </a:solidFill>
              </a:rPr>
              <a:t>Is_Lead</a:t>
            </a:r>
            <a:r>
              <a:rPr lang="en-US" dirty="0" smtClean="0">
                <a:solidFill>
                  <a:schemeClr val="tx1"/>
                </a:solidFill>
              </a:rPr>
              <a:t> to understand the pattern of the data.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People with active </a:t>
            </a:r>
            <a:r>
              <a:rPr lang="en-US" dirty="0" err="1" smtClean="0">
                <a:solidFill>
                  <a:schemeClr val="tx1"/>
                </a:solidFill>
              </a:rPr>
              <a:t>credit_product</a:t>
            </a:r>
            <a:r>
              <a:rPr lang="en-US" dirty="0" smtClean="0">
                <a:solidFill>
                  <a:schemeClr val="tx1"/>
                </a:solidFill>
              </a:rPr>
              <a:t> have more tendency to take credit card.</a:t>
            </a:r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836712"/>
            <a:ext cx="4130040" cy="3383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279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544" y="4797152"/>
            <a:ext cx="7488832" cy="1728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Vintage is classified in different groups and plotted against </a:t>
            </a:r>
            <a:r>
              <a:rPr lang="en-US" dirty="0" err="1" smtClean="0">
                <a:solidFill>
                  <a:schemeClr val="tx1"/>
                </a:solidFill>
              </a:rPr>
              <a:t>Is_Lead</a:t>
            </a:r>
            <a:r>
              <a:rPr lang="en-US" dirty="0" smtClean="0">
                <a:solidFill>
                  <a:schemeClr val="tx1"/>
                </a:solidFill>
              </a:rPr>
              <a:t> 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People with vintage 20-40 and 80-100 are having more tendency to take credit card.</a:t>
            </a:r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653" y="476672"/>
            <a:ext cx="5294614" cy="4099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314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544" y="4797152"/>
            <a:ext cx="7488832" cy="1728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Vintage and age both have a similar pattern for </a:t>
            </a:r>
            <a:r>
              <a:rPr lang="en-US" dirty="0" err="1" smtClean="0">
                <a:solidFill>
                  <a:schemeClr val="tx1"/>
                </a:solidFill>
              </a:rPr>
              <a:t>IS_Lead</a:t>
            </a:r>
            <a:r>
              <a:rPr lang="en-US" dirty="0" smtClean="0">
                <a:solidFill>
                  <a:schemeClr val="tx1"/>
                </a:solidFill>
              </a:rPr>
              <a:t> -1. Also they follow distinct pattern for both </a:t>
            </a:r>
            <a:r>
              <a:rPr lang="en-US" dirty="0" err="1" smtClean="0">
                <a:solidFill>
                  <a:schemeClr val="tx1"/>
                </a:solidFill>
              </a:rPr>
              <a:t>IS_Lead</a:t>
            </a:r>
            <a:r>
              <a:rPr lang="en-US" dirty="0" smtClean="0">
                <a:solidFill>
                  <a:schemeClr val="tx1"/>
                </a:solidFill>
              </a:rPr>
              <a:t> -0 and </a:t>
            </a:r>
            <a:r>
              <a:rPr lang="en-US" dirty="0" err="1" smtClean="0">
                <a:solidFill>
                  <a:schemeClr val="tx1"/>
                </a:solidFill>
              </a:rPr>
              <a:t>IS_Lead</a:t>
            </a:r>
            <a:r>
              <a:rPr lang="en-US" dirty="0" smtClean="0">
                <a:solidFill>
                  <a:schemeClr val="tx1"/>
                </a:solidFill>
              </a:rPr>
              <a:t> -1.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Therefore Vintage and age is multiplied and classified in different groups and plotted against </a:t>
            </a:r>
            <a:r>
              <a:rPr lang="en-US" dirty="0" err="1" smtClean="0">
                <a:solidFill>
                  <a:schemeClr val="tx1"/>
                </a:solidFill>
              </a:rPr>
              <a:t>IS_Lead</a:t>
            </a:r>
            <a:r>
              <a:rPr lang="en-US" dirty="0" smtClean="0">
                <a:solidFill>
                  <a:schemeClr val="tx1"/>
                </a:solidFill>
              </a:rPr>
              <a:t> .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60" y="692696"/>
            <a:ext cx="7086600" cy="3070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810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08720"/>
            <a:ext cx="7753672" cy="549208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Observed that </a:t>
            </a:r>
            <a:r>
              <a:rPr lang="en-US" dirty="0" err="1"/>
              <a:t>avg_account_balance</a:t>
            </a:r>
            <a:r>
              <a:rPr lang="en-US" dirty="0"/>
              <a:t> is having a wide range. So it is taken in log scale to decrease its sensitivity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Age is divided into various classes and that data included as input</a:t>
            </a:r>
          </a:p>
          <a:p>
            <a:pPr algn="just"/>
            <a:r>
              <a:rPr lang="en-US" dirty="0" smtClean="0"/>
              <a:t>New variable -1 (Age X vintage) is created and given in input.</a:t>
            </a:r>
          </a:p>
          <a:p>
            <a:pPr algn="just"/>
            <a:r>
              <a:rPr lang="en-US" dirty="0" smtClean="0"/>
              <a:t>NAN value in credit product is treated.</a:t>
            </a:r>
          </a:p>
          <a:p>
            <a:pPr algn="just"/>
            <a:r>
              <a:rPr lang="en-US" dirty="0" smtClean="0"/>
              <a:t>All the categorical variables are treated with one hot encoding.</a:t>
            </a:r>
          </a:p>
          <a:p>
            <a:pPr algn="just"/>
            <a:r>
              <a:rPr lang="en-US" dirty="0" smtClean="0"/>
              <a:t>Another variable created  </a:t>
            </a:r>
            <a:r>
              <a:rPr lang="en-US" dirty="0"/>
              <a:t>(new_var2 = </a:t>
            </a:r>
            <a:r>
              <a:rPr lang="en-US" dirty="0" err="1" smtClean="0"/>
              <a:t>Gender_Male</a:t>
            </a:r>
            <a:r>
              <a:rPr lang="en-US" dirty="0" smtClean="0"/>
              <a:t> </a:t>
            </a:r>
            <a:r>
              <a:rPr lang="en-US" dirty="0"/>
              <a:t>X </a:t>
            </a:r>
            <a:r>
              <a:rPr lang="en-US" dirty="0" err="1" smtClean="0"/>
              <a:t>Occupation_Salaried</a:t>
            </a:r>
            <a:r>
              <a:rPr lang="en-US" dirty="0" smtClean="0"/>
              <a:t>) and added to input data. </a:t>
            </a:r>
          </a:p>
          <a:p>
            <a:pPr algn="just"/>
            <a:r>
              <a:rPr lang="en-US" dirty="0" smtClean="0"/>
              <a:t>Standardization of all value is done.</a:t>
            </a:r>
          </a:p>
          <a:p>
            <a:pPr algn="just"/>
            <a:r>
              <a:rPr lang="en-US" dirty="0" smtClean="0"/>
              <a:t>Principle component analysis (PCA) is performed to establish a linear relationship between continuous variables. Then First 3 PCs are taken.</a:t>
            </a:r>
          </a:p>
          <a:p>
            <a:pPr algn="just"/>
            <a:r>
              <a:rPr lang="en-IN" dirty="0"/>
              <a:t>To encounter the class imbalance problem we have used SMOTE(</a:t>
            </a:r>
            <a:r>
              <a:rPr lang="en-US" dirty="0"/>
              <a:t>Synthetic Minority Oversampling Technique</a:t>
            </a:r>
            <a:r>
              <a:rPr lang="en-US" dirty="0" smtClean="0"/>
              <a:t>)</a:t>
            </a:r>
          </a:p>
          <a:p>
            <a:pPr algn="just"/>
            <a:endParaRPr lang="en-US" dirty="0" smtClean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307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Step-3 : Model Structure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67544" y="1798801"/>
            <a:ext cx="1512168" cy="79208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Random Forest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5332829" y="3111727"/>
            <a:ext cx="1512168" cy="792088"/>
          </a:xfrm>
          <a:prstGeom prst="rect">
            <a:avLst/>
          </a:prstGeom>
          <a:solidFill>
            <a:srgbClr val="0070C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CatBoost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907704" y="3111727"/>
            <a:ext cx="1512168" cy="79208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AdaBoost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3419872" y="1772816"/>
            <a:ext cx="1512168" cy="79208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LGBM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6516216" y="1772816"/>
            <a:ext cx="1512168" cy="79208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XGBoost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3131840" y="4653136"/>
            <a:ext cx="2578790" cy="129614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Ensemble Model</a:t>
            </a:r>
            <a:endParaRPr lang="en-IN" dirty="0"/>
          </a:p>
          <a:p>
            <a:pPr algn="ctr"/>
            <a:r>
              <a:rPr lang="en-IN" dirty="0" smtClean="0"/>
              <a:t>(Weighted Average)</a:t>
            </a:r>
            <a:endParaRPr lang="en-IN" dirty="0"/>
          </a:p>
        </p:txBody>
      </p:sp>
      <p:grpSp>
        <p:nvGrpSpPr>
          <p:cNvPr id="29" name="Group 28"/>
          <p:cNvGrpSpPr/>
          <p:nvPr/>
        </p:nvGrpSpPr>
        <p:grpSpPr>
          <a:xfrm>
            <a:off x="1373971" y="2590889"/>
            <a:ext cx="1757869" cy="2494295"/>
            <a:chOff x="1373971" y="2590889"/>
            <a:chExt cx="1757869" cy="2494295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1373971" y="2590889"/>
              <a:ext cx="0" cy="24942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1376028" y="5085184"/>
              <a:ext cx="175581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 flipH="1">
            <a:off x="5730552" y="2590889"/>
            <a:ext cx="1368152" cy="2494295"/>
            <a:chOff x="1373971" y="2590889"/>
            <a:chExt cx="1757869" cy="2494295"/>
          </a:xfrm>
        </p:grpSpPr>
        <p:cxnSp>
          <p:nvCxnSpPr>
            <p:cNvPr id="31" name="Straight Arrow Connector 30"/>
            <p:cNvCxnSpPr/>
            <p:nvPr/>
          </p:nvCxnSpPr>
          <p:spPr>
            <a:xfrm>
              <a:off x="1373971" y="2590889"/>
              <a:ext cx="0" cy="24942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1376028" y="5085184"/>
              <a:ext cx="175581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2467901" y="3899301"/>
            <a:ext cx="663939" cy="743092"/>
            <a:chOff x="1373971" y="2590889"/>
            <a:chExt cx="1757869" cy="2494295"/>
          </a:xfrm>
        </p:grpSpPr>
        <p:cxnSp>
          <p:nvCxnSpPr>
            <p:cNvPr id="34" name="Straight Arrow Connector 33"/>
            <p:cNvCxnSpPr/>
            <p:nvPr/>
          </p:nvCxnSpPr>
          <p:spPr>
            <a:xfrm>
              <a:off x="1373971" y="2590889"/>
              <a:ext cx="0" cy="24942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1376028" y="5085184"/>
              <a:ext cx="175581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 flipH="1">
            <a:off x="5710630" y="3927945"/>
            <a:ext cx="584605" cy="743092"/>
            <a:chOff x="1373971" y="2590889"/>
            <a:chExt cx="1757869" cy="2494295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1373971" y="2590889"/>
              <a:ext cx="0" cy="24942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1376028" y="5085184"/>
              <a:ext cx="175581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/>
          <p:cNvCxnSpPr>
            <a:stCxn id="8" idx="2"/>
          </p:cNvCxnSpPr>
          <p:nvPr/>
        </p:nvCxnSpPr>
        <p:spPr>
          <a:xfrm>
            <a:off x="4175956" y="2564904"/>
            <a:ext cx="0" cy="20774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26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315</TotalTime>
  <Words>458</Words>
  <Application>Microsoft Office PowerPoint</Application>
  <PresentationFormat>On-screen Show (4:3)</PresentationFormat>
  <Paragraphs>43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Adjacency</vt:lpstr>
      <vt:lpstr>Approach and construction</vt:lpstr>
      <vt:lpstr>Step-1 : Data overview check</vt:lpstr>
      <vt:lpstr>Step-2 : Feature Engineering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Step-3 : Model Structure</vt:lpstr>
      <vt:lpstr>Conclusion &amp; Challenges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Approach and construction</dc:title>
  <dc:creator>Abir</dc:creator>
  <cp:lastModifiedBy>Abir</cp:lastModifiedBy>
  <cp:revision>22</cp:revision>
  <dcterms:created xsi:type="dcterms:W3CDTF">2021-05-30T08:24:08Z</dcterms:created>
  <dcterms:modified xsi:type="dcterms:W3CDTF">2021-05-30T15:06:36Z</dcterms:modified>
</cp:coreProperties>
</file>