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4"/>
  </p:sldMasterIdLst>
  <p:notesMasterIdLst>
    <p:notesMasterId r:id="rId13"/>
  </p:notesMasterIdLst>
  <p:handoutMasterIdLst>
    <p:handoutMasterId r:id="rId14"/>
  </p:handoutMasterIdLst>
  <p:sldIdLst>
    <p:sldId id="278" r:id="rId5"/>
    <p:sldId id="282" r:id="rId6"/>
    <p:sldId id="271" r:id="rId7"/>
    <p:sldId id="293" r:id="rId8"/>
    <p:sldId id="294" r:id="rId9"/>
    <p:sldId id="295" r:id="rId10"/>
    <p:sldId id="296" r:id="rId11"/>
    <p:sldId id="29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9C5942-FE60-44C3-BAF4-E678AEECBFC1}" v="2" dt="2025-01-13T15:58:09.215"/>
  </p1510:revLst>
</p1510:revInfo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57" autoAdjust="0"/>
    <p:restoredTop sz="95388" autoAdjust="0"/>
  </p:normalViewPr>
  <p:slideViewPr>
    <p:cSldViewPr snapToGrid="0">
      <p:cViewPr varScale="1">
        <p:scale>
          <a:sx n="105" d="100"/>
          <a:sy n="105" d="100"/>
        </p:scale>
        <p:origin x="522" y="11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drasekar Rajendran" userId="bb6c2e03f78ccceb" providerId="LiveId" clId="{469C5942-FE60-44C3-BAF4-E678AEECBFC1}"/>
    <pc:docChg chg="custSel modSld">
      <pc:chgData name="Chandrasekar Rajendran" userId="bb6c2e03f78ccceb" providerId="LiveId" clId="{469C5942-FE60-44C3-BAF4-E678AEECBFC1}" dt="2025-01-13T15:59:59.285" v="73" actId="207"/>
      <pc:docMkLst>
        <pc:docMk/>
      </pc:docMkLst>
      <pc:sldChg chg="addSp modSp mod">
        <pc:chgData name="Chandrasekar Rajendran" userId="bb6c2e03f78ccceb" providerId="LiveId" clId="{469C5942-FE60-44C3-BAF4-E678AEECBFC1}" dt="2025-01-13T15:57:35.542" v="41" actId="1076"/>
        <pc:sldMkLst>
          <pc:docMk/>
          <pc:sldMk cId="2803092014" sldId="278"/>
        </pc:sldMkLst>
        <pc:spChg chg="add mod">
          <ac:chgData name="Chandrasekar Rajendran" userId="bb6c2e03f78ccceb" providerId="LiveId" clId="{469C5942-FE60-44C3-BAF4-E678AEECBFC1}" dt="2025-01-13T15:57:35.542" v="41" actId="1076"/>
          <ac:spMkLst>
            <pc:docMk/>
            <pc:sldMk cId="2803092014" sldId="278"/>
            <ac:spMk id="2" creationId="{E9261EBF-9F89-F51E-1D79-05D5F1469BDE}"/>
          </ac:spMkLst>
        </pc:spChg>
        <pc:spChg chg="mod">
          <ac:chgData name="Chandrasekar Rajendran" userId="bb6c2e03f78ccceb" providerId="LiveId" clId="{469C5942-FE60-44C3-BAF4-E678AEECBFC1}" dt="2025-01-13T15:03:56.997" v="1" actId="20577"/>
          <ac:spMkLst>
            <pc:docMk/>
            <pc:sldMk cId="2803092014" sldId="278"/>
            <ac:spMk id="4" creationId="{10047101-8D42-6100-9CEA-AEC0FAEAB606}"/>
          </ac:spMkLst>
        </pc:spChg>
      </pc:sldChg>
      <pc:sldChg chg="modSp mod">
        <pc:chgData name="Chandrasekar Rajendran" userId="bb6c2e03f78ccceb" providerId="LiveId" clId="{469C5942-FE60-44C3-BAF4-E678AEECBFC1}" dt="2025-01-13T15:58:33.488" v="44" actId="20577"/>
        <pc:sldMkLst>
          <pc:docMk/>
          <pc:sldMk cId="2665045518" sldId="282"/>
        </pc:sldMkLst>
        <pc:spChg chg="mod">
          <ac:chgData name="Chandrasekar Rajendran" userId="bb6c2e03f78ccceb" providerId="LiveId" clId="{469C5942-FE60-44C3-BAF4-E678AEECBFC1}" dt="2025-01-13T15:58:33.488" v="44" actId="20577"/>
          <ac:spMkLst>
            <pc:docMk/>
            <pc:sldMk cId="2665045518" sldId="282"/>
            <ac:spMk id="3" creationId="{1ABCA07C-1908-B1EB-82FA-EC63DAAF4CF4}"/>
          </ac:spMkLst>
        </pc:spChg>
      </pc:sldChg>
      <pc:sldChg chg="modSp mod">
        <pc:chgData name="Chandrasekar Rajendran" userId="bb6c2e03f78ccceb" providerId="LiveId" clId="{469C5942-FE60-44C3-BAF4-E678AEECBFC1}" dt="2025-01-13T15:59:10.934" v="69" actId="20577"/>
        <pc:sldMkLst>
          <pc:docMk/>
          <pc:sldMk cId="2669320346" sldId="294"/>
        </pc:sldMkLst>
        <pc:spChg chg="mod">
          <ac:chgData name="Chandrasekar Rajendran" userId="bb6c2e03f78ccceb" providerId="LiveId" clId="{469C5942-FE60-44C3-BAF4-E678AEECBFC1}" dt="2025-01-13T15:56:35.180" v="3" actId="20577"/>
          <ac:spMkLst>
            <pc:docMk/>
            <pc:sldMk cId="2669320346" sldId="294"/>
            <ac:spMk id="2" creationId="{AF2746C2-ED18-4C6C-565A-B36EF9D39ED1}"/>
          </ac:spMkLst>
        </pc:spChg>
        <pc:spChg chg="mod">
          <ac:chgData name="Chandrasekar Rajendran" userId="bb6c2e03f78ccceb" providerId="LiveId" clId="{469C5942-FE60-44C3-BAF4-E678AEECBFC1}" dt="2025-01-13T15:59:10.934" v="69" actId="20577"/>
          <ac:spMkLst>
            <pc:docMk/>
            <pc:sldMk cId="2669320346" sldId="294"/>
            <ac:spMk id="3" creationId="{B0B13A5C-E9B6-DC47-47EA-12EB7805653B}"/>
          </ac:spMkLst>
        </pc:spChg>
      </pc:sldChg>
      <pc:sldChg chg="modSp mod">
        <pc:chgData name="Chandrasekar Rajendran" userId="bb6c2e03f78ccceb" providerId="LiveId" clId="{469C5942-FE60-44C3-BAF4-E678AEECBFC1}" dt="2025-01-13T15:59:34.773" v="70" actId="207"/>
        <pc:sldMkLst>
          <pc:docMk/>
          <pc:sldMk cId="3251239666" sldId="295"/>
        </pc:sldMkLst>
        <pc:spChg chg="mod">
          <ac:chgData name="Chandrasekar Rajendran" userId="bb6c2e03f78ccceb" providerId="LiveId" clId="{469C5942-FE60-44C3-BAF4-E678AEECBFC1}" dt="2025-01-13T15:56:38.727" v="5" actId="20577"/>
          <ac:spMkLst>
            <pc:docMk/>
            <pc:sldMk cId="3251239666" sldId="295"/>
            <ac:spMk id="2" creationId="{FA325478-B4B8-5C73-82FC-04CFECAD86F9}"/>
          </ac:spMkLst>
        </pc:spChg>
        <pc:picChg chg="mod">
          <ac:chgData name="Chandrasekar Rajendran" userId="bb6c2e03f78ccceb" providerId="LiveId" clId="{469C5942-FE60-44C3-BAF4-E678AEECBFC1}" dt="2025-01-13T15:59:34.773" v="70" actId="207"/>
          <ac:picMkLst>
            <pc:docMk/>
            <pc:sldMk cId="3251239666" sldId="295"/>
            <ac:picMk id="13" creationId="{E65FEADE-1392-A2E3-58D7-34178D500868}"/>
          </ac:picMkLst>
        </pc:picChg>
      </pc:sldChg>
      <pc:sldChg chg="modSp mod">
        <pc:chgData name="Chandrasekar Rajendran" userId="bb6c2e03f78ccceb" providerId="LiveId" clId="{469C5942-FE60-44C3-BAF4-E678AEECBFC1}" dt="2025-01-13T15:59:59.285" v="73" actId="207"/>
        <pc:sldMkLst>
          <pc:docMk/>
          <pc:sldMk cId="3211056518" sldId="296"/>
        </pc:sldMkLst>
        <pc:spChg chg="mod">
          <ac:chgData name="Chandrasekar Rajendran" userId="bb6c2e03f78ccceb" providerId="LiveId" clId="{469C5942-FE60-44C3-BAF4-E678AEECBFC1}" dt="2025-01-13T15:57:06.279" v="15" actId="207"/>
          <ac:spMkLst>
            <pc:docMk/>
            <pc:sldMk cId="3211056518" sldId="296"/>
            <ac:spMk id="2" creationId="{D122D34B-1E11-8859-251C-51FC9E21502F}"/>
          </ac:spMkLst>
        </pc:spChg>
        <pc:graphicFrameChg chg="mod modGraphic">
          <ac:chgData name="Chandrasekar Rajendran" userId="bb6c2e03f78ccceb" providerId="LiveId" clId="{469C5942-FE60-44C3-BAF4-E678AEECBFC1}" dt="2025-01-13T15:59:59.285" v="73" actId="207"/>
          <ac:graphicFrameMkLst>
            <pc:docMk/>
            <pc:sldMk cId="3211056518" sldId="296"/>
            <ac:graphicFrameMk id="3" creationId="{F566B654-6884-0D27-C375-43EEB9CFEBE3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BC71B-6527-4638-937B-C93EB849CB02}" type="datetimeFigureOut">
              <a:rPr lang="en-US" smtClean="0"/>
              <a:t>1/13/2025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70580-B89C-4157-871D-6B9318EE5F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465A2-8C9C-419F-9FD8-234480873777}" type="datetimeFigureOut">
              <a:rPr lang="en-US" smtClean="0"/>
              <a:t>1/13/2025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F00E9-A49D-4007-B3B9-A3783809E5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4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191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2ABF22-8D12-B849-E98F-BF28BA768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8AB829-A157-D87E-49DA-0BB98A76F7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891A15-70B7-8ECA-94FE-8003583C8E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D2CFD-76CF-98A9-779F-39CD1EA579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80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D82E3D-239D-30ED-FDA5-37B928CAE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0EE3BF-AD19-F380-9D34-ACC4AE8368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85A6D0-A104-59C8-0FBA-77E36E4D3A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0439D-3EC9-CCD5-50F0-72AE3D31FF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945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0B5E0A-13FD-8136-F681-72628057E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F3ED04-6C37-6F4D-A225-9C0D09A2B8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469670-F8AE-6E6E-A969-255B071400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628AF4-850B-D313-7EB7-C8FC8B1CE0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264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A4E6F8-206A-4E48-3CF1-A611B3990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70F610-9CBE-EFED-0916-2FF04FB8A2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846A3A-FADE-4EFF-3148-6FF7D852AA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AC3A88-1ABA-3313-2A61-DCC5E0D72A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5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C1B158-AE4A-79FF-0298-3E86B3B2C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9350FE-C876-1566-FBAE-EE154391AC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7E86EB-5D33-861F-FC33-E81D982194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083E5-6C3E-253D-A651-01AF2BFD6A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686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99714-B5FD-4449-800A-4C88D5F88112}" type="datetime1">
              <a:rPr lang="en-US" smtClean="0"/>
              <a:t>1/13/2025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85418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A495-AAE5-426B-B0CD-C376724FDF25}" type="datetime1">
              <a:rPr lang="en-US" smtClean="0"/>
              <a:t>1/13/2025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605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39BBF-8569-4542-B85E-BC6995D19EB6}" type="datetime1">
              <a:rPr lang="en-US" smtClean="0"/>
              <a:t>1/13/2025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98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352056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3C4A872-A473-BFD2-150E-387250C2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5C8D53B-A579-BCFA-58E8-C386DABC92CD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A34CAC-4A03-ADDB-E97F-8675E68FC0B3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C733506-2F0D-8F31-52D1-5244F04A706B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9356E3D-E14C-9C43-7CE4-A7156B1E10DB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9">
            <a:extLst>
              <a:ext uri="{FF2B5EF4-FFF2-40B4-BE49-F238E27FC236}">
                <a16:creationId xmlns:a16="http://schemas.microsoft.com/office/drawing/2014/main" id="{85C652DA-55F6-9691-4254-344E0A4E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4DB7AC4F-2818-7F0D-AC6A-736D5F2C73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3492-9E9B-46DC-9DF1-5A7BF9FDDB0B}" type="datetime1">
              <a:rPr lang="en-US" smtClean="0"/>
              <a:t>1/13/2025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61DF04-D7CB-2B19-8BB9-3E90A6619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DE1CC00-F893-E215-8086-65B6605C5F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EBF50D9-F9B8-ADB3-8B4A-AF19564EE6E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0BE1060-7183-58F8-EEBF-64135EE82BC5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597A3BE-0D13-9033-E3FD-78202DB79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867D9A-3F3B-94C3-244B-0006226A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Freeform: Shape 38">
              <a:extLst>
                <a:ext uri="{FF2B5EF4-FFF2-40B4-BE49-F238E27FC236}">
                  <a16:creationId xmlns:a16="http://schemas.microsoft.com/office/drawing/2014/main" id="{955FC3D1-6227-A188-CCDB-11D573FD807A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E6BE70E-C41E-449D-A48C-4EB6BB7DC20D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Freeform: Shape 32">
                <a:extLst>
                  <a:ext uri="{FF2B5EF4-FFF2-40B4-BE49-F238E27FC236}">
                    <a16:creationId xmlns:a16="http://schemas.microsoft.com/office/drawing/2014/main" id="{B7C0B12B-49BE-7855-18FB-8583C8DD961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7C78A37-D378-70D3-D6E3-AB9400EB583E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491172-466F-19CC-B639-A1C3CAB1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Freeform: Shape 25">
              <a:extLst>
                <a:ext uri="{FF2B5EF4-FFF2-40B4-BE49-F238E27FC236}">
                  <a16:creationId xmlns:a16="http://schemas.microsoft.com/office/drawing/2014/main" id="{45EC885D-265C-397B-5DAF-57A66CDA30B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01DB21-D937-2F89-DC26-063DFC7800C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48338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4045464"/>
            <a:ext cx="11115355" cy="2286000"/>
          </a:xfrm>
        </p:spPr>
        <p:txBody>
          <a:bodyPr anchor="ctr">
            <a:no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594"/>
            <a:ext cx="12192000" cy="377187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BF9F63-86BE-5515-AD3C-59481B3FF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6FB02-B28B-4DAB-A9A6-811F3E306C00}" type="datetime1">
              <a:rPr lang="en-US" smtClean="0"/>
              <a:t>1/13/2025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384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87E98C0-6053-9701-92D0-4EF9ADBC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9063019" y="746716"/>
            <a:ext cx="3597052" cy="2615018"/>
            <a:chOff x="4541453" y="3199533"/>
            <a:chExt cx="3597052" cy="2615018"/>
          </a:xfrm>
        </p:grpSpPr>
        <p:sp>
          <p:nvSpPr>
            <p:cNvPr id="8" name="Freeform: Shape 38">
              <a:extLst>
                <a:ext uri="{FF2B5EF4-FFF2-40B4-BE49-F238E27FC236}">
                  <a16:creationId xmlns:a16="http://schemas.microsoft.com/office/drawing/2014/main" id="{C32B1A1D-760B-9D3D-A869-E50FC962A629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02EF78B-5BDF-8632-B9B1-087DB042EEC7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0" name="Freeform: Shape 32">
                <a:extLst>
                  <a:ext uri="{FF2B5EF4-FFF2-40B4-BE49-F238E27FC236}">
                    <a16:creationId xmlns:a16="http://schemas.microsoft.com/office/drawing/2014/main" id="{5C54B3E8-515B-0865-9321-DB3793A6224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6E92718-2CCD-B15D-8DE5-46285BEA256B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A0B78B-84F0-8B85-40E8-678689DC1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723112" y="5088958"/>
            <a:ext cx="1335600" cy="1262947"/>
            <a:chOff x="10145015" y="2343978"/>
            <a:chExt cx="1335600" cy="1262947"/>
          </a:xfrm>
        </p:grpSpPr>
        <p:sp>
          <p:nvSpPr>
            <p:cNvPr id="20" name="Freeform: Shape 25">
              <a:extLst>
                <a:ext uri="{FF2B5EF4-FFF2-40B4-BE49-F238E27FC236}">
                  <a16:creationId xmlns:a16="http://schemas.microsoft.com/office/drawing/2014/main" id="{2E5D7C6F-BF77-9B7D-5B12-7AF3ED280B4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A599EE6-2673-0AD8-EAE0-45C79326015E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498474"/>
            <a:ext cx="7960421" cy="145021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40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1343" y="2103039"/>
            <a:ext cx="7929940" cy="397962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9539-4977-45A0-881B-512AC80773A0}" type="datetime1">
              <a:rPr lang="en-US" smtClean="0"/>
              <a:t>1/13/2025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404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0ACC-BED7-46B9-BB54-290D56D108C0}" type="datetime1">
              <a:rPr lang="en-US" smtClean="0"/>
              <a:t>1/13/2025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862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7977-9DEF-40FA-A056-48AE730BE00E}" type="datetime1">
              <a:rPr lang="en-US" smtClean="0"/>
              <a:t>1/13/2025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233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4A70-3B15-4F90-9229-E972330EC61A}" type="datetime1">
              <a:rPr lang="en-US" smtClean="0"/>
              <a:t>1/13/2025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737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BE004-D13D-4C09-AF00-1BDDA7968A8B}" type="datetime1">
              <a:rPr lang="en-US" smtClean="0"/>
              <a:t>1/13/2025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516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CF71-F975-4DEB-90A2-33CFE2D35F64}" type="datetime1">
              <a:rPr lang="en-US" smtClean="0"/>
              <a:t>1/13/2025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01278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1673-06F2-47C1-8B40-A4FEC50DE81F}" type="datetime1">
              <a:rPr lang="en-US" smtClean="0"/>
              <a:t>1/13/2025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734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9A88-7AA3-4E53-88F0-E220A6E36E1A}" type="datetime1">
              <a:rPr lang="en-US" smtClean="0"/>
              <a:t>1/13/2025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579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15F09-5546-408F-B682-7017DDF24963}" type="datetime1">
              <a:rPr lang="en-US" smtClean="0"/>
              <a:t>1/13/2025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694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2FA788C-8AEB-4044-BF3A-7CA99B5CC8C9}" type="datetime1">
              <a:rPr lang="en-US" smtClean="0"/>
              <a:t>1/13/2025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955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1" r:id="rId15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ctr">
            <a:noAutofit/>
          </a:bodyPr>
          <a:lstStyle/>
          <a:p>
            <a:r>
              <a:rPr lang="en-GB" noProof="1"/>
              <a:t>What is a Vector database ?</a:t>
            </a:r>
            <a:endParaRPr lang="en-US" dirty="0"/>
          </a:p>
        </p:txBody>
      </p:sp>
      <p:pic>
        <p:nvPicPr>
          <p:cNvPr id="8" name="Picture Placeholder 13" descr="Data points digital background">
            <a:extLst>
              <a:ext uri="{FF2B5EF4-FFF2-40B4-BE49-F238E27FC236}">
                <a16:creationId xmlns:a16="http://schemas.microsoft.com/office/drawing/2014/main" id="{53227D59-33F9-9DDB-1C5C-A938A989EE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6" r="7936"/>
          <a:stretch/>
        </p:blipFill>
        <p:spPr/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261EBF-9F89-F51E-1D79-05D5F1469BDE}"/>
              </a:ext>
            </a:extLst>
          </p:cNvPr>
          <p:cNvSpPr txBox="1"/>
          <p:nvPr/>
        </p:nvSpPr>
        <p:spPr>
          <a:xfrm>
            <a:off x="9330241" y="5431536"/>
            <a:ext cx="255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Chandrasekar Rajendran </a:t>
            </a:r>
          </a:p>
        </p:txBody>
      </p:sp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noProof="1"/>
              <a:t>Vector database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rtl="0">
              <a:lnSpc>
                <a:spcPct val="110000"/>
              </a:lnSpc>
              <a:buNone/>
            </a:pPr>
            <a:r>
              <a:rPr lang="en-GB" sz="1800" dirty="0"/>
              <a:t>Thinking about the future of search. Traditional keyword-based search has limitations. </a:t>
            </a:r>
          </a:p>
          <a:p>
            <a:pPr marL="0" indent="0" rtl="0">
              <a:lnSpc>
                <a:spcPct val="110000"/>
              </a:lnSpc>
              <a:buNone/>
            </a:pPr>
            <a:r>
              <a:rPr lang="en-GB" sz="1800" dirty="0"/>
              <a:t>Vector Databases offer a more practical  approach, understanding the semantic meaning of data. This could lead to more relevant and insightful search experiences across various domains. </a:t>
            </a:r>
            <a:endParaRPr lang="en-GB" sz="1800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6579E-482A-E8E5-4050-A7B582BFA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0269-2942-4777-B7A1-6FAA837FC948}" type="datetime1">
              <a:rPr lang="en-US" smtClean="0"/>
              <a:t>1/13/2025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70C0DC-E2E4-8639-BDFF-73D51B2F8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04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703" y="4091184"/>
            <a:ext cx="11115355" cy="2286000"/>
          </a:xfrm>
          <a:noFill/>
        </p:spPr>
        <p:txBody>
          <a:bodyPr anchor="ctr"/>
          <a:lstStyle/>
          <a:p>
            <a:r>
              <a:rPr lang="en-GB" sz="5400" noProof="1"/>
              <a:t>AI-Native : LLM’s + Vector database </a:t>
            </a:r>
            <a:endParaRPr lang="en-US" dirty="0"/>
          </a:p>
        </p:txBody>
      </p:sp>
      <p:pic>
        <p:nvPicPr>
          <p:cNvPr id="11" name="Picture Placeholder 15" descr="Data points digital background">
            <a:extLst>
              <a:ext uri="{FF2B5EF4-FFF2-40B4-BE49-F238E27FC236}">
                <a16:creationId xmlns:a16="http://schemas.microsoft.com/office/drawing/2014/main" id="{A496DCE5-C34A-22C2-A9D8-E90DFC8CE8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/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0A742D-0ECE-A960-4186-B2C076681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2D79-4539-4EFD-B7BB-F8F8E76F8930}" type="datetime1">
              <a:rPr lang="en-US" smtClean="0"/>
              <a:t>1/13/2025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F4456-6056-DE92-54AE-5C4CF5C2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74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69D6CE-AB3A-B95A-C559-59D0761BC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DB5E6-808A-2B00-0F01-0E23BACC2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noProof="1"/>
              <a:t>AI-Native : LLM’s + Vector database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B5CE2-60A1-414B-F408-6F073C101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rtl="0">
              <a:lnSpc>
                <a:spcPct val="110000"/>
              </a:lnSpc>
              <a:buNone/>
            </a:pPr>
            <a:r>
              <a:rPr lang="en-GB" sz="1800" dirty="0"/>
              <a:t>While fine-tuning adjusts the LLM’s behaviour, vector databases are key to solving information limitation (or hallucination) by enhancing the model’s knowledge. That’s why LLM + vector databases have become the key stack for building generative AI applications</a:t>
            </a:r>
          </a:p>
          <a:p>
            <a:pPr marL="0" indent="0" rtl="0">
              <a:lnSpc>
                <a:spcPct val="110000"/>
              </a:lnSpc>
              <a:buNone/>
            </a:pPr>
            <a:r>
              <a:rPr lang="en-GB" sz="1800" dirty="0"/>
              <a:t>Vector Embeddings Capture Meaning</a:t>
            </a:r>
            <a:r>
              <a:rPr lang="en-GB" sz="1800" noProof="1"/>
              <a:t> or to put it in layman terms , its the Machine Understandable format of data in vectors </a:t>
            </a:r>
          </a:p>
          <a:p>
            <a:pPr marL="0" indent="0" rtl="0">
              <a:lnSpc>
                <a:spcPct val="110000"/>
              </a:lnSpc>
              <a:buNone/>
            </a:pPr>
            <a:r>
              <a:rPr lang="en-GB" sz="1800" noProof="1"/>
              <a:t>Example : </a:t>
            </a:r>
          </a:p>
          <a:p>
            <a:pPr marL="0" indent="0" rtl="0">
              <a:lnSpc>
                <a:spcPct val="110000"/>
              </a:lnSpc>
              <a:buNone/>
            </a:pPr>
            <a:r>
              <a:rPr lang="en-GB" sz="1800" noProof="1"/>
              <a:t>Human Understandable</a:t>
            </a:r>
          </a:p>
          <a:p>
            <a:pPr marL="0" indent="0" rtl="0">
              <a:lnSpc>
                <a:spcPct val="110000"/>
              </a:lnSpc>
              <a:buNone/>
            </a:pPr>
            <a:r>
              <a:rPr lang="en-GB" sz="1800" noProof="1"/>
              <a:t>Digit 0                    - &gt; 	[-0.0493,-0.1496]	</a:t>
            </a:r>
          </a:p>
          <a:p>
            <a:pPr marL="0" indent="0" rtl="0">
              <a:lnSpc>
                <a:spcPct val="110000"/>
              </a:lnSpc>
              <a:buNone/>
            </a:pPr>
            <a:endParaRPr lang="en-GB" sz="1800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9A6ED6-D07E-5D06-7F0C-7B2EE55F11ED}"/>
              </a:ext>
            </a:extLst>
          </p:cNvPr>
          <p:cNvSpPr txBox="1"/>
          <p:nvPr/>
        </p:nvSpPr>
        <p:spPr>
          <a:xfrm>
            <a:off x="3044952" y="4859135"/>
            <a:ext cx="254203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Machine Understandable </a:t>
            </a:r>
          </a:p>
          <a:p>
            <a:endParaRPr lang="en-GB" sz="28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DC91B-7C24-024D-C132-D29A8C272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0DBD4-5168-4020-B80A-64BEECE34881}" type="datetime1">
              <a:rPr lang="en-US" smtClean="0"/>
              <a:t>1/13/2025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E0162-0C19-A22A-12D0-2C3AE48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928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8AE4D-6A90-9D95-BAB2-852EDAD4F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746C2-ED18-4C6C-565A-B36EF9D39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noProof="1"/>
              <a:t>Distance metrics in Vector database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13A5C-E9B6-DC47-47EA-12EB78056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rtl="0">
              <a:lnSpc>
                <a:spcPct val="110000"/>
              </a:lnSpc>
              <a:buNone/>
            </a:pPr>
            <a:r>
              <a:rPr lang="en-GB" sz="1800" noProof="1"/>
              <a:t> Commonly used distance metrics to calculate the distance between 2  Vectors : </a:t>
            </a:r>
          </a:p>
          <a:p>
            <a:pPr marL="514350" indent="-514350" rtl="0">
              <a:lnSpc>
                <a:spcPct val="110000"/>
              </a:lnSpc>
              <a:buAutoNum type="arabicPeriod"/>
            </a:pPr>
            <a:r>
              <a:rPr lang="en-GB" sz="1800" noProof="1"/>
              <a:t>Euclidean Distance(L2) – Shortest Distance between 2 points or vectors </a:t>
            </a:r>
          </a:p>
          <a:p>
            <a:pPr marL="514350" indent="-514350" rtl="0">
              <a:lnSpc>
                <a:spcPct val="110000"/>
              </a:lnSpc>
              <a:buAutoNum type="arabicPeriod"/>
            </a:pPr>
            <a:r>
              <a:rPr lang="en-GB" sz="1800" noProof="1"/>
              <a:t>Manhattan Distance (L1) – Distance between 2 points if 1 of them is restricted to move along one axis ( either x or y) at a time </a:t>
            </a:r>
          </a:p>
          <a:p>
            <a:pPr marL="514350" indent="-514350" rtl="0">
              <a:lnSpc>
                <a:spcPct val="110000"/>
              </a:lnSpc>
              <a:buAutoNum type="arabicPeriod"/>
            </a:pPr>
            <a:r>
              <a:rPr lang="en-GB" sz="1800" noProof="1"/>
              <a:t>Dot product – Measures the magnitude of projection of one vector onto other </a:t>
            </a:r>
          </a:p>
          <a:p>
            <a:pPr marL="514350" indent="-514350" rtl="0">
              <a:lnSpc>
                <a:spcPct val="110000"/>
              </a:lnSpc>
              <a:buAutoNum type="arabicPeriod"/>
            </a:pPr>
            <a:r>
              <a:rPr lang="en-GB" sz="1800" noProof="1"/>
              <a:t>Cosine Distance – Measures the cosine of the angle between the 2 vectors </a:t>
            </a:r>
          </a:p>
          <a:p>
            <a:pPr marL="0" indent="0" rtl="0">
              <a:lnSpc>
                <a:spcPct val="110000"/>
              </a:lnSpc>
              <a:buNone/>
            </a:pPr>
            <a:endParaRPr lang="en-GB" sz="1800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9DE57D-7FCB-214C-065D-E1023FFF7FB9}"/>
              </a:ext>
            </a:extLst>
          </p:cNvPr>
          <p:cNvSpPr txBox="1"/>
          <p:nvPr/>
        </p:nvSpPr>
        <p:spPr>
          <a:xfrm>
            <a:off x="3044952" y="4859135"/>
            <a:ext cx="254203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Machine Understandable </a:t>
            </a:r>
          </a:p>
          <a:p>
            <a:endParaRPr lang="en-GB" sz="28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3A65B-A6B6-4D39-9A79-89D18BE00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B12A-48DA-46A3-B5EB-B12A4DC5C0BB}" type="datetime1">
              <a:rPr lang="en-US" smtClean="0"/>
              <a:t>1/13/2025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DA9D1-A3B4-51F1-C9D4-BB0B1B8E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320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CFC85F-B326-B7B0-85A1-AE8230B2C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25478-B4B8-5C73-82FC-04CFECAD8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noProof="1"/>
              <a:t>How does a Vector database work ?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1371F16-5F3C-5A87-4E24-05D2188742AE}"/>
              </a:ext>
            </a:extLst>
          </p:cNvPr>
          <p:cNvSpPr/>
          <p:nvPr/>
        </p:nvSpPr>
        <p:spPr>
          <a:xfrm>
            <a:off x="993650" y="2221741"/>
            <a:ext cx="1376933" cy="8226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Documents / Files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4C03AD8-09F1-E296-31FF-D1CF93571E50}"/>
              </a:ext>
            </a:extLst>
          </p:cNvPr>
          <p:cNvSpPr/>
          <p:nvPr/>
        </p:nvSpPr>
        <p:spPr>
          <a:xfrm>
            <a:off x="1010030" y="4202393"/>
            <a:ext cx="1430083" cy="82261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Images / Video / Audio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A5280F-7AF9-EF64-8060-679F324BE71D}"/>
              </a:ext>
            </a:extLst>
          </p:cNvPr>
          <p:cNvSpPr txBox="1"/>
          <p:nvPr/>
        </p:nvSpPr>
        <p:spPr>
          <a:xfrm>
            <a:off x="900968" y="1764025"/>
            <a:ext cx="1837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Structured Data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9E517F-59CA-417A-8213-366278F51073}"/>
              </a:ext>
            </a:extLst>
          </p:cNvPr>
          <p:cNvSpPr txBox="1"/>
          <p:nvPr/>
        </p:nvSpPr>
        <p:spPr>
          <a:xfrm>
            <a:off x="900968" y="5108158"/>
            <a:ext cx="1923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Unstructured Data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339894E-E027-B9EC-487C-E4649DCC21B1}"/>
              </a:ext>
            </a:extLst>
          </p:cNvPr>
          <p:cNvSpPr/>
          <p:nvPr/>
        </p:nvSpPr>
        <p:spPr>
          <a:xfrm>
            <a:off x="3351277" y="2830468"/>
            <a:ext cx="1627632" cy="159015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Embeddings Model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CC0A455-3F96-F125-3BE9-5812277C3A5E}"/>
              </a:ext>
            </a:extLst>
          </p:cNvPr>
          <p:cNvSpPr/>
          <p:nvPr/>
        </p:nvSpPr>
        <p:spPr>
          <a:xfrm>
            <a:off x="5618226" y="2832135"/>
            <a:ext cx="1627632" cy="159015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Vector Embeddings </a:t>
            </a:r>
          </a:p>
        </p:txBody>
      </p:sp>
      <p:pic>
        <p:nvPicPr>
          <p:cNvPr id="13" name="Graphic 12" descr="Database with solid fill">
            <a:extLst>
              <a:ext uri="{FF2B5EF4-FFF2-40B4-BE49-F238E27FC236}">
                <a16:creationId xmlns:a16="http://schemas.microsoft.com/office/drawing/2014/main" id="{E65FEADE-1392-A2E3-58D7-34178D500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85176" y="3044343"/>
            <a:ext cx="914400" cy="9144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679981-7489-0465-CC30-8AC96BCE2715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4978909" y="3625544"/>
            <a:ext cx="639317" cy="16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05DCED4-E17E-C108-86D9-2B90ABD5D2B4}"/>
              </a:ext>
            </a:extLst>
          </p:cNvPr>
          <p:cNvCxnSpPr>
            <a:stCxn id="12" idx="3"/>
          </p:cNvCxnSpPr>
          <p:nvPr/>
        </p:nvCxnSpPr>
        <p:spPr>
          <a:xfrm flipV="1">
            <a:off x="7245858" y="3621916"/>
            <a:ext cx="773430" cy="52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8EA5389-3074-89EB-858C-1261DB54170B}"/>
              </a:ext>
            </a:extLst>
          </p:cNvPr>
          <p:cNvCxnSpPr>
            <a:stCxn id="7" idx="3"/>
            <a:endCxn id="11" idx="0"/>
          </p:cNvCxnSpPr>
          <p:nvPr/>
        </p:nvCxnSpPr>
        <p:spPr>
          <a:xfrm>
            <a:off x="2370583" y="2633047"/>
            <a:ext cx="1794510" cy="1974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86A63A5-9EDE-BA3A-10C8-6F4EB066038A}"/>
              </a:ext>
            </a:extLst>
          </p:cNvPr>
          <p:cNvCxnSpPr>
            <a:stCxn id="8" idx="3"/>
            <a:endCxn id="11" idx="2"/>
          </p:cNvCxnSpPr>
          <p:nvPr/>
        </p:nvCxnSpPr>
        <p:spPr>
          <a:xfrm flipV="1">
            <a:off x="2440113" y="4420619"/>
            <a:ext cx="1724980" cy="1930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9F282B8-D61F-9C94-42ED-71712D79F3A6}"/>
              </a:ext>
            </a:extLst>
          </p:cNvPr>
          <p:cNvSpPr txBox="1"/>
          <p:nvPr/>
        </p:nvSpPr>
        <p:spPr>
          <a:xfrm>
            <a:off x="7632573" y="4017727"/>
            <a:ext cx="1837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Vector Database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BD5228A0-5421-DE20-A39D-6616A2182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5A3E1-A9FE-4053-9CA5-C18584E91F23}" type="datetime1">
              <a:rPr lang="en-US" smtClean="0"/>
              <a:t>1/13/2025</a:t>
            </a:fld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89001026-13F4-E72E-CEB1-AC21C827E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239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955D3-6B25-766F-E60B-5C904AD32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D34B-1E11-8859-251C-51FC9E215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noProof="1"/>
              <a:t>Traditional db </a:t>
            </a:r>
            <a:r>
              <a:rPr lang="en-GB" sz="4000" noProof="1">
                <a:solidFill>
                  <a:schemeClr val="accent1"/>
                </a:solidFill>
              </a:rPr>
              <a:t>vs</a:t>
            </a:r>
            <a:r>
              <a:rPr lang="en-GB" sz="4000" noProof="1"/>
              <a:t> Vector db 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566B654-6884-0D27-C375-43EEB9CFE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283524"/>
              </p:ext>
            </p:extLst>
          </p:nvPr>
        </p:nvGraphicFramePr>
        <p:xfrm>
          <a:off x="550862" y="1948690"/>
          <a:ext cx="8593137" cy="368401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64379">
                  <a:extLst>
                    <a:ext uri="{9D8B030D-6E8A-4147-A177-3AD203B41FA5}">
                      <a16:colId xmlns:a16="http://schemas.microsoft.com/office/drawing/2014/main" val="1780104012"/>
                    </a:ext>
                  </a:extLst>
                </a:gridCol>
                <a:gridCol w="2864379">
                  <a:extLst>
                    <a:ext uri="{9D8B030D-6E8A-4147-A177-3AD203B41FA5}">
                      <a16:colId xmlns:a16="http://schemas.microsoft.com/office/drawing/2014/main" val="99952949"/>
                    </a:ext>
                  </a:extLst>
                </a:gridCol>
                <a:gridCol w="2864379">
                  <a:extLst>
                    <a:ext uri="{9D8B030D-6E8A-4147-A177-3AD203B41FA5}">
                      <a16:colId xmlns:a16="http://schemas.microsoft.com/office/drawing/2014/main" val="1145366679"/>
                    </a:ext>
                  </a:extLst>
                </a:gridCol>
              </a:tblGrid>
              <a:tr h="736803">
                <a:tc>
                  <a:txBody>
                    <a:bodyPr/>
                    <a:lstStyle/>
                    <a:p>
                      <a:r>
                        <a:rPr lang="en-GB" dirty="0"/>
                        <a:t>Factors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Traditional Databases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Vector Databases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466621"/>
                  </a:ext>
                </a:extLst>
              </a:tr>
              <a:tr h="736803"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bg1"/>
                          </a:solidFill>
                        </a:rPr>
                        <a:t>Data</a:t>
                      </a:r>
                      <a:r>
                        <a:rPr lang="en-GB" dirty="0"/>
                        <a:t> Type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Scalar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Vector Data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663580"/>
                  </a:ext>
                </a:extLst>
              </a:tr>
              <a:tr h="736803">
                <a:tc>
                  <a:txBody>
                    <a:bodyPr/>
                    <a:lstStyle/>
                    <a:p>
                      <a:r>
                        <a:rPr lang="en-GB" dirty="0"/>
                        <a:t>Structure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Rows / 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Multi Dimensional Space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684709"/>
                  </a:ext>
                </a:extLst>
              </a:tr>
              <a:tr h="736803">
                <a:tc>
                  <a:txBody>
                    <a:bodyPr/>
                    <a:lstStyle/>
                    <a:p>
                      <a:r>
                        <a:rPr lang="en-GB" dirty="0"/>
                        <a:t>Optimized for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Transactional Data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AI &amp; Machine Learning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926692"/>
                  </a:ext>
                </a:extLst>
              </a:tr>
              <a:tr h="736803">
                <a:tc>
                  <a:txBody>
                    <a:bodyPr/>
                    <a:lstStyle/>
                    <a:p>
                      <a:r>
                        <a:rPr lang="en-GB" dirty="0"/>
                        <a:t>Search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SQL Queries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Similarity Search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968629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21EC7-A40F-90AC-5397-28056FFAA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E51E-19C1-4240-8113-886314429017}" type="datetime1">
              <a:rPr lang="en-US" smtClean="0"/>
              <a:t>1/13/2025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37198-9620-E13A-4A33-17A6887B7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056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526128BC-4881-86EC-99BD-9B1ED68B5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63788-BE32-FBCA-73A3-EEADF8547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noProof="1"/>
              <a:t>Key players in current market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8382B7-A2D5-465C-7A92-A6B4791DBE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3008" y="2228565"/>
            <a:ext cx="1419423" cy="5715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52370E-C99E-51C3-C2E1-FD2397BFDC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6748" y="3227788"/>
            <a:ext cx="2829320" cy="771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739989-D580-7177-3434-09062D8AFB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1414" y="4910616"/>
            <a:ext cx="1305107" cy="428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10FB83-AD45-6394-E9E8-D0045105CC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2276" y="2052282"/>
            <a:ext cx="1019317" cy="4477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539B22-EAD9-A433-EC6F-38DAFAB66C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9904" y="4686730"/>
            <a:ext cx="1124107" cy="5620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6EDA25-206E-65A8-BC57-3DE580BC383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3215" y="3598911"/>
            <a:ext cx="1495634" cy="3810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7FF511-19F7-6BCD-762E-980B628ECC2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43534" y="5248738"/>
            <a:ext cx="1743318" cy="4191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1FFE1D-A955-1B5C-E347-E420527EADE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59330" y="3003948"/>
            <a:ext cx="1590897" cy="476316"/>
          </a:xfrm>
          <a:prstGeom prst="rect">
            <a:avLst/>
          </a:prstGeo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BE75E2D-234F-659F-88CC-D46D7928B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3FE03-A02B-43EF-A773-88B1F76993CF}" type="datetime1">
              <a:rPr lang="en-US" smtClean="0"/>
              <a:t>1/13/2025</a:t>
            </a:fld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45C4E19-50CC-277C-5FF1-F99162D0E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508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Float">
    <a:dk1>
      <a:sysClr val="windowText" lastClr="000000"/>
    </a:dk1>
    <a:lt1>
      <a:sysClr val="window" lastClr="FFFFFF"/>
    </a:lt1>
    <a:dk2>
      <a:srgbClr val="1B192E"/>
    </a:dk2>
    <a:lt2>
      <a:srgbClr val="EAE5EB"/>
    </a:lt2>
    <a:accent1>
      <a:srgbClr val="13BE89"/>
    </a:accent1>
    <a:accent2>
      <a:srgbClr val="12B1BF"/>
    </a:accent2>
    <a:accent3>
      <a:srgbClr val="D40AA8"/>
    </a:accent3>
    <a:accent4>
      <a:srgbClr val="B86E62"/>
    </a:accent4>
    <a:accent5>
      <a:srgbClr val="A3A3C1"/>
    </a:accent5>
    <a:accent6>
      <a:srgbClr val="37335B"/>
    </a:accent6>
    <a:hlink>
      <a:srgbClr val="0066FF"/>
    </a:hlink>
    <a:folHlink>
      <a:srgbClr val="666699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3575</TotalTime>
  <Words>321</Words>
  <Application>Microsoft Office PowerPoint</Application>
  <PresentationFormat>Widescreen</PresentationFormat>
  <Paragraphs>67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Walbaum Display</vt:lpstr>
      <vt:lpstr>3DFloatVTI</vt:lpstr>
      <vt:lpstr>What is a Vector database ?</vt:lpstr>
      <vt:lpstr>Vector database </vt:lpstr>
      <vt:lpstr>AI-Native : LLM’s + Vector database </vt:lpstr>
      <vt:lpstr>AI-Native : LLM’s + Vector database </vt:lpstr>
      <vt:lpstr>Distance metrics in Vector database</vt:lpstr>
      <vt:lpstr>How does a Vector database work ?</vt:lpstr>
      <vt:lpstr>Traditional db vs Vector db </vt:lpstr>
      <vt:lpstr>Key players in current market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Anu</dc:creator>
  <cp:lastModifiedBy>Chandrasekar Rajendran</cp:lastModifiedBy>
  <cp:revision>5</cp:revision>
  <dcterms:created xsi:type="dcterms:W3CDTF">2023-12-19T21:03:45Z</dcterms:created>
  <dcterms:modified xsi:type="dcterms:W3CDTF">2025-01-13T16:00:04Z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