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sldIdLst>
    <p:sldId id="278" r:id="rId2"/>
    <p:sldId id="282" r:id="rId3"/>
    <p:sldId id="299" r:id="rId4"/>
    <p:sldId id="302" r:id="rId5"/>
    <p:sldId id="301" r:id="rId6"/>
    <p:sldId id="303" r:id="rId7"/>
    <p:sldId id="300" r:id="rId8"/>
    <p:sldId id="304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44932-F4D5-4F60-BB91-7DCDB05D1CD7}" v="1" dt="2025-04-08T08:14:54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A3042-CDC1-4122-9840-18D2CB37D093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542181CE-3BCD-4A21-8276-C1683CD571CE}">
      <dgm:prSet phldrT="[Text]"/>
      <dgm:spPr/>
      <dgm:t>
        <a:bodyPr/>
        <a:lstStyle/>
        <a:p>
          <a:r>
            <a:rPr lang="en-GB" dirty="0"/>
            <a:t>Data Ingest</a:t>
          </a:r>
        </a:p>
      </dgm:t>
    </dgm:pt>
    <dgm:pt modelId="{3641EE8D-E2D1-43E3-8567-728AAB618821}" type="parTrans" cxnId="{B49CDC51-B8C3-4629-83A7-B5B16DD0BE29}">
      <dgm:prSet/>
      <dgm:spPr/>
      <dgm:t>
        <a:bodyPr/>
        <a:lstStyle/>
        <a:p>
          <a:endParaRPr lang="en-GB"/>
        </a:p>
      </dgm:t>
    </dgm:pt>
    <dgm:pt modelId="{54DB7264-B42E-4B05-BECB-AA940E75B617}" type="sibTrans" cxnId="{B49CDC51-B8C3-4629-83A7-B5B16DD0BE29}">
      <dgm:prSet/>
      <dgm:spPr/>
      <dgm:t>
        <a:bodyPr/>
        <a:lstStyle/>
        <a:p>
          <a:endParaRPr lang="en-GB"/>
        </a:p>
      </dgm:t>
    </dgm:pt>
    <dgm:pt modelId="{BB425E91-8AF4-4C29-AD89-05FB64F7EC45}">
      <dgm:prSet phldrT="[Text]"/>
      <dgm:spPr/>
      <dgm:t>
        <a:bodyPr/>
        <a:lstStyle/>
        <a:p>
          <a:r>
            <a:rPr lang="en-GB" dirty="0"/>
            <a:t>Data Prep</a:t>
          </a:r>
        </a:p>
      </dgm:t>
    </dgm:pt>
    <dgm:pt modelId="{03986B91-3948-4549-B927-DF336F704829}" type="parTrans" cxnId="{CE3F287B-9264-4162-BD39-94AD99D418DF}">
      <dgm:prSet/>
      <dgm:spPr/>
      <dgm:t>
        <a:bodyPr/>
        <a:lstStyle/>
        <a:p>
          <a:endParaRPr lang="en-GB"/>
        </a:p>
      </dgm:t>
    </dgm:pt>
    <dgm:pt modelId="{613AD1D8-FF0B-456A-B7C0-337E1B352174}" type="sibTrans" cxnId="{CE3F287B-9264-4162-BD39-94AD99D418DF}">
      <dgm:prSet/>
      <dgm:spPr/>
      <dgm:t>
        <a:bodyPr/>
        <a:lstStyle/>
        <a:p>
          <a:endParaRPr lang="en-GB"/>
        </a:p>
      </dgm:t>
    </dgm:pt>
    <dgm:pt modelId="{345EE344-D41F-4447-BE5C-6A8E28AF55C4}">
      <dgm:prSet phldrT="[Text]"/>
      <dgm:spPr/>
      <dgm:t>
        <a:bodyPr/>
        <a:lstStyle/>
        <a:p>
          <a:r>
            <a:rPr lang="en-GB" dirty="0"/>
            <a:t>Create a New Topic</a:t>
          </a:r>
        </a:p>
      </dgm:t>
    </dgm:pt>
    <dgm:pt modelId="{936AFDEB-671A-4E5C-ADE5-CB35BCD7DCAC}" type="parTrans" cxnId="{0485D517-CD17-4B92-A69F-EC6AD6187CA2}">
      <dgm:prSet/>
      <dgm:spPr/>
      <dgm:t>
        <a:bodyPr/>
        <a:lstStyle/>
        <a:p>
          <a:endParaRPr lang="en-GB"/>
        </a:p>
      </dgm:t>
    </dgm:pt>
    <dgm:pt modelId="{1631F15D-55E5-4947-90DA-42DDC69E46D9}" type="sibTrans" cxnId="{0485D517-CD17-4B92-A69F-EC6AD6187CA2}">
      <dgm:prSet/>
      <dgm:spPr/>
      <dgm:t>
        <a:bodyPr/>
        <a:lstStyle/>
        <a:p>
          <a:endParaRPr lang="en-GB"/>
        </a:p>
      </dgm:t>
    </dgm:pt>
    <dgm:pt modelId="{5C7E44F8-C782-44E3-9C1F-92FF044C320C}">
      <dgm:prSet/>
      <dgm:spPr/>
      <dgm:t>
        <a:bodyPr/>
        <a:lstStyle/>
        <a:p>
          <a:r>
            <a:rPr lang="en-GB" dirty="0"/>
            <a:t>Choose Analyses </a:t>
          </a:r>
        </a:p>
      </dgm:t>
    </dgm:pt>
    <dgm:pt modelId="{96E9D234-EF02-4DBC-ABC2-628E2E7D711B}" type="parTrans" cxnId="{DEB1AFBB-3693-497C-852C-FE1B9FEAF123}">
      <dgm:prSet/>
      <dgm:spPr/>
      <dgm:t>
        <a:bodyPr/>
        <a:lstStyle/>
        <a:p>
          <a:endParaRPr lang="en-GB"/>
        </a:p>
      </dgm:t>
    </dgm:pt>
    <dgm:pt modelId="{1C0A50CA-48E2-4051-95FF-46EA8EF6CBCC}" type="sibTrans" cxnId="{DEB1AFBB-3693-497C-852C-FE1B9FEAF123}">
      <dgm:prSet/>
      <dgm:spPr/>
      <dgm:t>
        <a:bodyPr/>
        <a:lstStyle/>
        <a:p>
          <a:endParaRPr lang="en-GB"/>
        </a:p>
      </dgm:t>
    </dgm:pt>
    <dgm:pt modelId="{C87D4DE4-5DC5-4D11-8C41-FE9873C1DECC}">
      <dgm:prSet/>
      <dgm:spPr/>
      <dgm:t>
        <a:bodyPr/>
        <a:lstStyle/>
        <a:p>
          <a:r>
            <a:rPr lang="en-GB" dirty="0"/>
            <a:t>Link Topic to Analyses</a:t>
          </a:r>
        </a:p>
      </dgm:t>
    </dgm:pt>
    <dgm:pt modelId="{63FD7F4E-8C03-405F-AE02-6709FC8EE00A}" type="parTrans" cxnId="{697F290D-4E7E-40C2-A58C-7C21864BAA45}">
      <dgm:prSet/>
      <dgm:spPr/>
      <dgm:t>
        <a:bodyPr/>
        <a:lstStyle/>
        <a:p>
          <a:endParaRPr lang="en-GB"/>
        </a:p>
      </dgm:t>
    </dgm:pt>
    <dgm:pt modelId="{081C3E2D-9F2F-480B-B78F-E801D991B1DA}" type="sibTrans" cxnId="{697F290D-4E7E-40C2-A58C-7C21864BAA45}">
      <dgm:prSet/>
      <dgm:spPr/>
      <dgm:t>
        <a:bodyPr/>
        <a:lstStyle/>
        <a:p>
          <a:endParaRPr lang="en-GB"/>
        </a:p>
      </dgm:t>
    </dgm:pt>
    <dgm:pt modelId="{11A1B0A2-EA92-4644-A5B6-D4BDDA69CBF7}">
      <dgm:prSet/>
      <dgm:spPr/>
      <dgm:t>
        <a:bodyPr/>
        <a:lstStyle/>
        <a:p>
          <a:r>
            <a:rPr lang="en-GB" dirty="0"/>
            <a:t>Build Visuals using Amazon Q </a:t>
          </a:r>
        </a:p>
      </dgm:t>
    </dgm:pt>
    <dgm:pt modelId="{4A88CD80-6BC0-4867-8DB5-B344E8FE421E}" type="parTrans" cxnId="{3D7EAD91-2CA5-4C09-8B2A-3A0843BDB09D}">
      <dgm:prSet/>
      <dgm:spPr/>
      <dgm:t>
        <a:bodyPr/>
        <a:lstStyle/>
        <a:p>
          <a:endParaRPr lang="en-GB"/>
        </a:p>
      </dgm:t>
    </dgm:pt>
    <dgm:pt modelId="{CA5EE3FB-488F-4652-A47F-192D95916F43}" type="sibTrans" cxnId="{3D7EAD91-2CA5-4C09-8B2A-3A0843BDB09D}">
      <dgm:prSet/>
      <dgm:spPr/>
      <dgm:t>
        <a:bodyPr/>
        <a:lstStyle/>
        <a:p>
          <a:endParaRPr lang="en-GB"/>
        </a:p>
      </dgm:t>
    </dgm:pt>
    <dgm:pt modelId="{FD894B88-5191-425B-959B-959EF1A9D9D5}" type="pres">
      <dgm:prSet presAssocID="{7BDA3042-CDC1-4122-9840-18D2CB37D093}" presName="CompostProcess" presStyleCnt="0">
        <dgm:presLayoutVars>
          <dgm:dir/>
          <dgm:resizeHandles val="exact"/>
        </dgm:presLayoutVars>
      </dgm:prSet>
      <dgm:spPr/>
    </dgm:pt>
    <dgm:pt modelId="{1EA6333F-B2E5-4579-BE1F-2BBE4E724EA9}" type="pres">
      <dgm:prSet presAssocID="{7BDA3042-CDC1-4122-9840-18D2CB37D093}" presName="arrow" presStyleLbl="bgShp" presStyleIdx="0" presStyleCnt="1" custScaleX="117647" custLinFactNeighborX="-911" custLinFactNeighborY="235"/>
      <dgm:spPr>
        <a:solidFill>
          <a:srgbClr val="7030A0"/>
        </a:solidFill>
      </dgm:spPr>
    </dgm:pt>
    <dgm:pt modelId="{829123FF-4A80-44B5-BE21-C5323ECE1120}" type="pres">
      <dgm:prSet presAssocID="{7BDA3042-CDC1-4122-9840-18D2CB37D093}" presName="linearProcess" presStyleCnt="0"/>
      <dgm:spPr/>
    </dgm:pt>
    <dgm:pt modelId="{65ACFF99-3DB5-460D-89F5-B41BF039BEAD}" type="pres">
      <dgm:prSet presAssocID="{542181CE-3BCD-4A21-8276-C1683CD571CE}" presName="textNode" presStyleLbl="node1" presStyleIdx="0" presStyleCnt="6">
        <dgm:presLayoutVars>
          <dgm:bulletEnabled val="1"/>
        </dgm:presLayoutVars>
      </dgm:prSet>
      <dgm:spPr/>
    </dgm:pt>
    <dgm:pt modelId="{80DD91CF-77A3-4037-BE46-6F642655B9DE}" type="pres">
      <dgm:prSet presAssocID="{54DB7264-B42E-4B05-BECB-AA940E75B617}" presName="sibTrans" presStyleCnt="0"/>
      <dgm:spPr/>
    </dgm:pt>
    <dgm:pt modelId="{366B86F5-9276-443B-8F5A-F9A1E87966B9}" type="pres">
      <dgm:prSet presAssocID="{BB425E91-8AF4-4C29-AD89-05FB64F7EC45}" presName="textNode" presStyleLbl="node1" presStyleIdx="1" presStyleCnt="6">
        <dgm:presLayoutVars>
          <dgm:bulletEnabled val="1"/>
        </dgm:presLayoutVars>
      </dgm:prSet>
      <dgm:spPr/>
    </dgm:pt>
    <dgm:pt modelId="{BA87B6DD-E463-49E3-AE20-7EC742B52BF4}" type="pres">
      <dgm:prSet presAssocID="{613AD1D8-FF0B-456A-B7C0-337E1B352174}" presName="sibTrans" presStyleCnt="0"/>
      <dgm:spPr/>
    </dgm:pt>
    <dgm:pt modelId="{7B427A4C-7EED-4F32-A186-BDCA6950063C}" type="pres">
      <dgm:prSet presAssocID="{345EE344-D41F-4447-BE5C-6A8E28AF55C4}" presName="textNode" presStyleLbl="node1" presStyleIdx="2" presStyleCnt="6">
        <dgm:presLayoutVars>
          <dgm:bulletEnabled val="1"/>
        </dgm:presLayoutVars>
      </dgm:prSet>
      <dgm:spPr/>
    </dgm:pt>
    <dgm:pt modelId="{468D5FA5-67F2-4EA2-B8F9-D6850B3D37D7}" type="pres">
      <dgm:prSet presAssocID="{1631F15D-55E5-4947-90DA-42DDC69E46D9}" presName="sibTrans" presStyleCnt="0"/>
      <dgm:spPr/>
    </dgm:pt>
    <dgm:pt modelId="{4C3E5524-AE77-48A6-918F-E8E644121D5E}" type="pres">
      <dgm:prSet presAssocID="{5C7E44F8-C782-44E3-9C1F-92FF044C320C}" presName="textNode" presStyleLbl="node1" presStyleIdx="3" presStyleCnt="6">
        <dgm:presLayoutVars>
          <dgm:bulletEnabled val="1"/>
        </dgm:presLayoutVars>
      </dgm:prSet>
      <dgm:spPr/>
    </dgm:pt>
    <dgm:pt modelId="{060673B1-F179-4D32-9786-4B470695A378}" type="pres">
      <dgm:prSet presAssocID="{1C0A50CA-48E2-4051-95FF-46EA8EF6CBCC}" presName="sibTrans" presStyleCnt="0"/>
      <dgm:spPr/>
    </dgm:pt>
    <dgm:pt modelId="{2BC51276-1BDC-4EC6-87A9-88623C40B460}" type="pres">
      <dgm:prSet presAssocID="{C87D4DE4-5DC5-4D11-8C41-FE9873C1DECC}" presName="textNode" presStyleLbl="node1" presStyleIdx="4" presStyleCnt="6">
        <dgm:presLayoutVars>
          <dgm:bulletEnabled val="1"/>
        </dgm:presLayoutVars>
      </dgm:prSet>
      <dgm:spPr/>
    </dgm:pt>
    <dgm:pt modelId="{6FF9F6E1-38F4-4C8E-9458-1758D7D0A9CD}" type="pres">
      <dgm:prSet presAssocID="{081C3E2D-9F2F-480B-B78F-E801D991B1DA}" presName="sibTrans" presStyleCnt="0"/>
      <dgm:spPr/>
    </dgm:pt>
    <dgm:pt modelId="{5460721E-ECBE-4738-B219-931E22769291}" type="pres">
      <dgm:prSet presAssocID="{11A1B0A2-EA92-4644-A5B6-D4BDDA69CBF7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697F290D-4E7E-40C2-A58C-7C21864BAA45}" srcId="{7BDA3042-CDC1-4122-9840-18D2CB37D093}" destId="{C87D4DE4-5DC5-4D11-8C41-FE9873C1DECC}" srcOrd="4" destOrd="0" parTransId="{63FD7F4E-8C03-405F-AE02-6709FC8EE00A}" sibTransId="{081C3E2D-9F2F-480B-B78F-E801D991B1DA}"/>
    <dgm:cxn modelId="{071EED16-B55B-41A2-A75F-72E3A70B79FD}" type="presOf" srcId="{7BDA3042-CDC1-4122-9840-18D2CB37D093}" destId="{FD894B88-5191-425B-959B-959EF1A9D9D5}" srcOrd="0" destOrd="0" presId="urn:microsoft.com/office/officeart/2005/8/layout/hProcess9"/>
    <dgm:cxn modelId="{0485D517-CD17-4B92-A69F-EC6AD6187CA2}" srcId="{7BDA3042-CDC1-4122-9840-18D2CB37D093}" destId="{345EE344-D41F-4447-BE5C-6A8E28AF55C4}" srcOrd="2" destOrd="0" parTransId="{936AFDEB-671A-4E5C-ADE5-CB35BCD7DCAC}" sibTransId="{1631F15D-55E5-4947-90DA-42DDC69E46D9}"/>
    <dgm:cxn modelId="{3B955318-323D-469B-8CC9-A428949AE400}" type="presOf" srcId="{11A1B0A2-EA92-4644-A5B6-D4BDDA69CBF7}" destId="{5460721E-ECBE-4738-B219-931E22769291}" srcOrd="0" destOrd="0" presId="urn:microsoft.com/office/officeart/2005/8/layout/hProcess9"/>
    <dgm:cxn modelId="{5F9E4A47-C1E6-4B82-B948-6C1681394FDC}" type="presOf" srcId="{C87D4DE4-5DC5-4D11-8C41-FE9873C1DECC}" destId="{2BC51276-1BDC-4EC6-87A9-88623C40B460}" srcOrd="0" destOrd="0" presId="urn:microsoft.com/office/officeart/2005/8/layout/hProcess9"/>
    <dgm:cxn modelId="{2DE7BF6F-0A13-4BB1-A520-6E8CC0B9303C}" type="presOf" srcId="{BB425E91-8AF4-4C29-AD89-05FB64F7EC45}" destId="{366B86F5-9276-443B-8F5A-F9A1E87966B9}" srcOrd="0" destOrd="0" presId="urn:microsoft.com/office/officeart/2005/8/layout/hProcess9"/>
    <dgm:cxn modelId="{B49CDC51-B8C3-4629-83A7-B5B16DD0BE29}" srcId="{7BDA3042-CDC1-4122-9840-18D2CB37D093}" destId="{542181CE-3BCD-4A21-8276-C1683CD571CE}" srcOrd="0" destOrd="0" parTransId="{3641EE8D-E2D1-43E3-8567-728AAB618821}" sibTransId="{54DB7264-B42E-4B05-BECB-AA940E75B617}"/>
    <dgm:cxn modelId="{CE3F287B-9264-4162-BD39-94AD99D418DF}" srcId="{7BDA3042-CDC1-4122-9840-18D2CB37D093}" destId="{BB425E91-8AF4-4C29-AD89-05FB64F7EC45}" srcOrd="1" destOrd="0" parTransId="{03986B91-3948-4549-B927-DF336F704829}" sibTransId="{613AD1D8-FF0B-456A-B7C0-337E1B352174}"/>
    <dgm:cxn modelId="{38B4A37C-4011-405C-94E4-6127830382A6}" type="presOf" srcId="{5C7E44F8-C782-44E3-9C1F-92FF044C320C}" destId="{4C3E5524-AE77-48A6-918F-E8E644121D5E}" srcOrd="0" destOrd="0" presId="urn:microsoft.com/office/officeart/2005/8/layout/hProcess9"/>
    <dgm:cxn modelId="{3D7EAD91-2CA5-4C09-8B2A-3A0843BDB09D}" srcId="{7BDA3042-CDC1-4122-9840-18D2CB37D093}" destId="{11A1B0A2-EA92-4644-A5B6-D4BDDA69CBF7}" srcOrd="5" destOrd="0" parTransId="{4A88CD80-6BC0-4867-8DB5-B344E8FE421E}" sibTransId="{CA5EE3FB-488F-4652-A47F-192D95916F43}"/>
    <dgm:cxn modelId="{C5459798-FA1C-46C0-9E72-43C2E6374ACC}" type="presOf" srcId="{542181CE-3BCD-4A21-8276-C1683CD571CE}" destId="{65ACFF99-3DB5-460D-89F5-B41BF039BEAD}" srcOrd="0" destOrd="0" presId="urn:microsoft.com/office/officeart/2005/8/layout/hProcess9"/>
    <dgm:cxn modelId="{DEB1AFBB-3693-497C-852C-FE1B9FEAF123}" srcId="{7BDA3042-CDC1-4122-9840-18D2CB37D093}" destId="{5C7E44F8-C782-44E3-9C1F-92FF044C320C}" srcOrd="3" destOrd="0" parTransId="{96E9D234-EF02-4DBC-ABC2-628E2E7D711B}" sibTransId="{1C0A50CA-48E2-4051-95FF-46EA8EF6CBCC}"/>
    <dgm:cxn modelId="{C99E7CFF-0B8E-4C95-8157-31EBEBAEC932}" type="presOf" srcId="{345EE344-D41F-4447-BE5C-6A8E28AF55C4}" destId="{7B427A4C-7EED-4F32-A186-BDCA6950063C}" srcOrd="0" destOrd="0" presId="urn:microsoft.com/office/officeart/2005/8/layout/hProcess9"/>
    <dgm:cxn modelId="{2EC1FE20-2176-4CFD-9666-6039250B92AE}" type="presParOf" srcId="{FD894B88-5191-425B-959B-959EF1A9D9D5}" destId="{1EA6333F-B2E5-4579-BE1F-2BBE4E724EA9}" srcOrd="0" destOrd="0" presId="urn:microsoft.com/office/officeart/2005/8/layout/hProcess9"/>
    <dgm:cxn modelId="{D531B504-B440-4036-9369-D75917ACC68A}" type="presParOf" srcId="{FD894B88-5191-425B-959B-959EF1A9D9D5}" destId="{829123FF-4A80-44B5-BE21-C5323ECE1120}" srcOrd="1" destOrd="0" presId="urn:microsoft.com/office/officeart/2005/8/layout/hProcess9"/>
    <dgm:cxn modelId="{603704FA-7917-49A8-8413-CB19CA576F6B}" type="presParOf" srcId="{829123FF-4A80-44B5-BE21-C5323ECE1120}" destId="{65ACFF99-3DB5-460D-89F5-B41BF039BEAD}" srcOrd="0" destOrd="0" presId="urn:microsoft.com/office/officeart/2005/8/layout/hProcess9"/>
    <dgm:cxn modelId="{FA6E7832-DC07-4608-8BC9-0C7CC328B1F4}" type="presParOf" srcId="{829123FF-4A80-44B5-BE21-C5323ECE1120}" destId="{80DD91CF-77A3-4037-BE46-6F642655B9DE}" srcOrd="1" destOrd="0" presId="urn:microsoft.com/office/officeart/2005/8/layout/hProcess9"/>
    <dgm:cxn modelId="{E2E23E64-C58D-4671-BD16-D541D3D85397}" type="presParOf" srcId="{829123FF-4A80-44B5-BE21-C5323ECE1120}" destId="{366B86F5-9276-443B-8F5A-F9A1E87966B9}" srcOrd="2" destOrd="0" presId="urn:microsoft.com/office/officeart/2005/8/layout/hProcess9"/>
    <dgm:cxn modelId="{D6DBD464-0314-45E4-8552-8557D0BC9368}" type="presParOf" srcId="{829123FF-4A80-44B5-BE21-C5323ECE1120}" destId="{BA87B6DD-E463-49E3-AE20-7EC742B52BF4}" srcOrd="3" destOrd="0" presId="urn:microsoft.com/office/officeart/2005/8/layout/hProcess9"/>
    <dgm:cxn modelId="{1820E6AD-7D25-45B5-AE78-7A7E91A645B5}" type="presParOf" srcId="{829123FF-4A80-44B5-BE21-C5323ECE1120}" destId="{7B427A4C-7EED-4F32-A186-BDCA6950063C}" srcOrd="4" destOrd="0" presId="urn:microsoft.com/office/officeart/2005/8/layout/hProcess9"/>
    <dgm:cxn modelId="{C013D4DE-91BE-4CF2-9A65-2D66BF079AAC}" type="presParOf" srcId="{829123FF-4A80-44B5-BE21-C5323ECE1120}" destId="{468D5FA5-67F2-4EA2-B8F9-D6850B3D37D7}" srcOrd="5" destOrd="0" presId="urn:microsoft.com/office/officeart/2005/8/layout/hProcess9"/>
    <dgm:cxn modelId="{AF49C1F8-C6AB-4060-ACA1-E404FD64467F}" type="presParOf" srcId="{829123FF-4A80-44B5-BE21-C5323ECE1120}" destId="{4C3E5524-AE77-48A6-918F-E8E644121D5E}" srcOrd="6" destOrd="0" presId="urn:microsoft.com/office/officeart/2005/8/layout/hProcess9"/>
    <dgm:cxn modelId="{A8CF4C19-310F-4278-8EA1-C30CA641B6C8}" type="presParOf" srcId="{829123FF-4A80-44B5-BE21-C5323ECE1120}" destId="{060673B1-F179-4D32-9786-4B470695A378}" srcOrd="7" destOrd="0" presId="urn:microsoft.com/office/officeart/2005/8/layout/hProcess9"/>
    <dgm:cxn modelId="{C879354C-9207-427A-8D4E-3BB5EAC414AB}" type="presParOf" srcId="{829123FF-4A80-44B5-BE21-C5323ECE1120}" destId="{2BC51276-1BDC-4EC6-87A9-88623C40B460}" srcOrd="8" destOrd="0" presId="urn:microsoft.com/office/officeart/2005/8/layout/hProcess9"/>
    <dgm:cxn modelId="{1FE76D7C-E3DB-4274-AC03-ACA934A57828}" type="presParOf" srcId="{829123FF-4A80-44B5-BE21-C5323ECE1120}" destId="{6FF9F6E1-38F4-4C8E-9458-1758D7D0A9CD}" srcOrd="9" destOrd="0" presId="urn:microsoft.com/office/officeart/2005/8/layout/hProcess9"/>
    <dgm:cxn modelId="{4AF4BACC-9DE3-433A-89C1-7EB76234ABA8}" type="presParOf" srcId="{829123FF-4A80-44B5-BE21-C5323ECE1120}" destId="{5460721E-ECBE-4738-B219-931E22769291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A3042-CDC1-4122-9840-18D2CB37D093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542181CE-3BCD-4A21-8276-C1683CD571CE}">
      <dgm:prSet phldrT="[Text]" custT="1"/>
      <dgm:spPr/>
      <dgm:t>
        <a:bodyPr/>
        <a:lstStyle/>
        <a:p>
          <a:r>
            <a:rPr lang="en-GB" sz="2000" dirty="0"/>
            <a:t>Executive Summary </a:t>
          </a:r>
        </a:p>
      </dgm:t>
    </dgm:pt>
    <dgm:pt modelId="{3641EE8D-E2D1-43E3-8567-728AAB618821}" type="parTrans" cxnId="{B49CDC51-B8C3-4629-83A7-B5B16DD0BE29}">
      <dgm:prSet/>
      <dgm:spPr/>
      <dgm:t>
        <a:bodyPr/>
        <a:lstStyle/>
        <a:p>
          <a:endParaRPr lang="en-GB"/>
        </a:p>
      </dgm:t>
    </dgm:pt>
    <dgm:pt modelId="{54DB7264-B42E-4B05-BECB-AA940E75B617}" type="sibTrans" cxnId="{B49CDC51-B8C3-4629-83A7-B5B16DD0BE29}">
      <dgm:prSet/>
      <dgm:spPr/>
      <dgm:t>
        <a:bodyPr/>
        <a:lstStyle/>
        <a:p>
          <a:endParaRPr lang="en-GB"/>
        </a:p>
      </dgm:t>
    </dgm:pt>
    <dgm:pt modelId="{BB425E91-8AF4-4C29-AD89-05FB64F7EC45}">
      <dgm:prSet phldrT="[Text]" custT="1"/>
      <dgm:spPr/>
      <dgm:t>
        <a:bodyPr/>
        <a:lstStyle/>
        <a:p>
          <a:r>
            <a:rPr lang="en-GB" sz="2000" kern="1200" dirty="0">
              <a:solidFill>
                <a:prstClr val="white"/>
              </a:solidFill>
              <a:latin typeface="Gill Sans MT"/>
              <a:ea typeface="+mn-ea"/>
              <a:cs typeface="+mn-cs"/>
            </a:rPr>
            <a:t>Data Story</a:t>
          </a:r>
        </a:p>
      </dgm:t>
    </dgm:pt>
    <dgm:pt modelId="{03986B91-3948-4549-B927-DF336F704829}" type="parTrans" cxnId="{CE3F287B-9264-4162-BD39-94AD99D418DF}">
      <dgm:prSet/>
      <dgm:spPr/>
      <dgm:t>
        <a:bodyPr/>
        <a:lstStyle/>
        <a:p>
          <a:endParaRPr lang="en-GB"/>
        </a:p>
      </dgm:t>
    </dgm:pt>
    <dgm:pt modelId="{613AD1D8-FF0B-456A-B7C0-337E1B352174}" type="sibTrans" cxnId="{CE3F287B-9264-4162-BD39-94AD99D418DF}">
      <dgm:prSet/>
      <dgm:spPr/>
      <dgm:t>
        <a:bodyPr/>
        <a:lstStyle/>
        <a:p>
          <a:endParaRPr lang="en-GB"/>
        </a:p>
      </dgm:t>
    </dgm:pt>
    <dgm:pt modelId="{345EE344-D41F-4447-BE5C-6A8E28AF55C4}">
      <dgm:prSet phldrT="[Text]" custT="1"/>
      <dgm:spPr/>
      <dgm:t>
        <a:bodyPr/>
        <a:lstStyle/>
        <a:p>
          <a:r>
            <a:rPr lang="en-GB" sz="2000" dirty="0"/>
            <a:t>Data Insights</a:t>
          </a:r>
        </a:p>
      </dgm:t>
    </dgm:pt>
    <dgm:pt modelId="{936AFDEB-671A-4E5C-ADE5-CB35BCD7DCAC}" type="parTrans" cxnId="{0485D517-CD17-4B92-A69F-EC6AD6187CA2}">
      <dgm:prSet/>
      <dgm:spPr/>
      <dgm:t>
        <a:bodyPr/>
        <a:lstStyle/>
        <a:p>
          <a:endParaRPr lang="en-GB"/>
        </a:p>
      </dgm:t>
    </dgm:pt>
    <dgm:pt modelId="{1631F15D-55E5-4947-90DA-42DDC69E46D9}" type="sibTrans" cxnId="{0485D517-CD17-4B92-A69F-EC6AD6187CA2}">
      <dgm:prSet/>
      <dgm:spPr/>
      <dgm:t>
        <a:bodyPr/>
        <a:lstStyle/>
        <a:p>
          <a:endParaRPr lang="en-GB"/>
        </a:p>
      </dgm:t>
    </dgm:pt>
    <dgm:pt modelId="{FD894B88-5191-425B-959B-959EF1A9D9D5}" type="pres">
      <dgm:prSet presAssocID="{7BDA3042-CDC1-4122-9840-18D2CB37D093}" presName="CompostProcess" presStyleCnt="0">
        <dgm:presLayoutVars>
          <dgm:dir/>
          <dgm:resizeHandles val="exact"/>
        </dgm:presLayoutVars>
      </dgm:prSet>
      <dgm:spPr/>
    </dgm:pt>
    <dgm:pt modelId="{1EA6333F-B2E5-4579-BE1F-2BBE4E724EA9}" type="pres">
      <dgm:prSet presAssocID="{7BDA3042-CDC1-4122-9840-18D2CB37D093}" presName="arrow" presStyleLbl="bgShp" presStyleIdx="0" presStyleCnt="1" custScaleX="117647" custLinFactNeighborX="-911" custLinFactNeighborY="235"/>
      <dgm:spPr>
        <a:solidFill>
          <a:srgbClr val="7030A0"/>
        </a:solidFill>
      </dgm:spPr>
    </dgm:pt>
    <dgm:pt modelId="{829123FF-4A80-44B5-BE21-C5323ECE1120}" type="pres">
      <dgm:prSet presAssocID="{7BDA3042-CDC1-4122-9840-18D2CB37D093}" presName="linearProcess" presStyleCnt="0"/>
      <dgm:spPr/>
    </dgm:pt>
    <dgm:pt modelId="{65ACFF99-3DB5-460D-89F5-B41BF039BEAD}" type="pres">
      <dgm:prSet presAssocID="{542181CE-3BCD-4A21-8276-C1683CD571CE}" presName="textNode" presStyleLbl="node1" presStyleIdx="0" presStyleCnt="3">
        <dgm:presLayoutVars>
          <dgm:bulletEnabled val="1"/>
        </dgm:presLayoutVars>
      </dgm:prSet>
      <dgm:spPr/>
    </dgm:pt>
    <dgm:pt modelId="{80DD91CF-77A3-4037-BE46-6F642655B9DE}" type="pres">
      <dgm:prSet presAssocID="{54DB7264-B42E-4B05-BECB-AA940E75B617}" presName="sibTrans" presStyleCnt="0"/>
      <dgm:spPr/>
    </dgm:pt>
    <dgm:pt modelId="{366B86F5-9276-443B-8F5A-F9A1E87966B9}" type="pres">
      <dgm:prSet presAssocID="{BB425E91-8AF4-4C29-AD89-05FB64F7EC45}" presName="textNode" presStyleLbl="node1" presStyleIdx="1" presStyleCnt="3">
        <dgm:presLayoutVars>
          <dgm:bulletEnabled val="1"/>
        </dgm:presLayoutVars>
      </dgm:prSet>
      <dgm:spPr/>
    </dgm:pt>
    <dgm:pt modelId="{BA87B6DD-E463-49E3-AE20-7EC742B52BF4}" type="pres">
      <dgm:prSet presAssocID="{613AD1D8-FF0B-456A-B7C0-337E1B352174}" presName="sibTrans" presStyleCnt="0"/>
      <dgm:spPr/>
    </dgm:pt>
    <dgm:pt modelId="{7B427A4C-7EED-4F32-A186-BDCA6950063C}" type="pres">
      <dgm:prSet presAssocID="{345EE344-D41F-4447-BE5C-6A8E28AF55C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71EED16-B55B-41A2-A75F-72E3A70B79FD}" type="presOf" srcId="{7BDA3042-CDC1-4122-9840-18D2CB37D093}" destId="{FD894B88-5191-425B-959B-959EF1A9D9D5}" srcOrd="0" destOrd="0" presId="urn:microsoft.com/office/officeart/2005/8/layout/hProcess9"/>
    <dgm:cxn modelId="{0485D517-CD17-4B92-A69F-EC6AD6187CA2}" srcId="{7BDA3042-CDC1-4122-9840-18D2CB37D093}" destId="{345EE344-D41F-4447-BE5C-6A8E28AF55C4}" srcOrd="2" destOrd="0" parTransId="{936AFDEB-671A-4E5C-ADE5-CB35BCD7DCAC}" sibTransId="{1631F15D-55E5-4947-90DA-42DDC69E46D9}"/>
    <dgm:cxn modelId="{2DE7BF6F-0A13-4BB1-A520-6E8CC0B9303C}" type="presOf" srcId="{BB425E91-8AF4-4C29-AD89-05FB64F7EC45}" destId="{366B86F5-9276-443B-8F5A-F9A1E87966B9}" srcOrd="0" destOrd="0" presId="urn:microsoft.com/office/officeart/2005/8/layout/hProcess9"/>
    <dgm:cxn modelId="{B49CDC51-B8C3-4629-83A7-B5B16DD0BE29}" srcId="{7BDA3042-CDC1-4122-9840-18D2CB37D093}" destId="{542181CE-3BCD-4A21-8276-C1683CD571CE}" srcOrd="0" destOrd="0" parTransId="{3641EE8D-E2D1-43E3-8567-728AAB618821}" sibTransId="{54DB7264-B42E-4B05-BECB-AA940E75B617}"/>
    <dgm:cxn modelId="{CE3F287B-9264-4162-BD39-94AD99D418DF}" srcId="{7BDA3042-CDC1-4122-9840-18D2CB37D093}" destId="{BB425E91-8AF4-4C29-AD89-05FB64F7EC45}" srcOrd="1" destOrd="0" parTransId="{03986B91-3948-4549-B927-DF336F704829}" sibTransId="{613AD1D8-FF0B-456A-B7C0-337E1B352174}"/>
    <dgm:cxn modelId="{C5459798-FA1C-46C0-9E72-43C2E6374ACC}" type="presOf" srcId="{542181CE-3BCD-4A21-8276-C1683CD571CE}" destId="{65ACFF99-3DB5-460D-89F5-B41BF039BEAD}" srcOrd="0" destOrd="0" presId="urn:microsoft.com/office/officeart/2005/8/layout/hProcess9"/>
    <dgm:cxn modelId="{C99E7CFF-0B8E-4C95-8157-31EBEBAEC932}" type="presOf" srcId="{345EE344-D41F-4447-BE5C-6A8E28AF55C4}" destId="{7B427A4C-7EED-4F32-A186-BDCA6950063C}" srcOrd="0" destOrd="0" presId="urn:microsoft.com/office/officeart/2005/8/layout/hProcess9"/>
    <dgm:cxn modelId="{2EC1FE20-2176-4CFD-9666-6039250B92AE}" type="presParOf" srcId="{FD894B88-5191-425B-959B-959EF1A9D9D5}" destId="{1EA6333F-B2E5-4579-BE1F-2BBE4E724EA9}" srcOrd="0" destOrd="0" presId="urn:microsoft.com/office/officeart/2005/8/layout/hProcess9"/>
    <dgm:cxn modelId="{D531B504-B440-4036-9369-D75917ACC68A}" type="presParOf" srcId="{FD894B88-5191-425B-959B-959EF1A9D9D5}" destId="{829123FF-4A80-44B5-BE21-C5323ECE1120}" srcOrd="1" destOrd="0" presId="urn:microsoft.com/office/officeart/2005/8/layout/hProcess9"/>
    <dgm:cxn modelId="{603704FA-7917-49A8-8413-CB19CA576F6B}" type="presParOf" srcId="{829123FF-4A80-44B5-BE21-C5323ECE1120}" destId="{65ACFF99-3DB5-460D-89F5-B41BF039BEAD}" srcOrd="0" destOrd="0" presId="urn:microsoft.com/office/officeart/2005/8/layout/hProcess9"/>
    <dgm:cxn modelId="{FA6E7832-DC07-4608-8BC9-0C7CC328B1F4}" type="presParOf" srcId="{829123FF-4A80-44B5-BE21-C5323ECE1120}" destId="{80DD91CF-77A3-4037-BE46-6F642655B9DE}" srcOrd="1" destOrd="0" presId="urn:microsoft.com/office/officeart/2005/8/layout/hProcess9"/>
    <dgm:cxn modelId="{E2E23E64-C58D-4671-BD16-D541D3D85397}" type="presParOf" srcId="{829123FF-4A80-44B5-BE21-C5323ECE1120}" destId="{366B86F5-9276-443B-8F5A-F9A1E87966B9}" srcOrd="2" destOrd="0" presId="urn:microsoft.com/office/officeart/2005/8/layout/hProcess9"/>
    <dgm:cxn modelId="{D6DBD464-0314-45E4-8552-8557D0BC9368}" type="presParOf" srcId="{829123FF-4A80-44B5-BE21-C5323ECE1120}" destId="{BA87B6DD-E463-49E3-AE20-7EC742B52BF4}" srcOrd="3" destOrd="0" presId="urn:microsoft.com/office/officeart/2005/8/layout/hProcess9"/>
    <dgm:cxn modelId="{1820E6AD-7D25-45B5-AE78-7A7E91A645B5}" type="presParOf" srcId="{829123FF-4A80-44B5-BE21-C5323ECE1120}" destId="{7B427A4C-7EED-4F32-A186-BDCA6950063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6333F-B2E5-4579-BE1F-2BBE4E724EA9}">
      <dsp:nvSpPr>
        <dsp:cNvPr id="0" name=""/>
        <dsp:cNvSpPr/>
      </dsp:nvSpPr>
      <dsp:spPr>
        <a:xfrm>
          <a:off x="0" y="0"/>
          <a:ext cx="8891634" cy="4178710"/>
        </a:xfrm>
        <a:prstGeom prst="rightArrow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CFF99-3DB5-460D-89F5-B41BF039BEAD}">
      <dsp:nvSpPr>
        <dsp:cNvPr id="0" name=""/>
        <dsp:cNvSpPr/>
      </dsp:nvSpPr>
      <dsp:spPr>
        <a:xfrm>
          <a:off x="2442" y="1253612"/>
          <a:ext cx="1421880" cy="16714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Data Ingest</a:t>
          </a:r>
        </a:p>
      </dsp:txBody>
      <dsp:txXfrm>
        <a:off x="71852" y="1323022"/>
        <a:ext cx="1283060" cy="1532664"/>
      </dsp:txXfrm>
    </dsp:sp>
    <dsp:sp modelId="{366B86F5-9276-443B-8F5A-F9A1E87966B9}">
      <dsp:nvSpPr>
        <dsp:cNvPr id="0" name=""/>
        <dsp:cNvSpPr/>
      </dsp:nvSpPr>
      <dsp:spPr>
        <a:xfrm>
          <a:off x="1495416" y="1253612"/>
          <a:ext cx="1421880" cy="1671484"/>
        </a:xfrm>
        <a:prstGeom prst="roundRect">
          <a:avLst/>
        </a:prstGeom>
        <a:solidFill>
          <a:schemeClr val="accent2">
            <a:hueOff val="1538576"/>
            <a:satOff val="1641"/>
            <a:lumOff val="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Data Prep</a:t>
          </a:r>
        </a:p>
      </dsp:txBody>
      <dsp:txXfrm>
        <a:off x="1564826" y="1323022"/>
        <a:ext cx="1283060" cy="1532664"/>
      </dsp:txXfrm>
    </dsp:sp>
    <dsp:sp modelId="{7B427A4C-7EED-4F32-A186-BDCA6950063C}">
      <dsp:nvSpPr>
        <dsp:cNvPr id="0" name=""/>
        <dsp:cNvSpPr/>
      </dsp:nvSpPr>
      <dsp:spPr>
        <a:xfrm>
          <a:off x="2988391" y="1253612"/>
          <a:ext cx="1421880" cy="1671484"/>
        </a:xfrm>
        <a:prstGeom prst="roundRect">
          <a:avLst/>
        </a:prstGeom>
        <a:solidFill>
          <a:schemeClr val="accent2">
            <a:hueOff val="3077152"/>
            <a:satOff val="3282"/>
            <a:lumOff val="1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Create a New Topic</a:t>
          </a:r>
        </a:p>
      </dsp:txBody>
      <dsp:txXfrm>
        <a:off x="3057801" y="1323022"/>
        <a:ext cx="1283060" cy="1532664"/>
      </dsp:txXfrm>
    </dsp:sp>
    <dsp:sp modelId="{4C3E5524-AE77-48A6-918F-E8E644121D5E}">
      <dsp:nvSpPr>
        <dsp:cNvPr id="0" name=""/>
        <dsp:cNvSpPr/>
      </dsp:nvSpPr>
      <dsp:spPr>
        <a:xfrm>
          <a:off x="4481366" y="1253612"/>
          <a:ext cx="1421880" cy="1671484"/>
        </a:xfrm>
        <a:prstGeom prst="roundRect">
          <a:avLst/>
        </a:prstGeom>
        <a:solidFill>
          <a:schemeClr val="accent2">
            <a:hueOff val="4615728"/>
            <a:satOff val="4923"/>
            <a:lumOff val="1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Choose Analyses </a:t>
          </a:r>
        </a:p>
      </dsp:txBody>
      <dsp:txXfrm>
        <a:off x="4550776" y="1323022"/>
        <a:ext cx="1283060" cy="1532664"/>
      </dsp:txXfrm>
    </dsp:sp>
    <dsp:sp modelId="{2BC51276-1BDC-4EC6-87A9-88623C40B460}">
      <dsp:nvSpPr>
        <dsp:cNvPr id="0" name=""/>
        <dsp:cNvSpPr/>
      </dsp:nvSpPr>
      <dsp:spPr>
        <a:xfrm>
          <a:off x="5974341" y="1253612"/>
          <a:ext cx="1421880" cy="1671484"/>
        </a:xfrm>
        <a:prstGeom prst="roundRect">
          <a:avLst/>
        </a:prstGeom>
        <a:solidFill>
          <a:schemeClr val="accent2">
            <a:hueOff val="6154304"/>
            <a:satOff val="6564"/>
            <a:lumOff val="20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Link Topic to Analyses</a:t>
          </a:r>
        </a:p>
      </dsp:txBody>
      <dsp:txXfrm>
        <a:off x="6043751" y="1323022"/>
        <a:ext cx="1283060" cy="1532664"/>
      </dsp:txXfrm>
    </dsp:sp>
    <dsp:sp modelId="{5460721E-ECBE-4738-B219-931E22769291}">
      <dsp:nvSpPr>
        <dsp:cNvPr id="0" name=""/>
        <dsp:cNvSpPr/>
      </dsp:nvSpPr>
      <dsp:spPr>
        <a:xfrm>
          <a:off x="7467316" y="1253612"/>
          <a:ext cx="1421880" cy="1671484"/>
        </a:xfrm>
        <a:prstGeom prst="round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Build Visuals using Amazon Q </a:t>
          </a:r>
        </a:p>
      </dsp:txBody>
      <dsp:txXfrm>
        <a:off x="7536726" y="1323022"/>
        <a:ext cx="1283060" cy="1532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6333F-B2E5-4579-BE1F-2BBE4E724EA9}">
      <dsp:nvSpPr>
        <dsp:cNvPr id="0" name=""/>
        <dsp:cNvSpPr/>
      </dsp:nvSpPr>
      <dsp:spPr>
        <a:xfrm>
          <a:off x="0" y="0"/>
          <a:ext cx="8891634" cy="4178710"/>
        </a:xfrm>
        <a:prstGeom prst="rightArrow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CFF99-3DB5-460D-89F5-B41BF039BEAD}">
      <dsp:nvSpPr>
        <dsp:cNvPr id="0" name=""/>
        <dsp:cNvSpPr/>
      </dsp:nvSpPr>
      <dsp:spPr>
        <a:xfrm>
          <a:off x="0" y="1253612"/>
          <a:ext cx="2667491" cy="16714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Executive Summary </a:t>
          </a:r>
        </a:p>
      </dsp:txBody>
      <dsp:txXfrm>
        <a:off x="81595" y="1335207"/>
        <a:ext cx="2504301" cy="1508294"/>
      </dsp:txXfrm>
    </dsp:sp>
    <dsp:sp modelId="{366B86F5-9276-443B-8F5A-F9A1E87966B9}">
      <dsp:nvSpPr>
        <dsp:cNvPr id="0" name=""/>
        <dsp:cNvSpPr/>
      </dsp:nvSpPr>
      <dsp:spPr>
        <a:xfrm>
          <a:off x="3112073" y="1253612"/>
          <a:ext cx="2667491" cy="1671484"/>
        </a:xfrm>
        <a:prstGeom prst="roundRect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Gill Sans MT"/>
              <a:ea typeface="+mn-ea"/>
              <a:cs typeface="+mn-cs"/>
            </a:rPr>
            <a:t>Data Story</a:t>
          </a:r>
        </a:p>
      </dsp:txBody>
      <dsp:txXfrm>
        <a:off x="3193668" y="1335207"/>
        <a:ext cx="2504301" cy="1508294"/>
      </dsp:txXfrm>
    </dsp:sp>
    <dsp:sp modelId="{7B427A4C-7EED-4F32-A186-BDCA6950063C}">
      <dsp:nvSpPr>
        <dsp:cNvPr id="0" name=""/>
        <dsp:cNvSpPr/>
      </dsp:nvSpPr>
      <dsp:spPr>
        <a:xfrm>
          <a:off x="6224147" y="1253612"/>
          <a:ext cx="2667491" cy="1671484"/>
        </a:xfrm>
        <a:prstGeom prst="round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Data Insights</a:t>
          </a:r>
        </a:p>
      </dsp:txBody>
      <dsp:txXfrm>
        <a:off x="6305742" y="1335207"/>
        <a:ext cx="2504301" cy="1508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225A8-AC88-428A-AB2C-26B329CACFE0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60407-189F-4B8E-A090-950732EEE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13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F00E9-A49D-4007-B3B9-A3783809E5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F00E9-A49D-4007-B3B9-A3783809E5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EFD0-FAE1-4DB6-DC15-572A49968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3EC966-1DA4-DBC6-5663-F7E9F5570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5C7F69-5A32-FBF6-BF75-68A20A932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FE78E-09D2-524C-6B97-D170F1420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F00E9-A49D-4007-B3B9-A3783809E5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01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B73C6-C18E-EFDA-BDB0-5563BEEFA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0EEC04-3009-91EE-F216-086855A2B4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66BCD0-5615-F3AF-A6F0-CEFE3C7FE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C482F-E939-79F6-A70E-C9AAAA483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F00E9-A49D-4007-B3B9-A3783809E5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33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8D295-3E60-C48F-6699-0338D5C54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39425A-28C5-E80E-9075-6797B12F5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88D679-AF6C-27D0-3AEF-DF032D76E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4184F-9AA2-7902-5986-A122048CB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F00E9-A49D-4007-B3B9-A3783809E5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08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D8BB0-CC85-110E-F33D-936BFB79B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8A2E31-75AA-7886-E532-7179E33B2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F80249-3282-64A6-EE91-639E9F23F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3700-2814-35E3-EFD1-9DF2FF8EB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F00E9-A49D-4007-B3B9-A3783809E5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1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D426A-4FC5-D8E6-8DD3-692206050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1F0AEA-07BF-8DC1-4141-14789DA47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0AD400-CCE2-196D-CEB9-B47D54A05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E59E6-00F6-3AE7-4A28-B01E9DAE4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F00E9-A49D-4007-B3B9-A3783809E5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122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516C1-CAC0-EE36-59AA-6D33645A1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121709-8DE9-5F26-751E-12174F36E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CA065D-E919-30D6-DBCF-D9BBE091B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A9C68-A290-A3F4-0931-6607DEAC8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F00E9-A49D-4007-B3B9-A3783809E5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57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8744B-98C2-47D5-68EB-FCD6684BE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BFC198-BC28-93F5-4FB2-4898EBF2F6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2E201A-A874-2FF2-42FD-AE1799610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7DFC1-F784-12FA-E6E3-0001C4C74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F00E9-A49D-4007-B3B9-A3783809E5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37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9714-B5FD-4449-800A-4C88D5F88112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22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495-AAE5-426B-B0CD-C376724FDF25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0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9BBF-8569-4542-B85E-BC6995D19EB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08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20614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492-9E9B-46DC-9DF1-5A7BF9FDDB0B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0954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9539-4977-45A0-881B-512AC80773A0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3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0ACC-BED7-46B9-BB54-290D56D108C0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1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7977-9DEF-40FA-A056-48AE730BE00E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4A70-3B15-4F90-9229-E972330EC61A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8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E004-D13D-4C09-AF00-1BDDA7968A8B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CF71-F975-4DEB-90A2-33CFE2D35F64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25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1673-06F2-47C1-8B40-A4FEC50DE81F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9A88-7AA3-4E53-88F0-E220A6E36E1A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0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5F09-5546-408F-B682-7017DDF24963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9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2FA788C-8AEB-4044-BF3A-7CA99B5CC8C9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96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bedrock/latest/userguide/abuse-detec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GB" sz="3600" dirty="0"/>
              <a:t>Data Renaissance : Amazon QuickSight &amp; Generative BI</a:t>
            </a:r>
            <a:endParaRPr lang="en-US" sz="3600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261EBF-9F89-F51E-1D79-05D5F1469BDE}"/>
              </a:ext>
            </a:extLst>
          </p:cNvPr>
          <p:cNvSpPr txBox="1"/>
          <p:nvPr/>
        </p:nvSpPr>
        <p:spPr>
          <a:xfrm>
            <a:off x="8268929" y="5431536"/>
            <a:ext cx="361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 panose="02050604050505020204" pitchFamily="18" charset="0"/>
              </a:rPr>
              <a:t>Chandrasekar Rajendran 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4C368-E801-7935-9B39-C132E60B1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7DA4-A04F-8A4B-EEFF-3C934C5F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81614"/>
            <a:ext cx="11090275" cy="683395"/>
          </a:xfrm>
        </p:spPr>
        <p:txBody>
          <a:bodyPr/>
          <a:lstStyle/>
          <a:p>
            <a:r>
              <a:rPr lang="en-US" dirty="0"/>
              <a:t>Interact with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41F0-5D3B-7785-0B60-1BAA56B293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381328"/>
            <a:ext cx="11090274" cy="4951210"/>
          </a:xfrm>
        </p:spPr>
        <p:txBody>
          <a:bodyPr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endParaRPr lang="en-GB" dirty="0">
              <a:latin typeface="Amazon Ember"/>
            </a:endParaRPr>
          </a:p>
          <a:p>
            <a:pPr marL="0" indent="0" rtl="0">
              <a:lnSpc>
                <a:spcPct val="110000"/>
              </a:lnSpc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E579-6F92-732E-48A6-06B294ED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E0269-2942-4777-B7A1-6FAA837FC94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4/8/2025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CF4D-B755-2A44-7537-E071E2A4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1CA95C9-5C2D-93EE-847F-82BD617F8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750660"/>
            <a:ext cx="5545137" cy="460266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3DB2A46-5529-C702-B24A-F9096C36FF6D}"/>
              </a:ext>
            </a:extLst>
          </p:cNvPr>
          <p:cNvSpPr txBox="1"/>
          <p:nvPr/>
        </p:nvSpPr>
        <p:spPr>
          <a:xfrm>
            <a:off x="550863" y="1021450"/>
            <a:ext cx="805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Ask Questions and get insights from Dashboard through Natural Language </a:t>
            </a:r>
          </a:p>
        </p:txBody>
      </p:sp>
      <p:pic>
        <p:nvPicPr>
          <p:cNvPr id="32" name="Picture 3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70D28E-3361-FD5E-42C9-C37F6E541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077" y="2464972"/>
            <a:ext cx="5731510" cy="194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9135-5046-ED5E-E594-E6F5AE60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551"/>
            <a:ext cx="11090275" cy="784437"/>
          </a:xfrm>
        </p:spPr>
        <p:txBody>
          <a:bodyPr/>
          <a:lstStyle/>
          <a:p>
            <a:r>
              <a:rPr lang="en-GB" dirty="0"/>
              <a:t>Create a Data Story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13F86-7A9C-2D8C-6DFD-63BBEFC9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492-9E9B-46DC-9DF1-5A7BF9FDDB0B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586A1-22DC-45DF-89A9-70101540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486BED5-3A7F-FCC6-6C4E-D29A60C9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8" y="1528851"/>
            <a:ext cx="5230504" cy="2284797"/>
          </a:xfrm>
          <a:prstGeom prst="rect">
            <a:avLst/>
          </a:prstGeo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9D22655-6330-E98A-D875-DE5B52930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7" y="4080510"/>
            <a:ext cx="5230505" cy="2339350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F3A4DEF-7120-5EA3-229E-649B10528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28851"/>
            <a:ext cx="4988323" cy="2354891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CD6F7ED-146C-5AA0-F176-23138F052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32624"/>
            <a:ext cx="4985632" cy="2474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7003C6-6872-9613-F2E2-166A8A5F6AAB}"/>
              </a:ext>
            </a:extLst>
          </p:cNvPr>
          <p:cNvSpPr txBox="1"/>
          <p:nvPr/>
        </p:nvSpPr>
        <p:spPr>
          <a:xfrm>
            <a:off x="550863" y="1072167"/>
            <a:ext cx="1069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Compelling Data Story to share with your business / stakeholders with Insights and 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384516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796236"/>
          </a:xfrm>
        </p:spPr>
        <p:txBody>
          <a:bodyPr/>
          <a:lstStyle/>
          <a:p>
            <a:r>
              <a:rPr lang="en-US" dirty="0"/>
              <a:t>What is Data Renaissance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702340"/>
            <a:ext cx="11090274" cy="463019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Latha" panose="020B0604020202020204" pitchFamily="34" charset="0"/>
              </a:rPr>
              <a:t> </a:t>
            </a:r>
            <a:endParaRPr lang="en-GB" sz="1800" kern="100" dirty="0">
              <a:effectLst/>
              <a:latin typeface="Bookman Old Style" panose="02050604050505020204" pitchFamily="18" charset="0"/>
              <a:ea typeface="Aptos" panose="020B000402020202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Latha" panose="020B0604020202020204" pitchFamily="34" charset="0"/>
              </a:rPr>
              <a:t>Data Renaissance</a:t>
            </a:r>
            <a:r>
              <a:rPr lang="en-GB" sz="18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Latha" panose="020B0604020202020204" pitchFamily="34" charset="0"/>
              </a:rPr>
              <a:t> refers to a transformative period in which data-driven innovation, AI, and advanced analytics are reshaping industries, decision-making, and business models and with the rise of AI-driven insights, like </a:t>
            </a:r>
            <a:r>
              <a:rPr lang="en-GB" sz="18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Latha" panose="020B0604020202020204" pitchFamily="34" charset="0"/>
              </a:rPr>
              <a:t>Generative BI</a:t>
            </a:r>
            <a:r>
              <a:rPr lang="en-GB" sz="18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Latha" panose="020B0604020202020204" pitchFamily="34" charset="0"/>
              </a:rPr>
              <a:t>, allows for more intuitive data exploration without requiring technical expertise</a:t>
            </a:r>
          </a:p>
          <a:p>
            <a:pPr marL="0" indent="0" rtl="0">
              <a:lnSpc>
                <a:spcPct val="110000"/>
              </a:lnSpc>
              <a:buNone/>
            </a:pPr>
            <a:endParaRPr lang="en-GB" noProof="1">
              <a:latin typeface="Bookman Old Style" panose="02050604050505020204" pitchFamily="18" charset="0"/>
            </a:endParaRPr>
          </a:p>
          <a:p>
            <a:pPr marL="0" indent="0" rtl="0">
              <a:lnSpc>
                <a:spcPct val="110000"/>
              </a:lnSpc>
              <a:buNone/>
            </a:pPr>
            <a:endParaRPr lang="en-GB" sz="1800" noProof="1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6579E-482A-E8E5-4050-A7B582BF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E0269-2942-4777-B7A1-6FAA837FC94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4/8/2025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0C0DC-E2E4-8639-BDFF-73D51B2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322CC-0D34-CEBA-4A7E-A0B502D38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5274-4E47-55EA-1BFB-F78BEE9C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683395"/>
          </a:xfrm>
        </p:spPr>
        <p:txBody>
          <a:bodyPr/>
          <a:lstStyle/>
          <a:p>
            <a:r>
              <a:rPr lang="en-GB" sz="4000" noProof="1"/>
              <a:t>Amazon Q in QuickSight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6B12-D035-5E2E-F28E-C7198F6388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381328"/>
            <a:ext cx="11090274" cy="4951210"/>
          </a:xfrm>
        </p:spPr>
        <p:txBody>
          <a:bodyPr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r>
              <a:rPr lang="en-GB" b="0" i="0" dirty="0">
                <a:effectLst/>
                <a:latin typeface="Bookman Old Style" panose="02050604050505020204" pitchFamily="18" charset="0"/>
              </a:rPr>
              <a:t>Amazon Q integrates with Amazon QuickSight to give QuickSight users access to a suite of new Generative BI capabilities. With Amazon Q in QuickSight, you can utilize the Generative BI authoring experience, create executive summaries of your data, ask and answer questions of data, </a:t>
            </a:r>
            <a:r>
              <a:rPr lang="en-GB" dirty="0">
                <a:latin typeface="Bookman Old Style" panose="02050604050505020204" pitchFamily="18" charset="0"/>
              </a:rPr>
              <a:t>and generate data stories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GB" dirty="0">
                <a:latin typeface="Bookman Old Style" panose="02050604050505020204" pitchFamily="18" charset="0"/>
              </a:rPr>
              <a:t>Powered by Amazon Bedrock: Amazon Q in QuickSight is built on Amazon Bedrock and includes </a:t>
            </a:r>
            <a:r>
              <a:rPr lang="en-GB" dirty="0">
                <a:latin typeface="Bookman Old Style" panose="02050604050505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automated abuse detection</a:t>
            </a:r>
            <a:r>
              <a:rPr lang="en-GB" dirty="0">
                <a:latin typeface="Bookman Old Style" panose="02050604050505020204" pitchFamily="18" charset="0"/>
              </a:rPr>
              <a:t> implemented in Amazon Bedrock to enforce safety, security, and the responsible use of AI.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GB" dirty="0">
                <a:latin typeface="Bookman Old Style" panose="02050604050505020204" pitchFamily="18" charset="0"/>
              </a:rPr>
              <a:t>Natural Language Query is a powerful new data tool that can speed insight discovery when integrated into the BI suite. New Amazon QuickSight Q capabilities help existing analytics authors to do more with NLQ.</a:t>
            </a:r>
          </a:p>
          <a:p>
            <a:pPr marL="0" indent="0" rtl="0">
              <a:lnSpc>
                <a:spcPct val="110000"/>
              </a:lnSpc>
              <a:buNone/>
            </a:pPr>
            <a:endParaRPr lang="en-GB" dirty="0">
              <a:latin typeface="Amazon Ember"/>
            </a:endParaRPr>
          </a:p>
          <a:p>
            <a:pPr marL="0" indent="0" rtl="0">
              <a:lnSpc>
                <a:spcPct val="110000"/>
              </a:lnSpc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74FF-39DD-DE6A-6281-DA42794A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E0269-2942-4777-B7A1-6FAA837FC94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4/8/2025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7D1B-4EC7-4285-4077-9FBF3BC3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98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736A-F5CC-561D-8356-49DBACE4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725444"/>
          </a:xfrm>
        </p:spPr>
        <p:txBody>
          <a:bodyPr/>
          <a:lstStyle/>
          <a:p>
            <a:r>
              <a:rPr lang="en-GB" dirty="0"/>
              <a:t>Client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6D70-0944-A85D-5182-ACC9B856F6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563329"/>
            <a:ext cx="11090274" cy="476920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GB" sz="16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Latha" panose="020B0604020202020204" pitchFamily="34" charset="0"/>
              </a:rPr>
              <a:t>A line chart that shows the trend of loan organizations over time, with a forecast that estimates future loan origination volumes.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GB" sz="16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Latha" panose="020B0604020202020204" pitchFamily="34" charset="0"/>
              </a:rPr>
              <a:t>A donut chart that shows the distribution of loan amounts by grade.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GB" sz="16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Latha" panose="020B0604020202020204" pitchFamily="34" charset="0"/>
              </a:rPr>
              <a:t>A box plot chart that shows the distribution of loan amounts across different loan purposes.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GB" sz="16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Latha" panose="020B0604020202020204" pitchFamily="34" charset="0"/>
              </a:rPr>
              <a:t>A geospatial map chart that shows the loan amount distribution by state.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GB" sz="16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Latha" panose="020B0604020202020204" pitchFamily="34" charset="0"/>
              </a:rPr>
              <a:t>Conditional formatting applied to the geospatial map chart to highlight different loan amount ranges.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GB" sz="16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Latha" panose="020B0604020202020204" pitchFamily="34" charset="0"/>
              </a:rPr>
              <a:t>A Sankey diagram that shows the relationship between loan purpose and loan status.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GB" sz="16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Latha" panose="020B0604020202020204" pitchFamily="34" charset="0"/>
              </a:rPr>
              <a:t>A calculated field for age group created using Generative BI capabilities.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GB" sz="16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Latha" panose="020B0604020202020204" pitchFamily="34" charset="0"/>
              </a:rPr>
              <a:t>A virtual bar chart that shows the relationship between age groups and loan amounts.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93C0-66A2-4A8E-B9B9-4FC930F5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492-9E9B-46DC-9DF1-5A7BF9FDDB0B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EACAA-F68E-AFDF-1767-83F36DF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6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C954-3BB7-5444-E619-14FE1756F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8EBD-86FA-87A6-C43E-08DC4342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683395"/>
          </a:xfrm>
        </p:spPr>
        <p:txBody>
          <a:bodyPr/>
          <a:lstStyle/>
          <a:p>
            <a:r>
              <a:rPr lang="en-GB" noProof="1"/>
              <a:t>How to create a </a:t>
            </a:r>
            <a:r>
              <a:rPr lang="en-GB" sz="4000" noProof="1"/>
              <a:t>Gen BI Dashboard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C73ED-23D8-AFB1-D687-C767E9146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381328"/>
            <a:ext cx="11090274" cy="4951210"/>
          </a:xfrm>
        </p:spPr>
        <p:txBody>
          <a:bodyPr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endParaRPr lang="en-GB" dirty="0">
              <a:latin typeface="Amazon Ember"/>
            </a:endParaRPr>
          </a:p>
          <a:p>
            <a:pPr marL="0" indent="0" rtl="0">
              <a:lnSpc>
                <a:spcPct val="110000"/>
              </a:lnSpc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7F3F-042B-244F-3659-83C2DF32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E0269-2942-4777-B7A1-6FAA837FC94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4/8/2025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BF205-48D8-CBA0-45E5-E3AAF71A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CC25783-0589-BC2C-2829-5998514D2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589375"/>
              </p:ext>
            </p:extLst>
          </p:nvPr>
        </p:nvGraphicFramePr>
        <p:xfrm>
          <a:off x="2031999" y="1917291"/>
          <a:ext cx="8891639" cy="417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7CAC21-CFFA-C620-EF57-F0E58F9AB051}"/>
              </a:ext>
            </a:extLst>
          </p:cNvPr>
          <p:cNvSpPr txBox="1"/>
          <p:nvPr/>
        </p:nvSpPr>
        <p:spPr>
          <a:xfrm>
            <a:off x="4414684" y="2536723"/>
            <a:ext cx="20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Amazon QuickSight</a:t>
            </a:r>
          </a:p>
        </p:txBody>
      </p:sp>
    </p:spTree>
    <p:extLst>
      <p:ext uri="{BB962C8B-B14F-4D97-AF65-F5344CB8AC3E}">
        <p14:creationId xmlns:p14="http://schemas.microsoft.com/office/powerpoint/2010/main" val="59335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04426-0D7F-26EA-EAA6-4FC7FB3D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AB11-3A43-87FB-A302-CACC626D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683395"/>
          </a:xfrm>
        </p:spPr>
        <p:txBody>
          <a:bodyPr/>
          <a:lstStyle/>
          <a:p>
            <a:r>
              <a:rPr lang="en-GB" sz="4000" noProof="1"/>
              <a:t>Gen BI Dashboard 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090B-5470-1CAD-1A52-84878F30F4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381328"/>
            <a:ext cx="11090274" cy="4951210"/>
          </a:xfrm>
        </p:spPr>
        <p:txBody>
          <a:bodyPr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endParaRPr lang="en-GB" dirty="0">
              <a:latin typeface="Amazon Ember"/>
            </a:endParaRPr>
          </a:p>
          <a:p>
            <a:pPr marL="0" indent="0" rtl="0">
              <a:lnSpc>
                <a:spcPct val="110000"/>
              </a:lnSpc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DBF45-B0F3-AEE2-23D9-580D8A76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E0269-2942-4777-B7A1-6FAA837FC94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4/8/2025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EEFD-D3E2-CB7A-7850-D04935D1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520369-EC6E-1C39-8ACA-B2A2B81A9E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76823"/>
              </p:ext>
            </p:extLst>
          </p:nvPr>
        </p:nvGraphicFramePr>
        <p:xfrm>
          <a:off x="2031999" y="1917291"/>
          <a:ext cx="8891639" cy="417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A5962AC-4CCF-F7C7-F5EF-AF7DAF9511A9}"/>
              </a:ext>
            </a:extLst>
          </p:cNvPr>
          <p:cNvSpPr txBox="1"/>
          <p:nvPr/>
        </p:nvSpPr>
        <p:spPr>
          <a:xfrm>
            <a:off x="4414684" y="2536723"/>
            <a:ext cx="20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Amazon QuickSight</a:t>
            </a:r>
          </a:p>
        </p:txBody>
      </p:sp>
    </p:spTree>
    <p:extLst>
      <p:ext uri="{BB962C8B-B14F-4D97-AF65-F5344CB8AC3E}">
        <p14:creationId xmlns:p14="http://schemas.microsoft.com/office/powerpoint/2010/main" val="190044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9DC19-920B-B9D8-0B65-160B584F9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CAA-7FD9-0F79-4138-87E962A6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683395"/>
          </a:xfrm>
        </p:spPr>
        <p:txBody>
          <a:bodyPr/>
          <a:lstStyle/>
          <a:p>
            <a:r>
              <a:rPr lang="en-US" dirty="0"/>
              <a:t>Build with Amazon QuickSight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CFDE-7113-8892-43B1-ED82AE99CC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381328"/>
            <a:ext cx="11090274" cy="4951210"/>
          </a:xfrm>
        </p:spPr>
        <p:txBody>
          <a:bodyPr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endParaRPr lang="en-GB" dirty="0">
              <a:latin typeface="Amazon Ember"/>
            </a:endParaRPr>
          </a:p>
          <a:p>
            <a:pPr marL="0" indent="0" rtl="0">
              <a:lnSpc>
                <a:spcPct val="110000"/>
              </a:lnSpc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50DC-D28B-7833-D1FE-29A8FFFC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E0269-2942-4777-B7A1-6FAA837FC94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4/8/2025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B9189-7A70-3AFA-5722-FC7D353D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B1E9B5-CB88-DED1-86E1-09E4035E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576551"/>
            <a:ext cx="5545137" cy="1566942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9FBCF6-84C0-7859-722C-698AEBE27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3429000"/>
            <a:ext cx="5545137" cy="158337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A3126D-3D51-AD93-4F65-7FC9CAC3F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63" y="5167845"/>
            <a:ext cx="5545137" cy="1595755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C9F383-E448-DA40-D03D-261A676D8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916" y="1528025"/>
            <a:ext cx="5731510" cy="2267227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DC21A9-86CB-7334-4537-5AB6F1068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916" y="3854474"/>
            <a:ext cx="5731510" cy="29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6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52062-86C4-43DD-14AC-4EF7F45F2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0F21-D62A-9D07-E492-746A61C4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683395"/>
          </a:xfrm>
        </p:spPr>
        <p:txBody>
          <a:bodyPr/>
          <a:lstStyle/>
          <a:p>
            <a:r>
              <a:rPr lang="en-US" dirty="0"/>
              <a:t>Build with Amazon QuickSight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DC24-EDA7-635F-6320-A98D8AB924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381328"/>
            <a:ext cx="11090274" cy="4951210"/>
          </a:xfrm>
        </p:spPr>
        <p:txBody>
          <a:bodyPr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endParaRPr lang="en-GB" dirty="0">
              <a:latin typeface="Amazon Ember"/>
            </a:endParaRPr>
          </a:p>
          <a:p>
            <a:pPr marL="0" indent="0" rtl="0">
              <a:lnSpc>
                <a:spcPct val="110000"/>
              </a:lnSpc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BC81-E94F-94F3-1A23-181F0AB1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E0269-2942-4777-B7A1-6FAA837FC94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4/8/2025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31940-3B62-8A6D-0C59-25AF27B2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3F3E5C-1B18-29B8-807E-AE1D1EF6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845747"/>
            <a:ext cx="3421369" cy="29499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CD10C6-EE69-F1CC-B80C-C766A5ADF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827" y="1845746"/>
            <a:ext cx="3187431" cy="29499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261557-BEB4-AEC8-64A0-305935B73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4853" y="1845746"/>
            <a:ext cx="3421369" cy="29499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285FE6-E31C-1D5C-3475-8EF01D75A074}"/>
              </a:ext>
            </a:extLst>
          </p:cNvPr>
          <p:cNvSpPr txBox="1"/>
          <p:nvPr/>
        </p:nvSpPr>
        <p:spPr>
          <a:xfrm>
            <a:off x="639097" y="1184744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Amazon Q to build dashboards by using Natural Language </a:t>
            </a:r>
          </a:p>
        </p:txBody>
      </p:sp>
    </p:spTree>
    <p:extLst>
      <p:ext uri="{BB962C8B-B14F-4D97-AF65-F5344CB8AC3E}">
        <p14:creationId xmlns:p14="http://schemas.microsoft.com/office/powerpoint/2010/main" val="163811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9DDB3-B7F8-8470-DAAF-73852C18B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17F5-FADE-BA6F-A751-7266D0C1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81614"/>
            <a:ext cx="11090275" cy="683395"/>
          </a:xfrm>
        </p:spPr>
        <p:txBody>
          <a:bodyPr/>
          <a:lstStyle/>
          <a:p>
            <a:r>
              <a:rPr lang="en-US" dirty="0"/>
              <a:t>Build with Amazon QuickSight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B733-5F46-497F-C0F5-9424F4C8F7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381328"/>
            <a:ext cx="11090274" cy="4951210"/>
          </a:xfrm>
        </p:spPr>
        <p:txBody>
          <a:bodyPr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endParaRPr lang="en-GB" dirty="0">
              <a:latin typeface="Amazon Ember"/>
            </a:endParaRPr>
          </a:p>
          <a:p>
            <a:pPr marL="0" indent="0" rtl="0">
              <a:lnSpc>
                <a:spcPct val="110000"/>
              </a:lnSpc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2B2D9-FF26-F9CA-7587-921E377A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E0269-2942-4777-B7A1-6FAA837FC94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4/8/2025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694FD-5496-BC0F-CDF2-6455D634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997C37-9713-D481-4699-2019176B16CC}"/>
              </a:ext>
            </a:extLst>
          </p:cNvPr>
          <p:cNvSpPr txBox="1"/>
          <p:nvPr/>
        </p:nvSpPr>
        <p:spPr>
          <a:xfrm>
            <a:off x="550863" y="948735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Edit dashboards with Natural Language based on Data Filters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261BE-8116-053D-0FE5-ADF02EAD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35" y="1492740"/>
            <a:ext cx="4799377" cy="3777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BD8BE-EC88-1E6A-7E21-7FB2A5DC2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499" y="1481295"/>
            <a:ext cx="4500757" cy="213405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73EFEA5-503D-BFE5-A5B5-D76BAB1D814D}"/>
              </a:ext>
            </a:extLst>
          </p:cNvPr>
          <p:cNvSpPr/>
          <p:nvPr/>
        </p:nvSpPr>
        <p:spPr>
          <a:xfrm>
            <a:off x="5624052" y="2059236"/>
            <a:ext cx="90456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6B7394-27C7-4F0D-7CAF-53253BCB8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500" y="4324604"/>
            <a:ext cx="4500756" cy="2289127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510504BC-9E36-22C9-51EE-24FCFA1FC141}"/>
              </a:ext>
            </a:extLst>
          </p:cNvPr>
          <p:cNvSpPr/>
          <p:nvPr/>
        </p:nvSpPr>
        <p:spPr>
          <a:xfrm>
            <a:off x="8858735" y="3859606"/>
            <a:ext cx="452284" cy="3441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0955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Widescreen</PresentationFormat>
  <Paragraphs>69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Amazon Ember</vt:lpstr>
      <vt:lpstr>Aptos</vt:lpstr>
      <vt:lpstr>Arial</vt:lpstr>
      <vt:lpstr>Bookman Old Style</vt:lpstr>
      <vt:lpstr>Calibri</vt:lpstr>
      <vt:lpstr>Gill Sans MT</vt:lpstr>
      <vt:lpstr>Walbaum Display</vt:lpstr>
      <vt:lpstr>3DFloatVTI</vt:lpstr>
      <vt:lpstr>Data Renaissance : Amazon QuickSight &amp; Generative BI</vt:lpstr>
      <vt:lpstr>What is Data Renaissance ? </vt:lpstr>
      <vt:lpstr>Amazon Q in QuickSight</vt:lpstr>
      <vt:lpstr>Client Requirements </vt:lpstr>
      <vt:lpstr>How to create a Gen BI Dashboard ?</vt:lpstr>
      <vt:lpstr>Gen BI Dashboard Outputs</vt:lpstr>
      <vt:lpstr>Build with Amazon QuickSight</vt:lpstr>
      <vt:lpstr>Build with Amazon QuickSight</vt:lpstr>
      <vt:lpstr>Build with Amazon QuickSight</vt:lpstr>
      <vt:lpstr>Interact with Dashboard</vt:lpstr>
      <vt:lpstr>Create a Data Story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2025-04-08T08:14:54Z</dcterms:created>
  <dcterms:modified xsi:type="dcterms:W3CDTF">2025-04-08T08:15:04Z</dcterms:modified>
</cp:coreProperties>
</file>