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 id="2147483652" r:id="rId2"/>
    <p:sldMasterId id="2147483653" r:id="rId3"/>
  </p:sldMasterIdLst>
  <p:notesMasterIdLst>
    <p:notesMasterId r:id="rId12"/>
  </p:notesMasterIdLst>
  <p:sldIdLst>
    <p:sldId id="256" r:id="rId4"/>
    <p:sldId id="257" r:id="rId5"/>
    <p:sldId id="258" r:id="rId6"/>
    <p:sldId id="259" r:id="rId7"/>
    <p:sldId id="260" r:id="rId8"/>
    <p:sldId id="262" r:id="rId9"/>
    <p:sldId id="266" r:id="rId10"/>
    <p:sldId id="267" r:id="rId11"/>
  </p:sldIdLst>
  <p:sldSz cx="9144000" cy="5143500" type="screen16x9"/>
  <p:notesSz cx="9144000" cy="5143500"/>
  <p:embeddedFontLst>
    <p:embeddedFont>
      <p:font typeface="Calibri" panose="020F0502020204030204" pitchFamily="34" charset="0"/>
      <p:regular r:id="rId13"/>
      <p:bold r:id="rId14"/>
      <p:italic r:id="rId15"/>
      <p:boldItalic r:id="rId16"/>
    </p:embeddedFont>
    <p:embeddedFont>
      <p:font typeface="Carlito" panose="020B0604020202020204" charset="0"/>
      <p:regular r:id="rId17"/>
      <p:bold r:id="rId18"/>
      <p:italic r:id="rId19"/>
      <p:boldItalic r:id="rId20"/>
    </p:embeddedFont>
    <p:embeddedFont>
      <p:font typeface="EB Garamond" panose="00000500000000000000" pitchFamily="2" charset="0"/>
      <p:regular r:id="rId21"/>
      <p:bold r:id="rId22"/>
      <p:italic r:id="rId23"/>
      <p:boldItalic r:id="rId24"/>
    </p:embeddedFont>
    <p:embeddedFont>
      <p:font typeface="EB Garamond Medium" panose="00000600000000000000" pitchFamily="2" charset="0"/>
      <p:regular r:id="rId25"/>
      <p:bold r:id="rId26"/>
      <p:italic r:id="rId27"/>
      <p:boldItalic r:id="rId28"/>
    </p:embeddedFont>
    <p:embeddedFont>
      <p:font typeface="Public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5"/>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7"/>
          <p:cNvSpPr txBox="1"/>
          <p:nvPr/>
        </p:nvSpPr>
        <p:spPr>
          <a:xfrm>
            <a:off x="352674" y="2692800"/>
            <a:ext cx="3953100" cy="1236108"/>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2400" b="1" dirty="0">
                <a:solidFill>
                  <a:srgbClr val="223669"/>
                </a:solidFill>
                <a:latin typeface="Public Sans"/>
                <a:ea typeface="Public Sans"/>
                <a:cs typeface="Public Sans"/>
                <a:sym typeface="Public Sans"/>
              </a:rPr>
              <a:t>“BLOG WEBSITE”</a:t>
            </a:r>
            <a:endParaRPr sz="2400" b="1" dirty="0">
              <a:solidFill>
                <a:srgbClr val="223669"/>
              </a:solidFill>
              <a:latin typeface="Public Sans"/>
              <a:ea typeface="Public Sans"/>
              <a:cs typeface="Public Sans"/>
              <a:sym typeface="Public Sans"/>
            </a:endParaRPr>
          </a:p>
          <a:p>
            <a:pPr marL="0" marR="0" lvl="0" indent="0" algn="l" rtl="0">
              <a:lnSpc>
                <a:spcPct val="117499"/>
              </a:lnSpc>
              <a:spcBef>
                <a:spcPts val="2850"/>
              </a:spcBef>
              <a:spcAft>
                <a:spcPts val="0"/>
              </a:spcAft>
              <a:buNone/>
            </a:pPr>
            <a:r>
              <a:rPr lang="en-IN" sz="2400" b="1" dirty="0">
                <a:solidFill>
                  <a:srgbClr val="223669"/>
                </a:solidFill>
                <a:latin typeface="Public Sans"/>
                <a:ea typeface="Public Sans"/>
                <a:cs typeface="Public Sans"/>
                <a:sym typeface="Public Sans"/>
              </a:rPr>
              <a:t>Task </a:t>
            </a:r>
            <a:r>
              <a:rPr lang="en-IN" sz="2400" b="1">
                <a:solidFill>
                  <a:srgbClr val="223669"/>
                </a:solidFill>
                <a:latin typeface="Public Sans"/>
                <a:ea typeface="Public Sans"/>
                <a:cs typeface="Public Sans"/>
                <a:sym typeface="Public Sans"/>
              </a:rPr>
              <a:t>- 2</a:t>
            </a:r>
            <a:endParaRPr sz="2400" b="1" dirty="0">
              <a:solidFill>
                <a:srgbClr val="223669"/>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p:nvPr/>
        </p:nvSpPr>
        <p:spPr>
          <a:xfrm>
            <a:off x="0" y="-4503"/>
            <a:ext cx="9144000" cy="51434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lang="en-US" sz="1800">
              <a:solidFill>
                <a:schemeClr val="dk1"/>
              </a:solidFill>
              <a:latin typeface="Calibri"/>
              <a:ea typeface="Calibri"/>
              <a:cs typeface="Calibri"/>
              <a:sym typeface="Calibri"/>
            </a:endParaRPr>
          </a:p>
        </p:txBody>
      </p:sp>
      <p:sp>
        <p:nvSpPr>
          <p:cNvPr id="52" name="Google Shape;52;p8"/>
          <p:cNvSpPr txBox="1"/>
          <p:nvPr/>
        </p:nvSpPr>
        <p:spPr>
          <a:xfrm>
            <a:off x="234950" y="824865"/>
            <a:ext cx="3292500" cy="569387"/>
          </a:xfrm>
          <a:prstGeom prst="rect">
            <a:avLst/>
          </a:prstGeom>
          <a:noFill/>
          <a:ln>
            <a:noFill/>
          </a:ln>
        </p:spPr>
        <p:txBody>
          <a:bodyPr spcFirstLastPara="1" wrap="square" lIns="0" tIns="0" rIns="0" bIns="0" anchor="t" anchorCtr="0">
            <a:spAutoFit/>
          </a:bodyPr>
          <a:lstStyle/>
          <a:p>
            <a:r>
              <a:rPr lang="en-IN" sz="1850" b="1" dirty="0">
                <a:solidFill>
                  <a:srgbClr val="C88C32"/>
                </a:solidFill>
                <a:latin typeface="Carlito"/>
                <a:ea typeface="Carlito"/>
                <a:cs typeface="Carlito"/>
                <a:sym typeface="Carlito"/>
              </a:rPr>
              <a:t>BLOG WEBSITE</a:t>
            </a:r>
            <a:endParaRPr lang="en-IN" sz="1800" b="0" i="0" u="none" strike="noStrike" cap="none" dirty="0">
              <a:solidFill>
                <a:srgbClr val="000000"/>
              </a:solidFill>
              <a:latin typeface="Carlito"/>
              <a:ea typeface="Carlito"/>
              <a:cs typeface="Carlito"/>
              <a:sym typeface="Carlito"/>
            </a:endParaRPr>
          </a:p>
          <a:p>
            <a:pPr marL="0" marR="0" lvl="0" indent="0" algn="l" rtl="0">
              <a:lnSpc>
                <a:spcPct val="100000"/>
              </a:lnSpc>
              <a:spcBef>
                <a:spcPts val="0"/>
              </a:spcBef>
              <a:spcAft>
                <a:spcPts val="0"/>
              </a:spcAft>
              <a:buNone/>
            </a:pPr>
            <a:endParaRPr lang="en-IN" sz="1850" b="1" dirty="0">
              <a:solidFill>
                <a:srgbClr val="C88C32"/>
              </a:solidFill>
              <a:latin typeface="EB Garamond"/>
              <a:ea typeface="EB Garamond"/>
              <a:cs typeface="EB Garamond"/>
              <a:sym typeface="EB Garamond"/>
            </a:endParaRPr>
          </a:p>
        </p:txBody>
      </p:sp>
      <p:sp>
        <p:nvSpPr>
          <p:cNvPr id="53" name="Google Shape;53;p8"/>
          <p:cNvSpPr txBox="1"/>
          <p:nvPr/>
        </p:nvSpPr>
        <p:spPr>
          <a:xfrm>
            <a:off x="234949" y="1185100"/>
            <a:ext cx="4508100" cy="774251"/>
          </a:xfrm>
          <a:prstGeom prst="rect">
            <a:avLst/>
          </a:prstGeom>
          <a:noFill/>
          <a:ln>
            <a:noFill/>
          </a:ln>
        </p:spPr>
        <p:txBody>
          <a:bodyPr spcFirstLastPara="1" wrap="square" lIns="0" tIns="0" rIns="0" bIns="0" anchor="t" anchorCtr="0">
            <a:spAutoFit/>
          </a:bodyPr>
          <a:lstStyle/>
          <a:p>
            <a:pPr marL="285750" marR="0" lvl="0" indent="-285750" algn="l" rtl="0">
              <a:lnSpc>
                <a:spcPct val="128570"/>
              </a:lnSpc>
              <a:spcBef>
                <a:spcPts val="0"/>
              </a:spcBef>
              <a:spcAft>
                <a:spcPts val="0"/>
              </a:spcAft>
              <a:buClr>
                <a:srgbClr val="000000"/>
              </a:buClr>
              <a:buSzPts val="1400"/>
              <a:buFont typeface="Arial" panose="020B0604020202020204" pitchFamily="34" charset="0"/>
              <a:buChar char="•"/>
            </a:pPr>
            <a:r>
              <a:rPr lang="en-IN" sz="1300" dirty="0">
                <a:solidFill>
                  <a:schemeClr val="bg1"/>
                </a:solidFill>
                <a:latin typeface="Carlito"/>
                <a:ea typeface="Carlito"/>
                <a:cs typeface="Carlito"/>
                <a:sym typeface="Carlito"/>
              </a:rPr>
              <a:t>The main purpose of blog website is to convey information in a way that is more formal or conversational than other long-form written content.</a:t>
            </a:r>
            <a:endParaRPr lang="en-US" sz="1300" dirty="0">
              <a:solidFill>
                <a:schemeClr val="bg1"/>
              </a:solidFill>
              <a:latin typeface="Carlito"/>
              <a:ea typeface="Carlito"/>
              <a:cs typeface="Carlito"/>
              <a:sym typeface="Carlito"/>
            </a:endParaRPr>
          </a:p>
        </p:txBody>
      </p:sp>
      <p:sp>
        <p:nvSpPr>
          <p:cNvPr id="54" name="Google Shape;54;p8"/>
          <p:cNvSpPr txBox="1"/>
          <p:nvPr/>
        </p:nvSpPr>
        <p:spPr>
          <a:xfrm>
            <a:off x="373050" y="2448880"/>
            <a:ext cx="1436143"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LMS Username</a:t>
            </a:r>
            <a:endParaRPr sz="1400" b="1">
              <a:solidFill>
                <a:srgbClr val="C88C32"/>
              </a:solidFill>
              <a:latin typeface="Arial"/>
              <a:ea typeface="Arial"/>
              <a:cs typeface="Arial"/>
              <a:sym typeface="Arial"/>
            </a:endParaRPr>
          </a:p>
        </p:txBody>
      </p:sp>
      <p:sp>
        <p:nvSpPr>
          <p:cNvPr id="55" name="Google Shape;55;p8"/>
          <p:cNvSpPr txBox="1"/>
          <p:nvPr/>
        </p:nvSpPr>
        <p:spPr>
          <a:xfrm>
            <a:off x="2504906" y="2448880"/>
            <a:ext cx="636661"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Name</a:t>
            </a:r>
            <a:endParaRPr sz="1400" b="1">
              <a:solidFill>
                <a:srgbClr val="C88C32"/>
              </a:solidFill>
              <a:latin typeface="Arial"/>
              <a:ea typeface="Arial"/>
              <a:cs typeface="Arial"/>
              <a:sym typeface="Arial"/>
            </a:endParaRPr>
          </a:p>
        </p:txBody>
      </p:sp>
      <p:sp>
        <p:nvSpPr>
          <p:cNvPr id="56" name="Google Shape;56;p8"/>
          <p:cNvSpPr txBox="1"/>
          <p:nvPr/>
        </p:nvSpPr>
        <p:spPr>
          <a:xfrm>
            <a:off x="3771000" y="2448880"/>
            <a:ext cx="646385" cy="236735"/>
          </a:xfrm>
          <a:prstGeom prst="rect">
            <a:avLst/>
          </a:prstGeom>
          <a:noFill/>
          <a:ln>
            <a:noFill/>
          </a:ln>
        </p:spPr>
        <p:txBody>
          <a:bodyPr spcFirstLastPara="1" wrap="square" lIns="0" tIns="0" rIns="0" bIns="0" anchor="t" anchorCtr="0">
            <a:spAutoFit/>
          </a:bodyPr>
          <a:lstStyle/>
          <a:p>
            <a:pPr marL="0" marR="0" lvl="0" indent="0" algn="l" rtl="0">
              <a:lnSpc>
                <a:spcPct val="111785"/>
              </a:lnSpc>
              <a:spcBef>
                <a:spcPts val="0"/>
              </a:spcBef>
              <a:spcAft>
                <a:spcPts val="0"/>
              </a:spcAft>
              <a:buNone/>
            </a:pPr>
            <a:r>
              <a:rPr lang="en-IN" sz="1400" b="1">
                <a:solidFill>
                  <a:srgbClr val="C88C32"/>
                </a:solidFill>
                <a:latin typeface="Arial"/>
                <a:ea typeface="Arial"/>
                <a:cs typeface="Arial"/>
                <a:sym typeface="Arial"/>
              </a:rPr>
              <a:t>Batch</a:t>
            </a:r>
            <a:endParaRPr sz="1400" b="1">
              <a:solidFill>
                <a:srgbClr val="C88C32"/>
              </a:solidFill>
              <a:latin typeface="Arial"/>
              <a:ea typeface="Arial"/>
              <a:cs typeface="Arial"/>
              <a:sym typeface="Arial"/>
            </a:endParaRPr>
          </a:p>
        </p:txBody>
      </p:sp>
      <p:sp>
        <p:nvSpPr>
          <p:cNvPr id="58" name="Google Shape;58;p8"/>
          <p:cNvSpPr txBox="1"/>
          <p:nvPr/>
        </p:nvSpPr>
        <p:spPr>
          <a:xfrm>
            <a:off x="308275"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59" name="Google Shape;59;p8"/>
          <p:cNvSpPr txBox="1"/>
          <p:nvPr/>
        </p:nvSpPr>
        <p:spPr>
          <a:xfrm>
            <a:off x="30827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0" name="Google Shape;60;p8"/>
          <p:cNvSpPr txBox="1"/>
          <p:nvPr/>
        </p:nvSpPr>
        <p:spPr>
          <a:xfrm>
            <a:off x="308275"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1" name="Google Shape;61;p8"/>
          <p:cNvSpPr txBox="1"/>
          <p:nvPr/>
        </p:nvSpPr>
        <p:spPr>
          <a:xfrm>
            <a:off x="1883725" y="2764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2" name="Google Shape;62;p8"/>
          <p:cNvSpPr txBox="1"/>
          <p:nvPr/>
        </p:nvSpPr>
        <p:spPr>
          <a:xfrm>
            <a:off x="1883725" y="3166562"/>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3" name="Google Shape;63;p8"/>
          <p:cNvSpPr txBox="1"/>
          <p:nvPr/>
        </p:nvSpPr>
        <p:spPr>
          <a:xfrm>
            <a:off x="1883725"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100" dirty="0">
              <a:solidFill>
                <a:schemeClr val="lt1"/>
              </a:solidFill>
              <a:latin typeface="Calibri"/>
              <a:ea typeface="Calibri"/>
              <a:cs typeface="Calibri"/>
              <a:sym typeface="Calibri"/>
            </a:endParaRPr>
          </a:p>
        </p:txBody>
      </p:sp>
      <p:sp>
        <p:nvSpPr>
          <p:cNvPr id="64" name="Google Shape;64;p8"/>
          <p:cNvSpPr txBox="1"/>
          <p:nvPr/>
        </p:nvSpPr>
        <p:spPr>
          <a:xfrm>
            <a:off x="1883725" y="3917350"/>
            <a:ext cx="1721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5" name="Google Shape;65;p8"/>
          <p:cNvSpPr txBox="1"/>
          <p:nvPr/>
        </p:nvSpPr>
        <p:spPr>
          <a:xfrm>
            <a:off x="3789150" y="2775533"/>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6" name="Google Shape;66;p8"/>
          <p:cNvSpPr txBox="1"/>
          <p:nvPr/>
        </p:nvSpPr>
        <p:spPr>
          <a:xfrm>
            <a:off x="3789150" y="314290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7" name="Google Shape;67;p8"/>
          <p:cNvSpPr txBox="1"/>
          <p:nvPr/>
        </p:nvSpPr>
        <p:spPr>
          <a:xfrm>
            <a:off x="3789150" y="3568225"/>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sp>
        <p:nvSpPr>
          <p:cNvPr id="68" name="Google Shape;68;p8"/>
          <p:cNvSpPr txBox="1"/>
          <p:nvPr/>
        </p:nvSpPr>
        <p:spPr>
          <a:xfrm>
            <a:off x="3789150" y="3917350"/>
            <a:ext cx="15657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lt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40635358-BCED-E295-01F3-384C979E81CB}"/>
              </a:ext>
            </a:extLst>
          </p:cNvPr>
          <p:cNvGraphicFramePr>
            <a:graphicFrameLocks noGrp="1"/>
          </p:cNvGraphicFramePr>
          <p:nvPr>
            <p:extLst>
              <p:ext uri="{D42A27DB-BD31-4B8C-83A1-F6EECF244321}">
                <p14:modId xmlns:p14="http://schemas.microsoft.com/office/powerpoint/2010/main" val="1286281512"/>
              </p:ext>
            </p:extLst>
          </p:nvPr>
        </p:nvGraphicFramePr>
        <p:xfrm>
          <a:off x="159488" y="2764900"/>
          <a:ext cx="4257898" cy="1530452"/>
        </p:xfrm>
        <a:graphic>
          <a:graphicData uri="http://schemas.openxmlformats.org/drawingml/2006/table">
            <a:tbl>
              <a:tblPr firstRow="1" bandRow="1">
                <a:tableStyleId>{5C22544A-7EE6-4342-B048-85BDC9FD1C3A}</a:tableStyleId>
              </a:tblPr>
              <a:tblGrid>
                <a:gridCol w="1722475">
                  <a:extLst>
                    <a:ext uri="{9D8B030D-6E8A-4147-A177-3AD203B41FA5}">
                      <a16:colId xmlns:a16="http://schemas.microsoft.com/office/drawing/2014/main" val="2890812905"/>
                    </a:ext>
                  </a:extLst>
                </a:gridCol>
                <a:gridCol w="1734868">
                  <a:extLst>
                    <a:ext uri="{9D8B030D-6E8A-4147-A177-3AD203B41FA5}">
                      <a16:colId xmlns:a16="http://schemas.microsoft.com/office/drawing/2014/main" val="2556378498"/>
                    </a:ext>
                  </a:extLst>
                </a:gridCol>
                <a:gridCol w="800555">
                  <a:extLst>
                    <a:ext uri="{9D8B030D-6E8A-4147-A177-3AD203B41FA5}">
                      <a16:colId xmlns:a16="http://schemas.microsoft.com/office/drawing/2014/main" val="3907165145"/>
                    </a:ext>
                  </a:extLst>
                </a:gridCol>
              </a:tblGrid>
              <a:tr h="382613">
                <a:tc>
                  <a:txBody>
                    <a:bodyPr/>
                    <a:lstStyle/>
                    <a:p>
                      <a:r>
                        <a:rPr lang="en-IN" sz="1200" b="0" dirty="0">
                          <a:solidFill>
                            <a:schemeClr val="tx1"/>
                          </a:solidFill>
                        </a:rPr>
                        <a:t>au111420243004</a:t>
                      </a:r>
                      <a:endParaRPr lang="en-US" sz="1200" b="0" dirty="0">
                        <a:solidFill>
                          <a:schemeClr val="tx1"/>
                        </a:solidFill>
                      </a:endParaRPr>
                    </a:p>
                  </a:txBody>
                  <a:tcPr/>
                </a:tc>
                <a:tc>
                  <a:txBody>
                    <a:bodyPr/>
                    <a:lstStyle/>
                    <a:p>
                      <a:r>
                        <a:rPr lang="en-IN" sz="1200" b="0" dirty="0">
                          <a:solidFill>
                            <a:schemeClr val="tx1"/>
                          </a:solidFill>
                        </a:rPr>
                        <a:t>Chandru S V</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890867239"/>
                  </a:ext>
                </a:extLst>
              </a:tr>
              <a:tr h="382613">
                <a:tc>
                  <a:txBody>
                    <a:bodyPr/>
                    <a:lstStyle/>
                    <a:p>
                      <a:r>
                        <a:rPr lang="en-IN" sz="1200" b="0" dirty="0">
                          <a:solidFill>
                            <a:schemeClr val="tx1"/>
                          </a:solidFill>
                        </a:rPr>
                        <a:t>au111420243005</a:t>
                      </a:r>
                      <a:endParaRPr lang="en-US" sz="1200" b="0" dirty="0">
                        <a:solidFill>
                          <a:schemeClr val="tx1"/>
                        </a:solidFill>
                      </a:endParaRPr>
                    </a:p>
                  </a:txBody>
                  <a:tcPr/>
                </a:tc>
                <a:tc>
                  <a:txBody>
                    <a:bodyPr/>
                    <a:lstStyle/>
                    <a:p>
                      <a:r>
                        <a:rPr lang="en-IN" sz="1200" b="0" dirty="0">
                          <a:solidFill>
                            <a:schemeClr val="tx1"/>
                          </a:solidFill>
                        </a:rPr>
                        <a:t>Deepa R</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327019563"/>
                  </a:ext>
                </a:extLst>
              </a:tr>
              <a:tr h="382613">
                <a:tc>
                  <a:txBody>
                    <a:bodyPr/>
                    <a:lstStyle/>
                    <a:p>
                      <a:r>
                        <a:rPr lang="en-IN" sz="1200" b="0" dirty="0">
                          <a:solidFill>
                            <a:schemeClr val="tx1"/>
                          </a:solidFill>
                        </a:rPr>
                        <a:t>au111420243023</a:t>
                      </a:r>
                      <a:endParaRPr lang="en-US" sz="1200" b="0" dirty="0">
                        <a:solidFill>
                          <a:schemeClr val="tx1"/>
                        </a:solidFill>
                      </a:endParaRPr>
                    </a:p>
                  </a:txBody>
                  <a:tcPr/>
                </a:tc>
                <a:tc>
                  <a:txBody>
                    <a:bodyPr/>
                    <a:lstStyle/>
                    <a:p>
                      <a:r>
                        <a:rPr lang="en-IN" sz="1200" b="0" dirty="0">
                          <a:solidFill>
                            <a:schemeClr val="tx1"/>
                          </a:solidFill>
                        </a:rPr>
                        <a:t>Swetha S</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1582733554"/>
                  </a:ext>
                </a:extLst>
              </a:tr>
              <a:tr h="382613">
                <a:tc>
                  <a:txBody>
                    <a:bodyPr/>
                    <a:lstStyle/>
                    <a:p>
                      <a:r>
                        <a:rPr lang="en-IN" sz="1200" b="0" dirty="0">
                          <a:solidFill>
                            <a:schemeClr val="tx1"/>
                          </a:solidFill>
                        </a:rPr>
                        <a:t>au111420243301</a:t>
                      </a:r>
                      <a:endParaRPr lang="en-US" sz="1200" b="0" dirty="0">
                        <a:solidFill>
                          <a:schemeClr val="tx1"/>
                        </a:solidFill>
                      </a:endParaRPr>
                    </a:p>
                  </a:txBody>
                  <a:tcPr/>
                </a:tc>
                <a:tc>
                  <a:txBody>
                    <a:bodyPr/>
                    <a:lstStyle/>
                    <a:p>
                      <a:r>
                        <a:rPr lang="en-IN" sz="1200" b="0" dirty="0">
                          <a:solidFill>
                            <a:schemeClr val="tx1"/>
                          </a:solidFill>
                        </a:rPr>
                        <a:t>Harish D P</a:t>
                      </a:r>
                      <a:endParaRPr lang="en-US" sz="1200" b="0" dirty="0">
                        <a:solidFill>
                          <a:schemeClr val="tx1"/>
                        </a:solidFill>
                      </a:endParaRPr>
                    </a:p>
                  </a:txBody>
                  <a:tcPr/>
                </a:tc>
                <a:tc>
                  <a:txBody>
                    <a:bodyPr/>
                    <a:lstStyle/>
                    <a:p>
                      <a:r>
                        <a:rPr lang="en-IN" sz="1200" b="0" dirty="0">
                          <a:solidFill>
                            <a:schemeClr val="tx1"/>
                          </a:solidFill>
                        </a:rPr>
                        <a:t>CA11</a:t>
                      </a:r>
                      <a:endParaRPr lang="en-US" sz="1200" b="0" dirty="0">
                        <a:solidFill>
                          <a:schemeClr val="tx1"/>
                        </a:solidFill>
                      </a:endParaRPr>
                    </a:p>
                  </a:txBody>
                  <a:tcPr/>
                </a:tc>
                <a:extLst>
                  <a:ext uri="{0D108BD9-81ED-4DB2-BD59-A6C34878D82A}">
                    <a16:rowId xmlns:a16="http://schemas.microsoft.com/office/drawing/2014/main" val="255478795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9"/>
          <p:cNvSpPr/>
          <p:nvPr/>
        </p:nvSpPr>
        <p:spPr>
          <a:xfrm>
            <a:off x="-14351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1" name="Google Shape;81;p9"/>
          <p:cNvSpPr txBox="1"/>
          <p:nvPr/>
        </p:nvSpPr>
        <p:spPr>
          <a:xfrm>
            <a:off x="537187" y="1959350"/>
            <a:ext cx="3020700" cy="300082"/>
          </a:xfrm>
          <a:prstGeom prst="rect">
            <a:avLst/>
          </a:prstGeom>
          <a:noFill/>
          <a:ln>
            <a:noFill/>
          </a:ln>
        </p:spPr>
        <p:txBody>
          <a:bodyPr spcFirstLastPara="1" wrap="square" lIns="0" tIns="0" rIns="0" bIns="0" anchor="t" anchorCtr="0">
            <a:spAutoFit/>
          </a:bodyPr>
          <a:lstStyle/>
          <a:p>
            <a:pPr marL="0" marR="0" lvl="0" indent="0" algn="l" rtl="0">
              <a:lnSpc>
                <a:spcPct val="130312"/>
              </a:lnSpc>
              <a:spcBef>
                <a:spcPts val="0"/>
              </a:spcBef>
              <a:spcAft>
                <a:spcPts val="0"/>
              </a:spcAft>
              <a:buNone/>
            </a:pPr>
            <a:r>
              <a:rPr lang="en-IN" sz="1500" b="1" dirty="0">
                <a:solidFill>
                  <a:srgbClr val="0B5394"/>
                </a:solidFill>
                <a:latin typeface="+mj-lt"/>
                <a:ea typeface="EB Garamond"/>
                <a:cs typeface="EB Garamond"/>
                <a:sym typeface="EB Garamond"/>
              </a:rPr>
              <a:t> Evaluation Metric:</a:t>
            </a:r>
            <a:endParaRPr sz="1500" b="1" dirty="0">
              <a:solidFill>
                <a:srgbClr val="0B5394"/>
              </a:solidFill>
              <a:latin typeface="+mj-lt"/>
              <a:ea typeface="EB Garamond"/>
              <a:cs typeface="EB Garamond"/>
              <a:sym typeface="EB Garamond"/>
            </a:endParaRPr>
          </a:p>
        </p:txBody>
      </p:sp>
      <p:sp>
        <p:nvSpPr>
          <p:cNvPr id="82" name="Google Shape;82;p9"/>
          <p:cNvSpPr txBox="1"/>
          <p:nvPr/>
        </p:nvSpPr>
        <p:spPr>
          <a:xfrm>
            <a:off x="676899" y="2252362"/>
            <a:ext cx="4909216" cy="297774"/>
          </a:xfrm>
          <a:prstGeom prst="rect">
            <a:avLst/>
          </a:prstGeom>
          <a:noFill/>
          <a:ln>
            <a:noFill/>
          </a:ln>
        </p:spPr>
        <p:txBody>
          <a:bodyPr spcFirstLastPara="1" wrap="square" lIns="0" tIns="0" rIns="0" bIns="0" anchor="t" anchorCtr="0">
            <a:spAutoFit/>
          </a:bodyPr>
          <a:lstStyle/>
          <a:p>
            <a:pPr marL="0" marR="0" lvl="0" indent="0" algn="l" rtl="0">
              <a:lnSpc>
                <a:spcPct val="128571"/>
              </a:lnSpc>
              <a:spcBef>
                <a:spcPts val="0"/>
              </a:spcBef>
              <a:spcAft>
                <a:spcPts val="0"/>
              </a:spcAft>
              <a:buNone/>
            </a:pPr>
            <a:r>
              <a:rPr lang="en-IN" sz="1500" dirty="0">
                <a:solidFill>
                  <a:srgbClr val="000000"/>
                </a:solidFill>
                <a:latin typeface="+mj-lt"/>
                <a:ea typeface="EB Garamond Medium"/>
                <a:cs typeface="EB Garamond Medium"/>
                <a:sym typeface="EB Garamond Medium"/>
              </a:rPr>
              <a:t>100%</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Completion</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of</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the</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above</a:t>
            </a:r>
            <a:r>
              <a:rPr lang="en-IN" sz="1500" dirty="0">
                <a:latin typeface="+mj-lt"/>
                <a:ea typeface="EB Garamond Medium"/>
                <a:cs typeface="EB Garamond Medium"/>
                <a:sym typeface="EB Garamond Medium"/>
              </a:rPr>
              <a:t> </a:t>
            </a:r>
            <a:r>
              <a:rPr lang="en-IN" sz="1500" dirty="0">
                <a:solidFill>
                  <a:srgbClr val="000000"/>
                </a:solidFill>
                <a:latin typeface="+mj-lt"/>
                <a:ea typeface="EB Garamond Medium"/>
                <a:cs typeface="EB Garamond Medium"/>
                <a:sym typeface="EB Garamond Medium"/>
              </a:rPr>
              <a:t>tasks</a:t>
            </a:r>
            <a:endParaRPr sz="1500" dirty="0">
              <a:solidFill>
                <a:srgbClr val="000000"/>
              </a:solidFill>
              <a:latin typeface="+mj-lt"/>
              <a:ea typeface="EB Garamond Medium"/>
              <a:cs typeface="EB Garamond Medium"/>
              <a:sym typeface="EB Garamond Medium"/>
            </a:endParaRPr>
          </a:p>
        </p:txBody>
      </p:sp>
      <p:sp>
        <p:nvSpPr>
          <p:cNvPr id="83" name="Google Shape;83;p9"/>
          <p:cNvSpPr txBox="1"/>
          <p:nvPr/>
        </p:nvSpPr>
        <p:spPr>
          <a:xfrm>
            <a:off x="638230" y="3517868"/>
            <a:ext cx="1717306" cy="252057"/>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400" b="1" dirty="0">
                <a:solidFill>
                  <a:srgbClr val="C88C32"/>
                </a:solidFill>
                <a:latin typeface="+mj-lt"/>
                <a:ea typeface="Public Sans"/>
                <a:cs typeface="Public Sans"/>
                <a:sym typeface="Public Sans"/>
              </a:rPr>
              <a:t>Learning Outcome</a:t>
            </a:r>
            <a:endParaRPr sz="1400" b="1" dirty="0">
              <a:solidFill>
                <a:srgbClr val="C88C32"/>
              </a:solidFill>
              <a:latin typeface="+mj-lt"/>
              <a:ea typeface="Public Sans"/>
              <a:cs typeface="Public Sans"/>
              <a:sym typeface="Public Sans"/>
            </a:endParaRPr>
          </a:p>
        </p:txBody>
      </p:sp>
      <p:sp>
        <p:nvSpPr>
          <p:cNvPr id="85" name="Google Shape;85;p9"/>
          <p:cNvSpPr txBox="1"/>
          <p:nvPr/>
        </p:nvSpPr>
        <p:spPr>
          <a:xfrm>
            <a:off x="676898" y="3835055"/>
            <a:ext cx="4586217" cy="738664"/>
          </a:xfrm>
          <a:prstGeom prst="rect">
            <a:avLst/>
          </a:prstGeom>
          <a:noFill/>
          <a:ln>
            <a:noFill/>
          </a:ln>
        </p:spPr>
        <p:txBody>
          <a:bodyPr spcFirstLastPara="1" wrap="square" lIns="0" tIns="0" rIns="0" bIns="0" anchor="t" anchorCtr="0">
            <a:spAutoFit/>
          </a:bodyPr>
          <a:lstStyle/>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Developing complicated UI using </a:t>
            </a:r>
            <a:r>
              <a:rPr lang="en-US" sz="1200" dirty="0">
                <a:latin typeface="+mj-lt"/>
                <a:ea typeface="EB Garamond"/>
                <a:cs typeface="EB Garamond"/>
                <a:sym typeface="EB Garamond"/>
              </a:rPr>
              <a:t>HTML</a:t>
            </a:r>
            <a:r>
              <a:rPr lang="en-US" sz="1200" i="0" u="none" strike="noStrike" cap="none" dirty="0">
                <a:solidFill>
                  <a:srgbClr val="000000"/>
                </a:solidFill>
                <a:latin typeface="+mj-lt"/>
                <a:ea typeface="EB Garamond"/>
                <a:cs typeface="EB Garamond"/>
                <a:sym typeface="EB Garamond"/>
              </a:rPr>
              <a:t> components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Using props drilling and context to pass variables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Getting familiar with different type of </a:t>
            </a:r>
            <a:r>
              <a:rPr lang="en-US" sz="1200" i="0" u="none" strike="noStrike" cap="none" dirty="0" err="1">
                <a:solidFill>
                  <a:srgbClr val="000000"/>
                </a:solidFill>
                <a:latin typeface="+mj-lt"/>
                <a:ea typeface="EB Garamond"/>
                <a:cs typeface="EB Garamond"/>
                <a:sym typeface="EB Garamond"/>
              </a:rPr>
              <a:t>api</a:t>
            </a:r>
            <a:r>
              <a:rPr lang="en-US" sz="1200" i="0" u="none" strike="noStrike" cap="none" dirty="0">
                <a:solidFill>
                  <a:srgbClr val="000000"/>
                </a:solidFill>
                <a:latin typeface="+mj-lt"/>
                <a:ea typeface="EB Garamond"/>
                <a:cs typeface="EB Garamond"/>
                <a:sym typeface="EB Garamond"/>
              </a:rPr>
              <a:t> calls</a:t>
            </a:r>
            <a:endParaRPr lang="en-US" sz="1200" dirty="0">
              <a:latin typeface="+mj-lt"/>
              <a:ea typeface="EB Garamond"/>
              <a:cs typeface="EB Garamond"/>
              <a:sym typeface="EB Garamond"/>
            </a:endParaRPr>
          </a:p>
          <a:p>
            <a:pPr marL="171450" marR="0" lvl="0" indent="-171450" algn="l" rtl="0">
              <a:lnSpc>
                <a:spcPct val="100000"/>
              </a:lnSpc>
              <a:spcBef>
                <a:spcPts val="0"/>
              </a:spcBef>
              <a:spcAft>
                <a:spcPts val="0"/>
              </a:spcAft>
              <a:buClr>
                <a:srgbClr val="000000"/>
              </a:buClr>
              <a:buSzPts val="1100"/>
              <a:buFont typeface="EB Garamond"/>
              <a:buChar char="▪"/>
            </a:pPr>
            <a:r>
              <a:rPr lang="en-US" sz="1200" i="0" u="none" strike="noStrike" cap="none" dirty="0">
                <a:solidFill>
                  <a:srgbClr val="000000"/>
                </a:solidFill>
                <a:latin typeface="+mj-lt"/>
                <a:ea typeface="EB Garamond"/>
                <a:cs typeface="EB Garamond"/>
                <a:sym typeface="EB Garamond"/>
              </a:rPr>
              <a:t>Handling different input data</a:t>
            </a:r>
          </a:p>
        </p:txBody>
      </p:sp>
      <p:sp>
        <p:nvSpPr>
          <p:cNvPr id="14" name="Google Shape;1847;g1f5dca458e3_0_0">
            <a:extLst>
              <a:ext uri="{FF2B5EF4-FFF2-40B4-BE49-F238E27FC236}">
                <a16:creationId xmlns:a16="http://schemas.microsoft.com/office/drawing/2014/main" id="{0C28CFAB-B616-706C-F848-9EE988570D93}"/>
              </a:ext>
            </a:extLst>
          </p:cNvPr>
          <p:cNvSpPr txBox="1">
            <a:spLocks noGrp="1"/>
          </p:cNvSpPr>
          <p:nvPr>
            <p:ph type="body" idx="1"/>
          </p:nvPr>
        </p:nvSpPr>
        <p:spPr>
          <a:xfrm>
            <a:off x="489450" y="647046"/>
            <a:ext cx="6891900" cy="16215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None/>
            </a:pPr>
            <a:r>
              <a:rPr lang="en-US" sz="1500" b="1" dirty="0">
                <a:solidFill>
                  <a:srgbClr val="0B5394"/>
                </a:solidFill>
                <a:latin typeface="+mj-lt"/>
                <a:ea typeface="EB Garamond Medium"/>
                <a:cs typeface="EB Garamond Medium"/>
                <a:sym typeface="EB Garamond Medium"/>
              </a:rPr>
              <a:t>Create various Front End Programs</a:t>
            </a:r>
            <a:endParaRPr sz="1500" b="1" dirty="0">
              <a:solidFill>
                <a:srgbClr val="0B5394"/>
              </a:solidFill>
              <a:latin typeface="+mj-lt"/>
              <a:ea typeface="EB Garamond Medium"/>
              <a:cs typeface="EB Garamond Medium"/>
              <a:sym typeface="EB Garamond Medium"/>
            </a:endParaRPr>
          </a:p>
          <a:p>
            <a:pPr marL="0" lvl="0" indent="0" algn="l" rtl="0">
              <a:lnSpc>
                <a:spcPct val="107916"/>
              </a:lnSpc>
              <a:spcBef>
                <a:spcPts val="0"/>
              </a:spcBef>
              <a:spcAft>
                <a:spcPts val="0"/>
              </a:spcAft>
              <a:buNone/>
            </a:pPr>
            <a:endParaRPr sz="1500" dirty="0">
              <a:solidFill>
                <a:schemeClr val="dk1"/>
              </a:solidFill>
              <a:latin typeface="+mj-lt"/>
              <a:ea typeface="EB Garamond Medium"/>
              <a:cs typeface="EB Garamond Medium"/>
              <a:sym typeface="EB Garamond Medium"/>
            </a:endParaRPr>
          </a:p>
          <a:p>
            <a:pPr marL="457200" lvl="0" indent="-323850" algn="l" rtl="0">
              <a:lnSpc>
                <a:spcPct val="107916"/>
              </a:lnSpc>
              <a:spcBef>
                <a:spcPts val="0"/>
              </a:spcBef>
              <a:spcAft>
                <a:spcPts val="0"/>
              </a:spcAft>
              <a:buClr>
                <a:schemeClr val="dk1"/>
              </a:buClr>
              <a:buSzPts val="1500"/>
              <a:buFont typeface="EB Garamond Medium"/>
              <a:buChar char="●"/>
            </a:pPr>
            <a:r>
              <a:rPr lang="en-US" sz="1500" dirty="0">
                <a:solidFill>
                  <a:schemeClr val="dk1"/>
                </a:solidFill>
                <a:latin typeface="+mj-lt"/>
                <a:ea typeface="EB Garamond Medium"/>
                <a:cs typeface="EB Garamond Medium"/>
                <a:sym typeface="EB Garamond Medium"/>
              </a:rPr>
              <a:t>Draw and design a uniform front end code for “Your Project”</a:t>
            </a:r>
            <a:endParaRPr sz="1500" dirty="0">
              <a:solidFill>
                <a:schemeClr val="dk1"/>
              </a:solidFill>
              <a:latin typeface="+mj-lt"/>
              <a:ea typeface="EB Garamond Medium"/>
              <a:cs typeface="EB Garamond Medium"/>
              <a:sym typeface="EB Garamond Medium"/>
            </a:endParaRPr>
          </a:p>
          <a:p>
            <a:pPr marL="457200" lvl="0" indent="-323850" algn="l" rtl="0">
              <a:lnSpc>
                <a:spcPct val="107916"/>
              </a:lnSpc>
              <a:spcBef>
                <a:spcPts val="0"/>
              </a:spcBef>
              <a:spcAft>
                <a:spcPts val="0"/>
              </a:spcAft>
              <a:buClr>
                <a:schemeClr val="dk1"/>
              </a:buClr>
              <a:buSzPts val="1500"/>
              <a:buFont typeface="EB Garamond Medium"/>
              <a:buChar char="●"/>
            </a:pPr>
            <a:r>
              <a:rPr lang="en-US" sz="1500" dirty="0">
                <a:solidFill>
                  <a:schemeClr val="dk1"/>
                </a:solidFill>
                <a:latin typeface="+mj-lt"/>
                <a:ea typeface="EB Garamond Medium"/>
                <a:cs typeface="EB Garamond Medium"/>
                <a:sym typeface="EB Garamond Medium"/>
              </a:rPr>
              <a:t>Draw and design a interactive front end code for “Your Project”</a:t>
            </a:r>
            <a:endParaRPr sz="1500" dirty="0">
              <a:solidFill>
                <a:srgbClr val="0B5394"/>
              </a:solidFill>
              <a:latin typeface="+mj-lt"/>
              <a:ea typeface="Montserrat ExtraBold"/>
              <a:cs typeface="Montserrat ExtraBold"/>
              <a:sym typeface="Montserrat ExtraBold"/>
            </a:endParaRPr>
          </a:p>
        </p:txBody>
      </p:sp>
      <p:sp>
        <p:nvSpPr>
          <p:cNvPr id="15" name="Google Shape;1851;g1f5dca458e3_0_0">
            <a:extLst>
              <a:ext uri="{FF2B5EF4-FFF2-40B4-BE49-F238E27FC236}">
                <a16:creationId xmlns:a16="http://schemas.microsoft.com/office/drawing/2014/main" id="{EB8CAD7E-A3B1-6991-B1F6-64D956167433}"/>
              </a:ext>
            </a:extLst>
          </p:cNvPr>
          <p:cNvSpPr txBox="1"/>
          <p:nvPr/>
        </p:nvSpPr>
        <p:spPr>
          <a:xfrm>
            <a:off x="445774" y="250825"/>
            <a:ext cx="38232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dirty="0">
                <a:solidFill>
                  <a:srgbClr val="0B5394"/>
                </a:solidFill>
                <a:latin typeface="+mj-lt"/>
                <a:ea typeface="EB Garamond ExtraBold"/>
                <a:cs typeface="EB Garamond ExtraBold"/>
                <a:sym typeface="EB Garamond ExtraBold"/>
              </a:rPr>
              <a:t>Task 3 : Frontend</a:t>
            </a:r>
            <a:r>
              <a:rPr lang="en-US" sz="1800" dirty="0">
                <a:solidFill>
                  <a:srgbClr val="0B5394"/>
                </a:solidFill>
                <a:latin typeface="+mj-lt"/>
                <a:ea typeface="EB Garamond ExtraBold"/>
                <a:cs typeface="EB Garamond ExtraBold"/>
                <a:sym typeface="EB Garamond ExtraBold"/>
              </a:rPr>
              <a:t> Creation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614173"/>
            <a:ext cx="8048700" cy="44781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a:p>
            <a:pPr algn="l"/>
            <a:r>
              <a:rPr lang="en-IN" sz="1500" dirty="0">
                <a:solidFill>
                  <a:schemeClr val="bg2">
                    <a:lumMod val="50000"/>
                  </a:schemeClr>
                </a:solidFill>
                <a:latin typeface="+mj-lt"/>
                <a:ea typeface="Calibri"/>
                <a:cs typeface="Calibri"/>
                <a:sym typeface="Calibri"/>
              </a:rPr>
              <a:t>1. </a:t>
            </a:r>
            <a:r>
              <a:rPr lang="en-US" sz="1500" b="1" i="0" dirty="0">
                <a:solidFill>
                  <a:schemeClr val="bg2">
                    <a:lumMod val="50000"/>
                  </a:schemeClr>
                </a:solidFill>
                <a:effectLst/>
                <a:latin typeface="+mj-lt"/>
              </a:rPr>
              <a:t>Structuring with HTML</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Use HTML to structure the website, defining sections such as the header, footer, main content area, and blog post layouts.</a:t>
            </a:r>
          </a:p>
          <a:p>
            <a:pPr algn="l"/>
            <a:endParaRPr lang="en-US" sz="1500" b="0" i="0" dirty="0">
              <a:solidFill>
                <a:schemeClr val="bg2">
                  <a:lumMod val="50000"/>
                </a:schemeClr>
              </a:solidFill>
              <a:effectLst/>
              <a:latin typeface="+mj-lt"/>
            </a:endParaRPr>
          </a:p>
          <a:p>
            <a:pPr algn="l"/>
            <a:r>
              <a:rPr lang="en-US" sz="1500" dirty="0">
                <a:solidFill>
                  <a:schemeClr val="bg2">
                    <a:lumMod val="50000"/>
                  </a:schemeClr>
                </a:solidFill>
                <a:latin typeface="+mj-lt"/>
              </a:rPr>
              <a:t>2.</a:t>
            </a:r>
            <a:r>
              <a:rPr lang="en-US" sz="1500" b="1" i="0" dirty="0">
                <a:solidFill>
                  <a:schemeClr val="bg2">
                    <a:lumMod val="50000"/>
                  </a:schemeClr>
                </a:solidFill>
                <a:effectLst/>
                <a:latin typeface="+mj-lt"/>
              </a:rPr>
              <a:t> Styling with CSS</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Apply CSS to design and style the website, making it visually appealing. Utilize CSS frameworks if needed for faster styling.</a:t>
            </a:r>
          </a:p>
          <a:p>
            <a:pPr algn="l"/>
            <a:endParaRPr lang="en-US" sz="1500" b="0" i="0" dirty="0">
              <a:solidFill>
                <a:schemeClr val="bg2">
                  <a:lumMod val="50000"/>
                </a:schemeClr>
              </a:solidFill>
              <a:effectLst/>
              <a:latin typeface="+mj-lt"/>
            </a:endParaRPr>
          </a:p>
          <a:p>
            <a:pPr algn="l"/>
            <a:r>
              <a:rPr lang="en-US" sz="1500" i="0" dirty="0">
                <a:solidFill>
                  <a:schemeClr val="bg2">
                    <a:lumMod val="50000"/>
                  </a:schemeClr>
                </a:solidFill>
                <a:effectLst/>
                <a:latin typeface="+mj-lt"/>
              </a:rPr>
              <a:t>3.</a:t>
            </a:r>
            <a:r>
              <a:rPr lang="en-US" sz="1500" b="1" i="0" dirty="0">
                <a:solidFill>
                  <a:schemeClr val="bg2">
                    <a:lumMod val="50000"/>
                  </a:schemeClr>
                </a:solidFill>
                <a:effectLst/>
                <a:latin typeface="+mj-lt"/>
              </a:rPr>
              <a:t> Interactivity with JavaScript</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Use JavaScript to add interactive elements like </a:t>
            </a:r>
            <a:r>
              <a:rPr lang="en-US" sz="1500" dirty="0">
                <a:solidFill>
                  <a:schemeClr val="accent6">
                    <a:lumMod val="50000"/>
                  </a:schemeClr>
                </a:solidFill>
                <a:latin typeface="+mj-lt"/>
              </a:rPr>
              <a:t>Login</a:t>
            </a:r>
            <a:r>
              <a:rPr lang="en-US" sz="1500" b="0" i="0" dirty="0">
                <a:solidFill>
                  <a:schemeClr val="accent6">
                    <a:lumMod val="50000"/>
                  </a:schemeClr>
                </a:solidFill>
                <a:effectLst/>
                <a:latin typeface="+mj-lt"/>
              </a:rPr>
              <a:t>, or interactive forms for user engagement.</a:t>
            </a:r>
          </a:p>
          <a:p>
            <a:pPr algn="l"/>
            <a:endParaRPr lang="en-US" sz="1500" dirty="0">
              <a:solidFill>
                <a:schemeClr val="bg2">
                  <a:lumMod val="50000"/>
                </a:schemeClr>
              </a:solidFill>
              <a:latin typeface="+mj-lt"/>
            </a:endParaRPr>
          </a:p>
          <a:p>
            <a:pPr algn="l"/>
            <a:r>
              <a:rPr lang="en-US" sz="1500" dirty="0">
                <a:solidFill>
                  <a:schemeClr val="bg2">
                    <a:lumMod val="50000"/>
                  </a:schemeClr>
                </a:solidFill>
                <a:latin typeface="+mj-lt"/>
              </a:rPr>
              <a:t>4. </a:t>
            </a:r>
            <a:r>
              <a:rPr lang="en-US" sz="1500" b="1" i="0" dirty="0">
                <a:solidFill>
                  <a:schemeClr val="bg2">
                    <a:lumMod val="50000"/>
                  </a:schemeClr>
                </a:solidFill>
                <a:effectLst/>
                <a:latin typeface="+mj-lt"/>
              </a:rPr>
              <a:t>Content Creation</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Create sample content for blog posts, and images within the HTML structure. You can use placeholder text and images for development purposes.</a:t>
            </a:r>
          </a:p>
          <a:p>
            <a:pPr marL="457200" lvl="1" algn="l"/>
            <a:endParaRPr lang="en-US" sz="1500" b="0" i="0" dirty="0">
              <a:solidFill>
                <a:schemeClr val="accent6">
                  <a:lumMod val="50000"/>
                </a:schemeClr>
              </a:solidFill>
              <a:effectLst/>
              <a:latin typeface="+mj-lt"/>
            </a:endParaRPr>
          </a:p>
          <a:p>
            <a:pPr algn="l"/>
            <a:endParaRPr lang="en-US" sz="1500" b="0" i="0" dirty="0">
              <a:solidFill>
                <a:schemeClr val="bg2">
                  <a:lumMod val="50000"/>
                </a:schemeClr>
              </a:solidFill>
              <a:effectLst/>
              <a:latin typeface="+mj-lt"/>
            </a:endParaRP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1"/>
          <p:cNvSpPr txBox="1"/>
          <p:nvPr/>
        </p:nvSpPr>
        <p:spPr>
          <a:xfrm>
            <a:off x="600179" y="2962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9" name="Google Shape;99;p11"/>
          <p:cNvSpPr txBox="1"/>
          <p:nvPr/>
        </p:nvSpPr>
        <p:spPr>
          <a:xfrm>
            <a:off x="600179" y="869712"/>
            <a:ext cx="8048700" cy="1938952"/>
          </a:xfrm>
          <a:prstGeom prst="rect">
            <a:avLst/>
          </a:prstGeom>
          <a:noFill/>
          <a:ln>
            <a:noFill/>
          </a:ln>
        </p:spPr>
        <p:txBody>
          <a:bodyPr spcFirstLastPara="1" wrap="square" lIns="91425" tIns="45700" rIns="91425" bIns="45700" anchor="t" anchorCtr="0">
            <a:spAutoFit/>
          </a:bodyPr>
          <a:lstStyle/>
          <a:p>
            <a:pPr algn="l"/>
            <a:r>
              <a:rPr lang="en-US" sz="1500" dirty="0">
                <a:solidFill>
                  <a:schemeClr val="bg2">
                    <a:lumMod val="50000"/>
                  </a:schemeClr>
                </a:solidFill>
                <a:latin typeface="+mj-lt"/>
              </a:rPr>
              <a:t>5. </a:t>
            </a:r>
            <a:r>
              <a:rPr lang="en-US" sz="1500" b="1" i="0" dirty="0">
                <a:solidFill>
                  <a:schemeClr val="bg2">
                    <a:lumMod val="50000"/>
                  </a:schemeClr>
                </a:solidFill>
                <a:effectLst/>
                <a:latin typeface="+mj-lt"/>
              </a:rPr>
              <a:t>Responsiveness</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Implement responsive design techniques using media queries in CSS to ensure the website looks good and functions well on various devices.</a:t>
            </a: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a:p>
            <a:pPr algn="l"/>
            <a:r>
              <a:rPr lang="en-US" sz="1500" i="0" dirty="0">
                <a:solidFill>
                  <a:schemeClr val="bg2">
                    <a:lumMod val="50000"/>
                  </a:schemeClr>
                </a:solidFill>
                <a:effectLst/>
                <a:latin typeface="+mj-lt"/>
              </a:rPr>
              <a:t>7. </a:t>
            </a:r>
            <a:r>
              <a:rPr lang="en-US" sz="1500" b="1" i="0" dirty="0">
                <a:solidFill>
                  <a:schemeClr val="bg2">
                    <a:lumMod val="50000"/>
                  </a:schemeClr>
                </a:solidFill>
                <a:effectLst/>
                <a:latin typeface="+mj-lt"/>
              </a:rPr>
              <a:t>Testing and Debugging</a:t>
            </a:r>
            <a:r>
              <a:rPr lang="en-US" sz="1500" b="0" i="0" dirty="0">
                <a:solidFill>
                  <a:schemeClr val="bg2">
                    <a:lumMod val="50000"/>
                  </a:schemeClr>
                </a:solidFill>
                <a:effectLst/>
                <a:latin typeface="+mj-lt"/>
              </a:rPr>
              <a:t>:</a:t>
            </a:r>
          </a:p>
          <a:p>
            <a:pPr algn="l"/>
            <a:r>
              <a:rPr lang="en-US" sz="1500" b="0" i="0" dirty="0">
                <a:solidFill>
                  <a:schemeClr val="accent6">
                    <a:lumMod val="50000"/>
                  </a:schemeClr>
                </a:solidFill>
                <a:effectLst/>
                <a:latin typeface="+mj-lt"/>
              </a:rPr>
              <a:t>Test the website across different browsers to ensure compatibility and debug any issues that arise during testing.</a:t>
            </a:r>
          </a:p>
          <a:p>
            <a:pPr marL="0" marR="0" lvl="0" indent="0" algn="l" rtl="0">
              <a:spcBef>
                <a:spcPts val="0"/>
              </a:spcBef>
              <a:spcAft>
                <a:spcPts val="0"/>
              </a:spcAft>
              <a:buNone/>
            </a:pPr>
            <a:endParaRPr lang="en-IN" sz="1500" dirty="0">
              <a:solidFill>
                <a:schemeClr val="bg2">
                  <a:lumMod val="50000"/>
                </a:schemeClr>
              </a:solidFill>
              <a:latin typeface="+mj-lt"/>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C88C32"/>
                </a:solidFill>
                <a:latin typeface="EB Garamond"/>
                <a:ea typeface="EB Garamond"/>
                <a:cs typeface="EB Garamond"/>
                <a:sym typeface="EB Garamond"/>
              </a:rPr>
              <a:t>Summary of your task</a:t>
            </a:r>
            <a:endParaRPr sz="1800" b="1">
              <a:solidFill>
                <a:srgbClr val="C88C32"/>
              </a:solidFill>
              <a:latin typeface="EB Garamond"/>
              <a:ea typeface="EB Garamond"/>
              <a:cs typeface="EB Garamond"/>
              <a:sym typeface="EB Garamond"/>
            </a:endParaRPr>
          </a:p>
        </p:txBody>
      </p:sp>
      <p:sp>
        <p:nvSpPr>
          <p:cNvPr id="113" name="Google Shape;113;p13"/>
          <p:cNvSpPr txBox="1"/>
          <p:nvPr/>
        </p:nvSpPr>
        <p:spPr>
          <a:xfrm>
            <a:off x="678180" y="701040"/>
            <a:ext cx="7457440" cy="33712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bg2">
                    <a:lumMod val="50000"/>
                  </a:schemeClr>
                </a:solidFill>
                <a:latin typeface="+mj-lt"/>
                <a:cs typeface="Calibri" panose="020F0502020204030204" pitchFamily="34" charset="0"/>
              </a:rPr>
              <a:t>A</a:t>
            </a:r>
            <a:r>
              <a:rPr lang="en-US" sz="1600" b="0" i="0" dirty="0">
                <a:solidFill>
                  <a:schemeClr val="bg2">
                    <a:lumMod val="50000"/>
                  </a:schemeClr>
                </a:solidFill>
                <a:effectLst/>
                <a:latin typeface="+mj-lt"/>
                <a:cs typeface="Calibri" panose="020F0502020204030204" pitchFamily="34" charset="0"/>
              </a:rPr>
              <a:t> </a:t>
            </a:r>
            <a:r>
              <a:rPr lang="en-US" sz="1600" dirty="0" err="1">
                <a:solidFill>
                  <a:schemeClr val="bg2">
                    <a:lumMod val="50000"/>
                  </a:schemeClr>
                </a:solidFill>
                <a:latin typeface="+mj-lt"/>
                <a:cs typeface="Calibri" panose="020F0502020204030204" pitchFamily="34" charset="0"/>
              </a:rPr>
              <a:t>DailyB</a:t>
            </a:r>
            <a:r>
              <a:rPr lang="en-US" sz="1600" b="0" i="0" dirty="0" err="1">
                <a:solidFill>
                  <a:schemeClr val="bg2">
                    <a:lumMod val="50000"/>
                  </a:schemeClr>
                </a:solidFill>
                <a:effectLst/>
                <a:latin typeface="+mj-lt"/>
                <a:cs typeface="Calibri" panose="020F0502020204030204" pitchFamily="34" charset="0"/>
              </a:rPr>
              <a:t>log</a:t>
            </a:r>
            <a:r>
              <a:rPr lang="en-US" sz="1600" b="0" i="0" dirty="0">
                <a:solidFill>
                  <a:schemeClr val="bg2">
                    <a:lumMod val="50000"/>
                  </a:schemeClr>
                </a:solidFill>
                <a:effectLst/>
                <a:latin typeface="+mj-lt"/>
                <a:cs typeface="Calibri" panose="020F0502020204030204" pitchFamily="34" charset="0"/>
              </a:rPr>
              <a:t> website is a culinary adventure in the digital realm. It begins with envisioning the layout, selecting the perfect mix of colors, fonts, and visuals to create an appetizing digital space. With HTML, CSS, and JavaScript as the tools, we build a platform where recipes come alive, stories are shared, and a community gathers around. The launch of </a:t>
            </a:r>
            <a:r>
              <a:rPr lang="en-US" sz="1600" dirty="0">
                <a:solidFill>
                  <a:schemeClr val="bg2">
                    <a:lumMod val="50000"/>
                  </a:schemeClr>
                </a:solidFill>
                <a:latin typeface="+mj-lt"/>
                <a:cs typeface="Calibri" panose="020F0502020204030204" pitchFamily="34" charset="0"/>
              </a:rPr>
              <a:t>our </a:t>
            </a:r>
            <a:r>
              <a:rPr lang="en-US" sz="1600" b="0" i="0" dirty="0">
                <a:solidFill>
                  <a:schemeClr val="bg2">
                    <a:lumMod val="50000"/>
                  </a:schemeClr>
                </a:solidFill>
                <a:effectLst/>
                <a:latin typeface="+mj-lt"/>
                <a:cs typeface="Calibri" panose="020F0502020204030204" pitchFamily="34" charset="0"/>
              </a:rPr>
              <a:t>website “</a:t>
            </a:r>
            <a:r>
              <a:rPr lang="en-US" sz="1600" b="1" dirty="0" err="1">
                <a:solidFill>
                  <a:schemeClr val="bg2">
                    <a:lumMod val="50000"/>
                  </a:schemeClr>
                </a:solidFill>
                <a:latin typeface="+mj-lt"/>
                <a:cs typeface="Calibri" panose="020F0502020204030204" pitchFamily="34" charset="0"/>
              </a:rPr>
              <a:t>DailyBlog</a:t>
            </a:r>
            <a:r>
              <a:rPr lang="en-US" sz="1600" b="0" i="0" dirty="0">
                <a:solidFill>
                  <a:schemeClr val="bg2">
                    <a:lumMod val="50000"/>
                  </a:schemeClr>
                </a:solidFill>
                <a:effectLst/>
                <a:latin typeface="+mj-lt"/>
                <a:cs typeface="Calibri" panose="020F0502020204030204" pitchFamily="34" charset="0"/>
              </a:rPr>
              <a:t>” is the grand opening of a virtual place</a:t>
            </a:r>
            <a:r>
              <a:rPr lang="en-US" sz="1600" dirty="0">
                <a:solidFill>
                  <a:schemeClr val="bg2">
                    <a:lumMod val="50000"/>
                  </a:schemeClr>
                </a:solidFill>
                <a:latin typeface="+mj-lt"/>
                <a:cs typeface="Calibri" panose="020F0502020204030204" pitchFamily="34" charset="0"/>
              </a:rPr>
              <a:t> where e</a:t>
            </a:r>
            <a:r>
              <a:rPr lang="en-US" sz="1600" b="0" i="0" dirty="0">
                <a:solidFill>
                  <a:schemeClr val="bg2">
                    <a:lumMod val="50000"/>
                  </a:schemeClr>
                </a:solidFill>
                <a:effectLst/>
                <a:latin typeface="+mj-lt"/>
              </a:rPr>
              <a:t>ach click, scroll, and interaction echoes the joy of </a:t>
            </a:r>
            <a:r>
              <a:rPr lang="en-US" sz="1600" dirty="0">
                <a:solidFill>
                  <a:schemeClr val="bg2">
                    <a:lumMod val="50000"/>
                  </a:schemeClr>
                </a:solidFill>
                <a:latin typeface="+mj-lt"/>
              </a:rPr>
              <a:t>sharing </a:t>
            </a:r>
            <a:r>
              <a:rPr lang="en-US" sz="1600" b="0" i="0" dirty="0">
                <a:solidFill>
                  <a:schemeClr val="bg2">
                    <a:lumMod val="50000"/>
                  </a:schemeClr>
                </a:solidFill>
                <a:effectLst/>
                <a:latin typeface="+mj-lt"/>
              </a:rPr>
              <a:t>great information and creating lasting memories. The goal is to provide users with a consistent and user-friendly experience while navigating through the platform’s features.</a:t>
            </a:r>
            <a:endParaRPr sz="1600" dirty="0">
              <a:solidFill>
                <a:schemeClr val="bg2">
                  <a:lumMod val="50000"/>
                </a:schemeClr>
              </a:solidFill>
              <a:latin typeface="+mj-lt"/>
              <a:ea typeface="Calibri"/>
              <a:cs typeface="Calibri" panose="020F0502020204030204" pitchFamily="34" charset="0"/>
              <a:sym typeface="Calibri"/>
            </a:endParaRPr>
          </a:p>
          <a:p>
            <a:pPr marL="0" marR="0" lvl="0" indent="0" algn="l" rtl="0">
              <a:spcBef>
                <a:spcPts val="0"/>
              </a:spcBef>
              <a:spcAft>
                <a:spcPts val="0"/>
              </a:spcAft>
              <a:buNone/>
            </a:pPr>
            <a:endParaRPr sz="1600" dirty="0">
              <a:solidFill>
                <a:schemeClr val="bg2">
                  <a:lumMod val="50000"/>
                </a:schemeClr>
              </a:solidFill>
              <a:latin typeface="+mj-lt"/>
              <a:ea typeface="Calibri"/>
              <a:cs typeface="Calibri" panose="020F0502020204030204" pitchFamily="34" charset="0"/>
              <a:sym typeface="Calibri"/>
            </a:endParaRPr>
          </a:p>
          <a:p>
            <a:pPr marL="0" marR="0" lvl="0" indent="0" algn="l" rtl="0">
              <a:spcBef>
                <a:spcPts val="0"/>
              </a:spcBef>
              <a:spcAft>
                <a:spcPts val="0"/>
              </a:spcAft>
              <a:buNone/>
            </a:pPr>
            <a:endParaRPr sz="1600" dirty="0">
              <a:solidFill>
                <a:schemeClr val="bg2">
                  <a:lumMod val="50000"/>
                </a:schemeClr>
              </a:solidFill>
              <a:latin typeface="+mj-lt"/>
              <a:ea typeface="Calibri"/>
              <a:cs typeface="Calibri" panose="020F0502020204030204" pitchFamily="3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txBox="1"/>
          <p:nvPr/>
        </p:nvSpPr>
        <p:spPr>
          <a:xfrm>
            <a:off x="3629445" y="894406"/>
            <a:ext cx="2183510" cy="306705"/>
          </a:xfrm>
          <a:prstGeom prst="rect">
            <a:avLst/>
          </a:prstGeom>
          <a:noFill/>
          <a:ln>
            <a:noFill/>
          </a:ln>
        </p:spPr>
        <p:txBody>
          <a:bodyPr spcFirstLastPara="1" wrap="square" lIns="0" tIns="0" rIns="0" bIns="0" anchor="t" anchorCtr="0">
            <a:spAutoFit/>
          </a:bodyPr>
          <a:lstStyle/>
          <a:p>
            <a:pPr marL="0" marR="0" lvl="0" indent="0" algn="l" rtl="0">
              <a:lnSpc>
                <a:spcPct val="117499"/>
              </a:lnSpc>
              <a:spcBef>
                <a:spcPts val="0"/>
              </a:spcBef>
              <a:spcAft>
                <a:spcPts val="0"/>
              </a:spcAft>
              <a:buNone/>
            </a:pPr>
            <a:r>
              <a:rPr lang="en-IN" sz="1800" b="1">
                <a:solidFill>
                  <a:srgbClr val="FFFFFF"/>
                </a:solidFill>
                <a:latin typeface="Public Sans"/>
                <a:ea typeface="Public Sans"/>
                <a:cs typeface="Public Sans"/>
                <a:sym typeface="Public Sans"/>
              </a:rPr>
              <a:t>Submission Github</a:t>
            </a:r>
            <a:endParaRPr sz="1800" b="1">
              <a:solidFill>
                <a:srgbClr val="FFFFFF"/>
              </a:solidFill>
              <a:latin typeface="Public Sans"/>
              <a:ea typeface="Public Sans"/>
              <a:cs typeface="Public Sans"/>
              <a:sym typeface="Public Sans"/>
            </a:endParaRPr>
          </a:p>
        </p:txBody>
      </p:sp>
      <p:sp>
        <p:nvSpPr>
          <p:cNvPr id="141" name="Google Shape;141;p17"/>
          <p:cNvSpPr txBox="1"/>
          <p:nvPr/>
        </p:nvSpPr>
        <p:spPr>
          <a:xfrm>
            <a:off x="4042525" y="2123950"/>
            <a:ext cx="2688000" cy="427800"/>
          </a:xfrm>
          <a:prstGeom prst="rect">
            <a:avLst/>
          </a:prstGeom>
          <a:noFill/>
          <a:ln>
            <a:noFill/>
          </a:ln>
        </p:spPr>
        <p:txBody>
          <a:bodyPr spcFirstLastPara="1" wrap="square" lIns="0" tIns="0" rIns="0" bIns="0" anchor="ctr" anchorCtr="0">
            <a:noAutofit/>
          </a:bodyPr>
          <a:lstStyle/>
          <a:p>
            <a:pPr marL="0" marR="0" lvl="0" indent="0" algn="l" rtl="0">
              <a:lnSpc>
                <a:spcPct val="117500"/>
              </a:lnSpc>
              <a:spcBef>
                <a:spcPts val="0"/>
              </a:spcBef>
              <a:spcAft>
                <a:spcPts val="0"/>
              </a:spcAft>
              <a:buNone/>
            </a:pPr>
            <a:r>
              <a:rPr lang="en-IN" sz="1400" b="1" dirty="0">
                <a:solidFill>
                  <a:srgbClr val="002060"/>
                </a:solidFill>
                <a:latin typeface="Arial"/>
                <a:ea typeface="Arial"/>
                <a:cs typeface="Arial"/>
                <a:sym typeface="Arial"/>
              </a:rPr>
              <a:t>https://github.com/c</a:t>
            </a:r>
            <a:r>
              <a:rPr lang="en-IN" b="1" dirty="0">
                <a:solidFill>
                  <a:srgbClr val="002060"/>
                </a:solidFill>
              </a:rPr>
              <a:t>handru0827/Blog_Website.git</a:t>
            </a:r>
            <a:endParaRPr lang="en-IN" sz="1400" b="1" dirty="0">
              <a:solidFill>
                <a:srgbClr val="00206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8"/>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438</Words>
  <Application>Microsoft Office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Calibri</vt:lpstr>
      <vt:lpstr>EB Garamond</vt:lpstr>
      <vt:lpstr>EB Garamond Medium</vt:lpstr>
      <vt:lpstr>Carlito</vt:lpstr>
      <vt:lpstr>Public Sans</vt:lpstr>
      <vt:lpstr>Arial</vt:lpstr>
      <vt:lpstr>Theme Office</vt:lpstr>
      <vt:lpstr>1_Theme Office</vt:lpstr>
      <vt:lpstr>2_Theme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swetha leelavathi</cp:lastModifiedBy>
  <cp:revision>7</cp:revision>
  <dcterms:modified xsi:type="dcterms:W3CDTF">2023-11-20T03:26:33Z</dcterms:modified>
</cp:coreProperties>
</file>