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 id="2147483652" r:id="rId2"/>
    <p:sldMasterId id="2147483653" r:id="rId3"/>
  </p:sldMasterIdLst>
  <p:notesMasterIdLst>
    <p:notesMasterId r:id="rId13"/>
  </p:notesMasterIdLst>
  <p:sldIdLst>
    <p:sldId id="256" r:id="rId4"/>
    <p:sldId id="257" r:id="rId5"/>
    <p:sldId id="258" r:id="rId6"/>
    <p:sldId id="259" r:id="rId7"/>
    <p:sldId id="260" r:id="rId8"/>
    <p:sldId id="261" r:id="rId9"/>
    <p:sldId id="262" r:id="rId10"/>
    <p:sldId id="266" r:id="rId11"/>
    <p:sldId id="267" r:id="rId12"/>
  </p:sldIdLst>
  <p:sldSz cx="9144000" cy="5143500" type="screen16x9"/>
  <p:notesSz cx="9144000" cy="5143500"/>
  <p:embeddedFontLst>
    <p:embeddedFont>
      <p:font typeface="Calibri" panose="020F0502020204030204" pitchFamily="34" charset="0"/>
      <p:regular r:id="rId14"/>
      <p:bold r:id="rId15"/>
      <p:italic r:id="rId16"/>
      <p:boldItalic r:id="rId17"/>
    </p:embeddedFont>
    <p:embeddedFont>
      <p:font typeface="Carlito" panose="020B0604020202020204" charset="0"/>
      <p:regular r:id="rId18"/>
      <p:bold r:id="rId19"/>
      <p:italic r:id="rId20"/>
      <p:boldItalic r:id="rId21"/>
    </p:embeddedFont>
    <p:embeddedFont>
      <p:font typeface="EB Garamond" panose="00000500000000000000" pitchFamily="2" charset="0"/>
      <p:regular r:id="rId22"/>
      <p:bold r:id="rId23"/>
      <p:italic r:id="rId24"/>
      <p:boldItalic r:id="rId25"/>
    </p:embeddedFont>
    <p:embeddedFont>
      <p:font typeface="Public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7.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09254bfc0_0_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609254bfc0_0_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2" name="Google Shape;32;p5"/>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7"/>
          <p:cNvSpPr txBox="1"/>
          <p:nvPr/>
        </p:nvSpPr>
        <p:spPr>
          <a:xfrm>
            <a:off x="352674" y="2692800"/>
            <a:ext cx="3953100" cy="1236108"/>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2400" b="1" dirty="0">
                <a:solidFill>
                  <a:srgbClr val="223669"/>
                </a:solidFill>
                <a:latin typeface="Public Sans"/>
                <a:ea typeface="Public Sans"/>
                <a:cs typeface="Public Sans"/>
                <a:sym typeface="Public Sans"/>
              </a:rPr>
              <a:t>“BLOG WEBSITE”</a:t>
            </a:r>
            <a:endParaRPr sz="2400" b="1" dirty="0">
              <a:solidFill>
                <a:srgbClr val="223669"/>
              </a:solidFill>
              <a:latin typeface="Public Sans"/>
              <a:ea typeface="Public Sans"/>
              <a:cs typeface="Public Sans"/>
              <a:sym typeface="Public Sans"/>
            </a:endParaRPr>
          </a:p>
          <a:p>
            <a:pPr marL="0" marR="0" lvl="0" indent="0" algn="l" rtl="0">
              <a:lnSpc>
                <a:spcPct val="117499"/>
              </a:lnSpc>
              <a:spcBef>
                <a:spcPts val="2850"/>
              </a:spcBef>
              <a:spcAft>
                <a:spcPts val="0"/>
              </a:spcAft>
              <a:buNone/>
            </a:pPr>
            <a:r>
              <a:rPr lang="en-IN" sz="2400" b="1" dirty="0">
                <a:solidFill>
                  <a:srgbClr val="223669"/>
                </a:solidFill>
                <a:latin typeface="Public Sans"/>
                <a:ea typeface="Public Sans"/>
                <a:cs typeface="Public Sans"/>
                <a:sym typeface="Public Sans"/>
              </a:rPr>
              <a:t>Task </a:t>
            </a:r>
            <a:r>
              <a:rPr lang="en-IN" sz="2400" b="1">
                <a:solidFill>
                  <a:srgbClr val="223669"/>
                </a:solidFill>
                <a:latin typeface="Public Sans"/>
                <a:ea typeface="Public Sans"/>
                <a:cs typeface="Public Sans"/>
                <a:sym typeface="Public Sans"/>
              </a:rPr>
              <a:t>- 3</a:t>
            </a:r>
            <a:endParaRPr sz="2400" b="1" dirty="0">
              <a:solidFill>
                <a:srgbClr val="223669"/>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52" name="Google Shape;52;p8"/>
          <p:cNvSpPr txBox="1"/>
          <p:nvPr/>
        </p:nvSpPr>
        <p:spPr>
          <a:xfrm>
            <a:off x="234949" y="848150"/>
            <a:ext cx="3292500" cy="569387"/>
          </a:xfrm>
          <a:prstGeom prst="rect">
            <a:avLst/>
          </a:prstGeom>
          <a:noFill/>
          <a:ln>
            <a:noFill/>
          </a:ln>
        </p:spPr>
        <p:txBody>
          <a:bodyPr spcFirstLastPara="1" wrap="square" lIns="0" tIns="0" rIns="0" bIns="0" anchor="t" anchorCtr="0">
            <a:spAutoFit/>
          </a:bodyPr>
          <a:lstStyle/>
          <a:p>
            <a:r>
              <a:rPr lang="en-IN" sz="1850" b="1" dirty="0">
                <a:solidFill>
                  <a:srgbClr val="C88C32"/>
                </a:solidFill>
                <a:latin typeface="Carlito"/>
                <a:ea typeface="Carlito"/>
                <a:cs typeface="Carlito"/>
                <a:sym typeface="Carlito"/>
              </a:rPr>
              <a:t>BLOG WEBSITE</a:t>
            </a:r>
            <a:endParaRPr lang="en-IN" sz="1800" b="0" i="0" u="none" strike="noStrike" cap="none" dirty="0">
              <a:solidFill>
                <a:srgbClr val="000000"/>
              </a:solidFill>
              <a:latin typeface="Carlito"/>
              <a:ea typeface="Carlito"/>
              <a:cs typeface="Carlito"/>
              <a:sym typeface="Carlito"/>
            </a:endParaRPr>
          </a:p>
          <a:p>
            <a:pPr marL="0" marR="0" lvl="0" indent="0" algn="l" rtl="0">
              <a:lnSpc>
                <a:spcPct val="100000"/>
              </a:lnSpc>
              <a:spcBef>
                <a:spcPts val="0"/>
              </a:spcBef>
              <a:spcAft>
                <a:spcPts val="0"/>
              </a:spcAft>
              <a:buNone/>
            </a:pPr>
            <a:endParaRPr sz="1850" b="1" dirty="0">
              <a:solidFill>
                <a:srgbClr val="C88C32"/>
              </a:solidFill>
              <a:latin typeface="EB Garamond"/>
              <a:ea typeface="EB Garamond"/>
              <a:cs typeface="EB Garamond"/>
              <a:sym typeface="EB Garamond"/>
            </a:endParaRPr>
          </a:p>
        </p:txBody>
      </p:sp>
      <p:sp>
        <p:nvSpPr>
          <p:cNvPr id="53" name="Google Shape;53;p8"/>
          <p:cNvSpPr txBox="1"/>
          <p:nvPr/>
        </p:nvSpPr>
        <p:spPr>
          <a:xfrm>
            <a:off x="234949" y="1185100"/>
            <a:ext cx="4337051" cy="774251"/>
          </a:xfrm>
          <a:prstGeom prst="rect">
            <a:avLst/>
          </a:prstGeom>
          <a:noFill/>
          <a:ln>
            <a:noFill/>
          </a:ln>
        </p:spPr>
        <p:txBody>
          <a:bodyPr spcFirstLastPara="1" wrap="square" lIns="0" tIns="0" rIns="0" bIns="0" anchor="t" anchorCtr="0">
            <a:spAutoFit/>
          </a:bodyPr>
          <a:lstStyle/>
          <a:p>
            <a:pPr marL="285750" marR="0" lvl="0" indent="-285750" algn="l" rtl="0">
              <a:lnSpc>
                <a:spcPct val="128570"/>
              </a:lnSpc>
              <a:spcBef>
                <a:spcPts val="0"/>
              </a:spcBef>
              <a:spcAft>
                <a:spcPts val="0"/>
              </a:spcAft>
              <a:buClr>
                <a:srgbClr val="000000"/>
              </a:buClr>
              <a:buSzPts val="1400"/>
              <a:buFont typeface="Arial" panose="020B0604020202020204" pitchFamily="34" charset="0"/>
              <a:buChar char="•"/>
            </a:pPr>
            <a:r>
              <a:rPr lang="en-IN" sz="1300" dirty="0">
                <a:solidFill>
                  <a:schemeClr val="bg1"/>
                </a:solidFill>
                <a:latin typeface="Carlito"/>
                <a:ea typeface="Carlito"/>
                <a:cs typeface="Carlito"/>
                <a:sym typeface="Carlito"/>
              </a:rPr>
              <a:t>The main purpose of blog website is to convey information in a way that is more formal or conversational than other long-form written content.</a:t>
            </a:r>
            <a:endParaRPr lang="en-US" sz="1300" dirty="0">
              <a:solidFill>
                <a:schemeClr val="bg1"/>
              </a:solidFill>
              <a:latin typeface="Carlito"/>
              <a:ea typeface="Carlito"/>
              <a:cs typeface="Carlito"/>
              <a:sym typeface="Carlito"/>
            </a:endParaRPr>
          </a:p>
        </p:txBody>
      </p:sp>
      <p:sp>
        <p:nvSpPr>
          <p:cNvPr id="54" name="Google Shape;54;p8"/>
          <p:cNvSpPr txBox="1"/>
          <p:nvPr/>
        </p:nvSpPr>
        <p:spPr>
          <a:xfrm>
            <a:off x="373050" y="2448880"/>
            <a:ext cx="1436143"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dirty="0">
                <a:solidFill>
                  <a:srgbClr val="C88C32"/>
                </a:solidFill>
                <a:latin typeface="Arial"/>
                <a:ea typeface="Arial"/>
                <a:cs typeface="Arial"/>
                <a:sym typeface="Arial"/>
              </a:rPr>
              <a:t>LMS Username</a:t>
            </a:r>
            <a:endParaRPr sz="1400" b="1" dirty="0">
              <a:solidFill>
                <a:srgbClr val="C88C32"/>
              </a:solidFill>
              <a:latin typeface="Arial"/>
              <a:ea typeface="Arial"/>
              <a:cs typeface="Arial"/>
              <a:sym typeface="Arial"/>
            </a:endParaRPr>
          </a:p>
        </p:txBody>
      </p:sp>
      <p:sp>
        <p:nvSpPr>
          <p:cNvPr id="55" name="Google Shape;55;p8"/>
          <p:cNvSpPr txBox="1"/>
          <p:nvPr/>
        </p:nvSpPr>
        <p:spPr>
          <a:xfrm>
            <a:off x="2504906" y="2448880"/>
            <a:ext cx="636661"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Name</a:t>
            </a:r>
            <a:endParaRPr sz="1400" b="1">
              <a:solidFill>
                <a:srgbClr val="C88C32"/>
              </a:solidFill>
              <a:latin typeface="Arial"/>
              <a:ea typeface="Arial"/>
              <a:cs typeface="Arial"/>
              <a:sym typeface="Arial"/>
            </a:endParaRPr>
          </a:p>
        </p:txBody>
      </p:sp>
      <p:sp>
        <p:nvSpPr>
          <p:cNvPr id="56" name="Google Shape;56;p8"/>
          <p:cNvSpPr txBox="1"/>
          <p:nvPr/>
        </p:nvSpPr>
        <p:spPr>
          <a:xfrm>
            <a:off x="3771000" y="2448880"/>
            <a:ext cx="646385"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Batch</a:t>
            </a:r>
            <a:endParaRPr sz="1400" b="1">
              <a:solidFill>
                <a:srgbClr val="C88C32"/>
              </a:solidFill>
              <a:latin typeface="Arial"/>
              <a:ea typeface="Arial"/>
              <a:cs typeface="Arial"/>
              <a:sym typeface="Arial"/>
            </a:endParaRPr>
          </a:p>
        </p:txBody>
      </p:sp>
      <p:sp>
        <p:nvSpPr>
          <p:cNvPr id="57" name="Google Shape;57;p8"/>
          <p:cNvSpPr txBox="1"/>
          <p:nvPr/>
        </p:nvSpPr>
        <p:spPr>
          <a:xfrm>
            <a:off x="308275" y="2764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solidFill>
                  <a:schemeClr val="lt1"/>
                </a:solidFill>
                <a:latin typeface="Calibri"/>
                <a:ea typeface="Calibri"/>
                <a:cs typeface="Calibri"/>
                <a:sym typeface="Calibri"/>
              </a:rPr>
              <a:t>au111420243004</a:t>
            </a:r>
            <a:endParaRPr sz="1100" dirty="0">
              <a:solidFill>
                <a:schemeClr val="lt1"/>
              </a:solidFill>
              <a:latin typeface="Calibri"/>
              <a:ea typeface="Calibri"/>
              <a:cs typeface="Calibri"/>
              <a:sym typeface="Calibri"/>
            </a:endParaRPr>
          </a:p>
        </p:txBody>
      </p:sp>
      <p:sp>
        <p:nvSpPr>
          <p:cNvPr id="58" name="Google Shape;58;p8"/>
          <p:cNvSpPr txBox="1"/>
          <p:nvPr/>
        </p:nvSpPr>
        <p:spPr>
          <a:xfrm>
            <a:off x="308275" y="3142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au111420205028</a:t>
            </a:r>
            <a:endParaRPr sz="1100">
              <a:solidFill>
                <a:schemeClr val="lt1"/>
              </a:solidFill>
              <a:latin typeface="Calibri"/>
              <a:ea typeface="Calibri"/>
              <a:cs typeface="Calibri"/>
              <a:sym typeface="Calibri"/>
            </a:endParaRPr>
          </a:p>
        </p:txBody>
      </p:sp>
      <p:sp>
        <p:nvSpPr>
          <p:cNvPr id="59" name="Google Shape;59;p8"/>
          <p:cNvSpPr txBox="1"/>
          <p:nvPr/>
        </p:nvSpPr>
        <p:spPr>
          <a:xfrm>
            <a:off x="308275"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au111420205044</a:t>
            </a:r>
            <a:endParaRPr sz="1100">
              <a:solidFill>
                <a:schemeClr val="lt1"/>
              </a:solidFill>
              <a:latin typeface="Calibri"/>
              <a:ea typeface="Calibri"/>
              <a:cs typeface="Calibri"/>
              <a:sym typeface="Calibri"/>
            </a:endParaRPr>
          </a:p>
        </p:txBody>
      </p:sp>
      <p:sp>
        <p:nvSpPr>
          <p:cNvPr id="60" name="Google Shape;60;p8"/>
          <p:cNvSpPr txBox="1"/>
          <p:nvPr/>
        </p:nvSpPr>
        <p:spPr>
          <a:xfrm>
            <a:off x="308275" y="391735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au111420205049</a:t>
            </a:r>
            <a:endParaRPr sz="1100">
              <a:solidFill>
                <a:schemeClr val="lt1"/>
              </a:solidFill>
              <a:latin typeface="Calibri"/>
              <a:ea typeface="Calibri"/>
              <a:cs typeface="Calibri"/>
              <a:sym typeface="Calibri"/>
            </a:endParaRPr>
          </a:p>
        </p:txBody>
      </p:sp>
      <p:sp>
        <p:nvSpPr>
          <p:cNvPr id="61" name="Google Shape;61;p8"/>
          <p:cNvSpPr txBox="1"/>
          <p:nvPr/>
        </p:nvSpPr>
        <p:spPr>
          <a:xfrm>
            <a:off x="1883725" y="2737082"/>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err="1">
                <a:solidFill>
                  <a:schemeClr val="lt1"/>
                </a:solidFill>
                <a:latin typeface="Calibri"/>
                <a:ea typeface="Calibri"/>
                <a:cs typeface="Calibri"/>
                <a:sym typeface="Calibri"/>
              </a:rPr>
              <a:t>Chandr</a:t>
            </a:r>
            <a:endParaRPr sz="1100" dirty="0">
              <a:solidFill>
                <a:schemeClr val="lt1"/>
              </a:solidFill>
              <a:latin typeface="Calibri"/>
              <a:ea typeface="Calibri"/>
              <a:cs typeface="Calibri"/>
              <a:sym typeface="Calibri"/>
            </a:endParaRPr>
          </a:p>
        </p:txBody>
      </p:sp>
      <p:sp>
        <p:nvSpPr>
          <p:cNvPr id="62" name="Google Shape;62;p8"/>
          <p:cNvSpPr txBox="1"/>
          <p:nvPr/>
        </p:nvSpPr>
        <p:spPr>
          <a:xfrm>
            <a:off x="1883725" y="316655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NithyaShri RR</a:t>
            </a:r>
            <a:endParaRPr sz="1100">
              <a:solidFill>
                <a:schemeClr val="lt1"/>
              </a:solidFill>
              <a:latin typeface="Calibri"/>
              <a:ea typeface="Calibri"/>
              <a:cs typeface="Calibri"/>
              <a:sym typeface="Calibri"/>
            </a:endParaRPr>
          </a:p>
        </p:txBody>
      </p:sp>
      <p:sp>
        <p:nvSpPr>
          <p:cNvPr id="63" name="Google Shape;63;p8"/>
          <p:cNvSpPr txBox="1"/>
          <p:nvPr/>
        </p:nvSpPr>
        <p:spPr>
          <a:xfrm>
            <a:off x="1883725"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100">
                <a:solidFill>
                  <a:schemeClr val="lt1"/>
                </a:solidFill>
                <a:latin typeface="Calibri"/>
                <a:ea typeface="Calibri"/>
                <a:cs typeface="Calibri"/>
                <a:sym typeface="Calibri"/>
              </a:rPr>
              <a:t>Sneha G</a:t>
            </a:r>
            <a:endParaRPr sz="1100">
              <a:solidFill>
                <a:schemeClr val="lt1"/>
              </a:solidFill>
              <a:latin typeface="Calibri"/>
              <a:ea typeface="Calibri"/>
              <a:cs typeface="Calibri"/>
              <a:sym typeface="Calibri"/>
            </a:endParaRPr>
          </a:p>
        </p:txBody>
      </p:sp>
      <p:sp>
        <p:nvSpPr>
          <p:cNvPr id="64" name="Google Shape;64;p8"/>
          <p:cNvSpPr txBox="1"/>
          <p:nvPr/>
        </p:nvSpPr>
        <p:spPr>
          <a:xfrm>
            <a:off x="1883725" y="3917350"/>
            <a:ext cx="1721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Vemuri Harika Chowdary </a:t>
            </a:r>
            <a:endParaRPr sz="1100">
              <a:solidFill>
                <a:schemeClr val="lt1"/>
              </a:solidFill>
              <a:latin typeface="Calibri"/>
              <a:ea typeface="Calibri"/>
              <a:cs typeface="Calibri"/>
              <a:sym typeface="Calibri"/>
            </a:endParaRPr>
          </a:p>
        </p:txBody>
      </p:sp>
      <p:sp>
        <p:nvSpPr>
          <p:cNvPr id="65" name="Google Shape;65;p8"/>
          <p:cNvSpPr txBox="1"/>
          <p:nvPr/>
        </p:nvSpPr>
        <p:spPr>
          <a:xfrm>
            <a:off x="3789150" y="2764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CA10</a:t>
            </a:r>
            <a:endParaRPr sz="1100">
              <a:solidFill>
                <a:schemeClr val="lt1"/>
              </a:solidFill>
              <a:latin typeface="Calibri"/>
              <a:ea typeface="Calibri"/>
              <a:cs typeface="Calibri"/>
              <a:sym typeface="Calibri"/>
            </a:endParaRPr>
          </a:p>
        </p:txBody>
      </p:sp>
      <p:sp>
        <p:nvSpPr>
          <p:cNvPr id="66" name="Google Shape;66;p8"/>
          <p:cNvSpPr txBox="1"/>
          <p:nvPr/>
        </p:nvSpPr>
        <p:spPr>
          <a:xfrm>
            <a:off x="3789150" y="3142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CA10</a:t>
            </a:r>
            <a:endParaRPr sz="1100">
              <a:solidFill>
                <a:schemeClr val="lt1"/>
              </a:solidFill>
              <a:latin typeface="Calibri"/>
              <a:ea typeface="Calibri"/>
              <a:cs typeface="Calibri"/>
              <a:sym typeface="Calibri"/>
            </a:endParaRPr>
          </a:p>
        </p:txBody>
      </p:sp>
      <p:sp>
        <p:nvSpPr>
          <p:cNvPr id="67" name="Google Shape;67;p8"/>
          <p:cNvSpPr txBox="1"/>
          <p:nvPr/>
        </p:nvSpPr>
        <p:spPr>
          <a:xfrm>
            <a:off x="3789150"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CA10</a:t>
            </a:r>
            <a:endParaRPr sz="1100">
              <a:solidFill>
                <a:schemeClr val="lt1"/>
              </a:solidFill>
              <a:latin typeface="Calibri"/>
              <a:ea typeface="Calibri"/>
              <a:cs typeface="Calibri"/>
              <a:sym typeface="Calibri"/>
            </a:endParaRPr>
          </a:p>
        </p:txBody>
      </p:sp>
      <p:sp>
        <p:nvSpPr>
          <p:cNvPr id="68" name="Google Shape;68;p8"/>
          <p:cNvSpPr txBox="1"/>
          <p:nvPr/>
        </p:nvSpPr>
        <p:spPr>
          <a:xfrm>
            <a:off x="3789150" y="391735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lt1"/>
                </a:solidFill>
                <a:latin typeface="Calibri"/>
                <a:ea typeface="Calibri"/>
                <a:cs typeface="Calibri"/>
                <a:sym typeface="Calibri"/>
              </a:rPr>
              <a:t>CA10</a:t>
            </a:r>
            <a:endParaRPr sz="1100">
              <a:solidFill>
                <a:schemeClr val="lt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4AEE3E39-F96E-97E5-92EF-4909311F6515}"/>
              </a:ext>
            </a:extLst>
          </p:cNvPr>
          <p:cNvGraphicFramePr>
            <a:graphicFrameLocks noGrp="1"/>
          </p:cNvGraphicFramePr>
          <p:nvPr>
            <p:extLst>
              <p:ext uri="{D42A27DB-BD31-4B8C-83A1-F6EECF244321}">
                <p14:modId xmlns:p14="http://schemas.microsoft.com/office/powerpoint/2010/main" val="3531068878"/>
              </p:ext>
            </p:extLst>
          </p:nvPr>
        </p:nvGraphicFramePr>
        <p:xfrm>
          <a:off x="157362" y="2764043"/>
          <a:ext cx="4260023" cy="1608364"/>
        </p:xfrm>
        <a:graphic>
          <a:graphicData uri="http://schemas.openxmlformats.org/drawingml/2006/table">
            <a:tbl>
              <a:tblPr firstRow="1" bandRow="1">
                <a:tableStyleId>{5C22544A-7EE6-4342-B048-85BDC9FD1C3A}</a:tableStyleId>
              </a:tblPr>
              <a:tblGrid>
                <a:gridCol w="1724601">
                  <a:extLst>
                    <a:ext uri="{9D8B030D-6E8A-4147-A177-3AD203B41FA5}">
                      <a16:colId xmlns:a16="http://schemas.microsoft.com/office/drawing/2014/main" val="540903555"/>
                    </a:ext>
                  </a:extLst>
                </a:gridCol>
                <a:gridCol w="1722474">
                  <a:extLst>
                    <a:ext uri="{9D8B030D-6E8A-4147-A177-3AD203B41FA5}">
                      <a16:colId xmlns:a16="http://schemas.microsoft.com/office/drawing/2014/main" val="3082501921"/>
                    </a:ext>
                  </a:extLst>
                </a:gridCol>
                <a:gridCol w="812948">
                  <a:extLst>
                    <a:ext uri="{9D8B030D-6E8A-4147-A177-3AD203B41FA5}">
                      <a16:colId xmlns:a16="http://schemas.microsoft.com/office/drawing/2014/main" val="230395766"/>
                    </a:ext>
                  </a:extLst>
                </a:gridCol>
              </a:tblGrid>
              <a:tr h="402091">
                <a:tc>
                  <a:txBody>
                    <a:bodyPr/>
                    <a:lstStyle/>
                    <a:p>
                      <a:r>
                        <a:rPr lang="en-IN" sz="1200" b="0" dirty="0">
                          <a:solidFill>
                            <a:schemeClr val="tx1"/>
                          </a:solidFill>
                        </a:rPr>
                        <a:t>au111420243004</a:t>
                      </a:r>
                      <a:endParaRPr lang="en-US" sz="1200" b="0" dirty="0">
                        <a:solidFill>
                          <a:schemeClr val="tx1"/>
                        </a:solidFill>
                      </a:endParaRPr>
                    </a:p>
                  </a:txBody>
                  <a:tcPr/>
                </a:tc>
                <a:tc>
                  <a:txBody>
                    <a:bodyPr/>
                    <a:lstStyle/>
                    <a:p>
                      <a:r>
                        <a:rPr lang="en-IN" sz="1200" b="0" dirty="0">
                          <a:solidFill>
                            <a:schemeClr val="tx1"/>
                          </a:solidFill>
                        </a:rPr>
                        <a:t>Chandru S V</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3607395030"/>
                  </a:ext>
                </a:extLst>
              </a:tr>
              <a:tr h="402091">
                <a:tc>
                  <a:txBody>
                    <a:bodyPr/>
                    <a:lstStyle/>
                    <a:p>
                      <a:r>
                        <a:rPr lang="en-IN" sz="1200" b="0" dirty="0">
                          <a:solidFill>
                            <a:schemeClr val="tx1"/>
                          </a:solidFill>
                        </a:rPr>
                        <a:t>au111420243005</a:t>
                      </a:r>
                      <a:endParaRPr lang="en-US" sz="1200" b="0" dirty="0">
                        <a:solidFill>
                          <a:schemeClr val="tx1"/>
                        </a:solidFill>
                      </a:endParaRPr>
                    </a:p>
                  </a:txBody>
                  <a:tcPr/>
                </a:tc>
                <a:tc>
                  <a:txBody>
                    <a:bodyPr/>
                    <a:lstStyle/>
                    <a:p>
                      <a:r>
                        <a:rPr lang="en-IN" sz="1200" b="0" dirty="0">
                          <a:solidFill>
                            <a:schemeClr val="tx1"/>
                          </a:solidFill>
                        </a:rPr>
                        <a:t>Deepa R</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2223490136"/>
                  </a:ext>
                </a:extLst>
              </a:tr>
              <a:tr h="402091">
                <a:tc>
                  <a:txBody>
                    <a:bodyPr/>
                    <a:lstStyle/>
                    <a:p>
                      <a:r>
                        <a:rPr lang="en-IN" sz="1200" b="0" dirty="0">
                          <a:solidFill>
                            <a:schemeClr val="tx1"/>
                          </a:solidFill>
                        </a:rPr>
                        <a:t>au111420243023</a:t>
                      </a:r>
                      <a:endParaRPr lang="en-US" sz="1200" b="0" dirty="0">
                        <a:solidFill>
                          <a:schemeClr val="tx1"/>
                        </a:solidFill>
                      </a:endParaRPr>
                    </a:p>
                  </a:txBody>
                  <a:tcPr/>
                </a:tc>
                <a:tc>
                  <a:txBody>
                    <a:bodyPr/>
                    <a:lstStyle/>
                    <a:p>
                      <a:r>
                        <a:rPr lang="en-IN" sz="1200" b="0" dirty="0">
                          <a:solidFill>
                            <a:schemeClr val="tx1"/>
                          </a:solidFill>
                        </a:rPr>
                        <a:t>Swetha S</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2535619580"/>
                  </a:ext>
                </a:extLst>
              </a:tr>
              <a:tr h="402091">
                <a:tc>
                  <a:txBody>
                    <a:bodyPr/>
                    <a:lstStyle/>
                    <a:p>
                      <a:r>
                        <a:rPr lang="en-IN" sz="1200" b="0" dirty="0">
                          <a:solidFill>
                            <a:schemeClr val="tx1"/>
                          </a:solidFill>
                        </a:rPr>
                        <a:t>au111420243301</a:t>
                      </a:r>
                      <a:endParaRPr lang="en-US" sz="1200" b="0" dirty="0">
                        <a:solidFill>
                          <a:schemeClr val="tx1"/>
                        </a:solidFill>
                      </a:endParaRPr>
                    </a:p>
                  </a:txBody>
                  <a:tcPr/>
                </a:tc>
                <a:tc>
                  <a:txBody>
                    <a:bodyPr/>
                    <a:lstStyle/>
                    <a:p>
                      <a:r>
                        <a:rPr lang="en-IN" sz="1200" b="0" dirty="0">
                          <a:solidFill>
                            <a:schemeClr val="tx1"/>
                          </a:solidFill>
                        </a:rPr>
                        <a:t>Harish D P</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247676097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sp>
        <p:nvSpPr>
          <p:cNvPr id="73" name="Google Shape;73;p9"/>
          <p:cNvSpPr/>
          <p:nvPr/>
        </p:nvSpPr>
        <p:spPr>
          <a:xfrm>
            <a:off x="-26360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74" name="Google Shape;74;p9"/>
          <p:cNvSpPr txBox="1"/>
          <p:nvPr/>
        </p:nvSpPr>
        <p:spPr>
          <a:xfrm>
            <a:off x="537204" y="264756"/>
            <a:ext cx="920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Task - 2</a:t>
            </a:r>
            <a:endParaRPr sz="1800" b="1">
              <a:solidFill>
                <a:srgbClr val="223669"/>
              </a:solidFill>
              <a:latin typeface="EB Garamond"/>
              <a:ea typeface="EB Garamond"/>
              <a:cs typeface="EB Garamond"/>
              <a:sym typeface="EB Garamond"/>
            </a:endParaRPr>
          </a:p>
        </p:txBody>
      </p:sp>
      <p:sp>
        <p:nvSpPr>
          <p:cNvPr id="75" name="Google Shape;75;p9"/>
          <p:cNvSpPr txBox="1"/>
          <p:nvPr/>
        </p:nvSpPr>
        <p:spPr>
          <a:xfrm>
            <a:off x="610825" y="668200"/>
            <a:ext cx="4715100" cy="240066"/>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IN" sz="1200" b="1" dirty="0">
                <a:solidFill>
                  <a:srgbClr val="0B5394"/>
                </a:solidFill>
                <a:latin typeface="+mj-lt"/>
                <a:ea typeface="EB Garamond"/>
                <a:cs typeface="EB Garamond"/>
                <a:sym typeface="EB Garamond"/>
              </a:rPr>
              <a:t>Create UI and implement various components using react</a:t>
            </a:r>
            <a:endParaRPr sz="1200" b="1" dirty="0">
              <a:solidFill>
                <a:srgbClr val="0B5394"/>
              </a:solidFill>
              <a:latin typeface="+mj-lt"/>
              <a:ea typeface="EB Garamond"/>
              <a:cs typeface="EB Garamond"/>
              <a:sym typeface="EB Garamond"/>
            </a:endParaRPr>
          </a:p>
        </p:txBody>
      </p:sp>
      <p:sp>
        <p:nvSpPr>
          <p:cNvPr id="76" name="Google Shape;76;p9"/>
          <p:cNvSpPr txBox="1"/>
          <p:nvPr/>
        </p:nvSpPr>
        <p:spPr>
          <a:xfrm>
            <a:off x="744750" y="942604"/>
            <a:ext cx="221400" cy="582000"/>
          </a:xfrm>
          <a:prstGeom prst="rect">
            <a:avLst/>
          </a:prstGeom>
          <a:noFill/>
          <a:ln>
            <a:noFill/>
          </a:ln>
        </p:spPr>
        <p:txBody>
          <a:bodyPr spcFirstLastPara="1" wrap="square" lIns="0" tIns="0" rIns="0" bIns="0" anchor="t" anchorCtr="0">
            <a:spAutoFit/>
          </a:bodyPr>
          <a:lstStyle/>
          <a:p>
            <a:pPr marL="0" marR="0" lvl="0" indent="0" algn="l" rtl="0">
              <a:lnSpc>
                <a:spcPct val="111666"/>
              </a:lnSpc>
              <a:spcBef>
                <a:spcPts val="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marR="0" lvl="0" indent="0" algn="l" rtl="0">
              <a:lnSpc>
                <a:spcPct val="111666"/>
              </a:lnSpc>
              <a:spcBef>
                <a:spcPts val="16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marR="0" lvl="0" indent="0" algn="l" rtl="0">
              <a:lnSpc>
                <a:spcPct val="111666"/>
              </a:lnSpc>
              <a:spcBef>
                <a:spcPts val="11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p:txBody>
      </p:sp>
      <p:sp>
        <p:nvSpPr>
          <p:cNvPr id="77" name="Google Shape;77;p9"/>
          <p:cNvSpPr txBox="1"/>
          <p:nvPr/>
        </p:nvSpPr>
        <p:spPr>
          <a:xfrm>
            <a:off x="1030500" y="933025"/>
            <a:ext cx="3926100" cy="649986"/>
          </a:xfrm>
          <a:prstGeom prst="rect">
            <a:avLst/>
          </a:prstGeom>
          <a:noFill/>
          <a:ln>
            <a:noFill/>
          </a:ln>
        </p:spPr>
        <p:txBody>
          <a:bodyPr spcFirstLastPara="1" wrap="square" lIns="0" tIns="0" rIns="0" bIns="0" anchor="t" anchorCtr="0">
            <a:spAutoFit/>
          </a:bodyPr>
          <a:lstStyle/>
          <a:p>
            <a:pPr marL="0" marR="0" lvl="0" indent="0" algn="l" rtl="0">
              <a:lnSpc>
                <a:spcPct val="128333"/>
              </a:lnSpc>
              <a:spcBef>
                <a:spcPts val="0"/>
              </a:spcBef>
              <a:spcAft>
                <a:spcPts val="0"/>
              </a:spcAft>
              <a:buNone/>
            </a:pPr>
            <a:r>
              <a:rPr lang="en-IN" sz="1100" dirty="0">
                <a:solidFill>
                  <a:srgbClr val="000000"/>
                </a:solidFill>
                <a:latin typeface="+mj-lt"/>
                <a:ea typeface="EB Garamond Medium"/>
                <a:cs typeface="EB Garamond Medium"/>
                <a:sym typeface="EB Garamond Medium"/>
              </a:rPr>
              <a:t>Split</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design</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into</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components</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and</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Higher</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order</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Components</a:t>
            </a:r>
            <a:endParaRPr sz="1100" dirty="0">
              <a:solidFill>
                <a:srgbClr val="000000"/>
              </a:solidFill>
              <a:latin typeface="+mj-lt"/>
              <a:ea typeface="EB Garamond Medium"/>
              <a:cs typeface="EB Garamond Medium"/>
              <a:sym typeface="EB Garamond Medium"/>
            </a:endParaRPr>
          </a:p>
          <a:p>
            <a:pPr marL="0" marR="0" lvl="0" indent="0" algn="l" rtl="0">
              <a:lnSpc>
                <a:spcPct val="128333"/>
              </a:lnSpc>
              <a:spcBef>
                <a:spcPts val="0"/>
              </a:spcBef>
              <a:spcAft>
                <a:spcPts val="0"/>
              </a:spcAft>
              <a:buNone/>
            </a:pPr>
            <a:r>
              <a:rPr lang="en-IN" sz="1100" dirty="0">
                <a:solidFill>
                  <a:srgbClr val="000000"/>
                </a:solidFill>
                <a:latin typeface="+mj-lt"/>
                <a:ea typeface="EB Garamond Medium"/>
                <a:cs typeface="EB Garamond Medium"/>
                <a:sym typeface="EB Garamond Medium"/>
              </a:rPr>
              <a:t>Define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structure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of</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the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components</a:t>
            </a:r>
            <a:endParaRPr sz="1100" dirty="0">
              <a:solidFill>
                <a:srgbClr val="000000"/>
              </a:solidFill>
              <a:latin typeface="+mj-lt"/>
              <a:ea typeface="EB Garamond Medium"/>
              <a:cs typeface="EB Garamond Medium"/>
              <a:sym typeface="EB Garamond Medium"/>
            </a:endParaRPr>
          </a:p>
          <a:p>
            <a:pPr marL="0" marR="0" lvl="0" indent="0" algn="l" rtl="0">
              <a:lnSpc>
                <a:spcPct val="128333"/>
              </a:lnSpc>
              <a:spcBef>
                <a:spcPts val="10"/>
              </a:spcBef>
              <a:spcAft>
                <a:spcPts val="0"/>
              </a:spcAft>
              <a:buNone/>
            </a:pPr>
            <a:r>
              <a:rPr lang="en-IN" sz="1100" dirty="0">
                <a:solidFill>
                  <a:srgbClr val="000000"/>
                </a:solidFill>
                <a:latin typeface="+mj-lt"/>
                <a:ea typeface="EB Garamond Medium"/>
                <a:cs typeface="EB Garamond Medium"/>
                <a:sym typeface="EB Garamond Medium"/>
              </a:rPr>
              <a:t>Set</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the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basic</a:t>
            </a:r>
            <a:r>
              <a:rPr lang="en-IN" sz="1100" dirty="0">
                <a:latin typeface="+mj-lt"/>
                <a:ea typeface="EB Garamond Medium"/>
                <a:cs typeface="EB Garamond Medium"/>
                <a:sym typeface="EB Garamond Medium"/>
              </a:rPr>
              <a:t> </a:t>
            </a:r>
            <a:r>
              <a:rPr lang="en-IN" sz="1100" dirty="0" err="1">
                <a:solidFill>
                  <a:srgbClr val="000000"/>
                </a:solidFill>
                <a:latin typeface="+mj-lt"/>
                <a:ea typeface="EB Garamond Medium"/>
                <a:cs typeface="EB Garamond Medium"/>
                <a:sym typeface="EB Garamond Medium"/>
              </a:rPr>
              <a:t>ui</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components</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with</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dummy</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data</a:t>
            </a:r>
            <a:endParaRPr sz="1100" dirty="0">
              <a:solidFill>
                <a:srgbClr val="000000"/>
              </a:solidFill>
              <a:latin typeface="+mj-lt"/>
              <a:ea typeface="EB Garamond Medium"/>
              <a:cs typeface="EB Garamond Medium"/>
              <a:sym typeface="EB Garamond Medium"/>
            </a:endParaRPr>
          </a:p>
        </p:txBody>
      </p:sp>
      <p:sp>
        <p:nvSpPr>
          <p:cNvPr id="78" name="Google Shape;78;p9"/>
          <p:cNvSpPr txBox="1"/>
          <p:nvPr/>
        </p:nvSpPr>
        <p:spPr>
          <a:xfrm>
            <a:off x="610825" y="1628754"/>
            <a:ext cx="6235200" cy="240066"/>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IN" sz="1200" b="1" dirty="0">
                <a:solidFill>
                  <a:srgbClr val="0B5394"/>
                </a:solidFill>
                <a:latin typeface="+mj-lt"/>
                <a:ea typeface="EB Garamond"/>
                <a:cs typeface="EB Garamond"/>
                <a:sym typeface="EB Garamond"/>
              </a:rPr>
              <a:t>Integrate the APIs to frontend to ensure the dynamic feature of website</a:t>
            </a:r>
            <a:endParaRPr sz="1200" b="1" dirty="0">
              <a:solidFill>
                <a:srgbClr val="0B5394"/>
              </a:solidFill>
              <a:latin typeface="+mj-lt"/>
              <a:ea typeface="EB Garamond"/>
              <a:cs typeface="EB Garamond"/>
              <a:sym typeface="EB Garamond"/>
            </a:endParaRPr>
          </a:p>
        </p:txBody>
      </p:sp>
      <p:sp>
        <p:nvSpPr>
          <p:cNvPr id="79" name="Google Shape;79;p9"/>
          <p:cNvSpPr txBox="1"/>
          <p:nvPr/>
        </p:nvSpPr>
        <p:spPr>
          <a:xfrm>
            <a:off x="744750" y="1906910"/>
            <a:ext cx="221400" cy="1001400"/>
          </a:xfrm>
          <a:prstGeom prst="rect">
            <a:avLst/>
          </a:prstGeom>
          <a:noFill/>
          <a:ln>
            <a:noFill/>
          </a:ln>
        </p:spPr>
        <p:txBody>
          <a:bodyPr spcFirstLastPara="1" wrap="square" lIns="0" tIns="0" rIns="0" bIns="0" anchor="t" anchorCtr="0">
            <a:spAutoFit/>
          </a:bodyPr>
          <a:lstStyle/>
          <a:p>
            <a:pPr marL="0" marR="0" lvl="0" indent="0" algn="l" rtl="0">
              <a:lnSpc>
                <a:spcPct val="111666"/>
              </a:lnSpc>
              <a:spcBef>
                <a:spcPts val="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marR="0" lvl="0" indent="0" algn="l" rtl="0">
              <a:lnSpc>
                <a:spcPct val="111666"/>
              </a:lnSpc>
              <a:spcBef>
                <a:spcPts val="16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marR="0" lvl="0" indent="0" algn="l" rtl="0">
              <a:lnSpc>
                <a:spcPct val="111666"/>
              </a:lnSpc>
              <a:spcBef>
                <a:spcPts val="11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marR="0" lvl="0" indent="0" algn="l" rtl="0">
              <a:lnSpc>
                <a:spcPct val="111666"/>
              </a:lnSpc>
              <a:spcBef>
                <a:spcPts val="16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marR="0" lvl="0" indent="0" algn="l" rtl="0">
              <a:lnSpc>
                <a:spcPct val="111666"/>
              </a:lnSpc>
              <a:spcBef>
                <a:spcPts val="160"/>
              </a:spcBef>
              <a:spcAft>
                <a:spcPts val="0"/>
              </a:spcAft>
              <a:buNone/>
            </a:pPr>
            <a:r>
              <a:rPr lang="en-I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p:txBody>
      </p:sp>
      <p:sp>
        <p:nvSpPr>
          <p:cNvPr id="80" name="Google Shape;80;p9"/>
          <p:cNvSpPr txBox="1"/>
          <p:nvPr/>
        </p:nvSpPr>
        <p:spPr>
          <a:xfrm>
            <a:off x="1030500" y="1897350"/>
            <a:ext cx="3476700" cy="1083310"/>
          </a:xfrm>
          <a:prstGeom prst="rect">
            <a:avLst/>
          </a:prstGeom>
          <a:noFill/>
          <a:ln>
            <a:noFill/>
          </a:ln>
        </p:spPr>
        <p:txBody>
          <a:bodyPr spcFirstLastPara="1" wrap="square" lIns="0" tIns="0" rIns="0" bIns="0" anchor="t" anchorCtr="0">
            <a:spAutoFit/>
          </a:bodyPr>
          <a:lstStyle/>
          <a:p>
            <a:pPr marL="0" marR="0" lvl="0" indent="0" algn="l" rtl="0">
              <a:lnSpc>
                <a:spcPct val="128333"/>
              </a:lnSpc>
              <a:spcBef>
                <a:spcPts val="0"/>
              </a:spcBef>
              <a:spcAft>
                <a:spcPts val="0"/>
              </a:spcAft>
              <a:buNone/>
            </a:pPr>
            <a:r>
              <a:rPr lang="en-IN" sz="1100" dirty="0">
                <a:solidFill>
                  <a:srgbClr val="000000"/>
                </a:solidFill>
                <a:latin typeface="+mj-lt"/>
                <a:ea typeface="EB Garamond Medium"/>
                <a:cs typeface="EB Garamond Medium"/>
                <a:sym typeface="EB Garamond Medium"/>
              </a:rPr>
              <a:t>Point</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base</a:t>
            </a:r>
            <a:r>
              <a:rPr lang="en-IN" sz="1100" dirty="0">
                <a:latin typeface="+mj-lt"/>
                <a:ea typeface="EB Garamond Medium"/>
                <a:cs typeface="EB Garamond Medium"/>
                <a:sym typeface="EB Garamond Medium"/>
              </a:rPr>
              <a:t> </a:t>
            </a:r>
            <a:r>
              <a:rPr lang="en-IN" sz="1100" dirty="0" err="1">
                <a:solidFill>
                  <a:srgbClr val="000000"/>
                </a:solidFill>
                <a:latin typeface="+mj-lt"/>
                <a:ea typeface="EB Garamond Medium"/>
                <a:cs typeface="EB Garamond Medium"/>
                <a:sym typeface="EB Garamond Medium"/>
              </a:rPr>
              <a:t>api</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to</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the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severs</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base</a:t>
            </a:r>
            <a:r>
              <a:rPr lang="en-IN" sz="1100" dirty="0">
                <a:latin typeface="+mj-lt"/>
                <a:ea typeface="EB Garamond Medium"/>
                <a:cs typeface="EB Garamond Medium"/>
                <a:sym typeface="EB Garamond Medium"/>
              </a:rPr>
              <a:t> </a:t>
            </a:r>
            <a:r>
              <a:rPr lang="en-IN" sz="1100" dirty="0" err="1">
                <a:solidFill>
                  <a:srgbClr val="000000"/>
                </a:solidFill>
                <a:latin typeface="+mj-lt"/>
                <a:ea typeface="EB Garamond Medium"/>
                <a:cs typeface="EB Garamond Medium"/>
                <a:sym typeface="EB Garamond Medium"/>
              </a:rPr>
              <a:t>url</a:t>
            </a:r>
            <a:endParaRPr sz="1100" dirty="0">
              <a:solidFill>
                <a:srgbClr val="000000"/>
              </a:solidFill>
              <a:latin typeface="+mj-lt"/>
              <a:ea typeface="EB Garamond Medium"/>
              <a:cs typeface="EB Garamond Medium"/>
              <a:sym typeface="EB Garamond Medium"/>
            </a:endParaRPr>
          </a:p>
          <a:p>
            <a:pPr marL="0" marR="0" lvl="0" indent="0" algn="l" rtl="0">
              <a:lnSpc>
                <a:spcPct val="128333"/>
              </a:lnSpc>
              <a:spcBef>
                <a:spcPts val="0"/>
              </a:spcBef>
              <a:spcAft>
                <a:spcPts val="0"/>
              </a:spcAft>
              <a:buNone/>
            </a:pPr>
            <a:r>
              <a:rPr lang="en-IN" sz="1100" dirty="0">
                <a:solidFill>
                  <a:srgbClr val="000000"/>
                </a:solidFill>
                <a:latin typeface="+mj-lt"/>
                <a:ea typeface="EB Garamond Medium"/>
                <a:cs typeface="EB Garamond Medium"/>
                <a:sym typeface="EB Garamond Medium"/>
              </a:rPr>
              <a:t>Design</a:t>
            </a:r>
            <a:r>
              <a:rPr lang="en-IN" sz="1100" dirty="0">
                <a:latin typeface="+mj-lt"/>
                <a:ea typeface="EB Garamond Medium"/>
                <a:cs typeface="EB Garamond Medium"/>
                <a:sym typeface="EB Garamond Medium"/>
              </a:rPr>
              <a:t> </a:t>
            </a:r>
            <a:r>
              <a:rPr lang="en-IN" sz="1100" dirty="0" err="1">
                <a:solidFill>
                  <a:srgbClr val="000000"/>
                </a:solidFill>
                <a:latin typeface="+mj-lt"/>
                <a:ea typeface="EB Garamond Medium"/>
                <a:cs typeface="EB Garamond Medium"/>
                <a:sym typeface="EB Garamond Medium"/>
              </a:rPr>
              <a:t>api</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calls</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for</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eac</a:t>
            </a:r>
            <a:r>
              <a:rPr lang="en-IN" sz="1100" dirty="0">
                <a:latin typeface="+mj-lt"/>
                <a:ea typeface="EB Garamond Medium"/>
                <a:cs typeface="EB Garamond Medium"/>
                <a:sym typeface="EB Garamond Medium"/>
              </a:rPr>
              <a:t>h </a:t>
            </a:r>
            <a:r>
              <a:rPr lang="en-IN" sz="1100" dirty="0">
                <a:solidFill>
                  <a:srgbClr val="000000"/>
                </a:solidFill>
                <a:latin typeface="+mj-lt"/>
                <a:ea typeface="EB Garamond Medium"/>
                <a:cs typeface="EB Garamond Medium"/>
                <a:sym typeface="EB Garamond Medium"/>
              </a:rPr>
              <a:t>element</a:t>
            </a:r>
            <a:endParaRPr sz="1100" dirty="0">
              <a:solidFill>
                <a:srgbClr val="000000"/>
              </a:solidFill>
              <a:latin typeface="+mj-lt"/>
              <a:ea typeface="EB Garamond Medium"/>
              <a:cs typeface="EB Garamond Medium"/>
              <a:sym typeface="EB Garamond Medium"/>
            </a:endParaRPr>
          </a:p>
          <a:p>
            <a:pPr marL="0" marR="0" lvl="0" indent="0" algn="l" rtl="0">
              <a:lnSpc>
                <a:spcPct val="128333"/>
              </a:lnSpc>
              <a:spcBef>
                <a:spcPts val="10"/>
              </a:spcBef>
              <a:spcAft>
                <a:spcPts val="0"/>
              </a:spcAft>
              <a:buNone/>
            </a:pPr>
            <a:r>
              <a:rPr lang="en-IN" sz="1100" dirty="0">
                <a:solidFill>
                  <a:srgbClr val="000000"/>
                </a:solidFill>
                <a:latin typeface="+mj-lt"/>
                <a:ea typeface="EB Garamond Medium"/>
                <a:cs typeface="EB Garamond Medium"/>
                <a:sym typeface="EB Garamond Medium"/>
              </a:rPr>
              <a:t>Handle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errors</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in</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the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output</a:t>
            </a:r>
            <a:endParaRPr sz="1100" dirty="0">
              <a:solidFill>
                <a:srgbClr val="000000"/>
              </a:solidFill>
              <a:latin typeface="+mj-lt"/>
              <a:ea typeface="EB Garamond Medium"/>
              <a:cs typeface="EB Garamond Medium"/>
              <a:sym typeface="EB Garamond Medium"/>
            </a:endParaRPr>
          </a:p>
          <a:p>
            <a:pPr marL="0" marR="0" lvl="0" indent="0" algn="l" rtl="0">
              <a:lnSpc>
                <a:spcPct val="128333"/>
              </a:lnSpc>
              <a:spcBef>
                <a:spcPts val="10"/>
              </a:spcBef>
              <a:spcAft>
                <a:spcPts val="0"/>
              </a:spcAft>
              <a:buNone/>
            </a:pPr>
            <a:r>
              <a:rPr lang="en-IN" sz="1100" dirty="0">
                <a:solidFill>
                  <a:srgbClr val="000000"/>
                </a:solidFill>
                <a:latin typeface="+mj-lt"/>
                <a:ea typeface="EB Garamond Medium"/>
                <a:cs typeface="EB Garamond Medium"/>
                <a:sym typeface="EB Garamond Medium"/>
              </a:rPr>
              <a:t>Render</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output</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of</a:t>
            </a:r>
            <a:r>
              <a:rPr lang="en-IN" sz="1100" dirty="0">
                <a:latin typeface="+mj-lt"/>
                <a:ea typeface="EB Garamond Medium"/>
                <a:cs typeface="EB Garamond Medium"/>
                <a:sym typeface="EB Garamond Medium"/>
              </a:rPr>
              <a:t> </a:t>
            </a:r>
            <a:r>
              <a:rPr lang="en-IN" sz="1100" dirty="0" err="1">
                <a:solidFill>
                  <a:srgbClr val="000000"/>
                </a:solidFill>
                <a:latin typeface="+mj-lt"/>
                <a:ea typeface="EB Garamond Medium"/>
                <a:cs typeface="EB Garamond Medium"/>
                <a:sym typeface="EB Garamond Medium"/>
              </a:rPr>
              <a:t>apis</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to</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different</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low</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level</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components</a:t>
            </a:r>
            <a:endParaRPr sz="1100" dirty="0">
              <a:solidFill>
                <a:srgbClr val="000000"/>
              </a:solidFill>
              <a:latin typeface="+mj-lt"/>
              <a:ea typeface="EB Garamond Medium"/>
              <a:cs typeface="EB Garamond Medium"/>
              <a:sym typeface="EB Garamond Medium"/>
            </a:endParaRPr>
          </a:p>
          <a:p>
            <a:pPr marL="0" marR="0" lvl="0" indent="0" algn="l" rtl="0">
              <a:lnSpc>
                <a:spcPct val="128333"/>
              </a:lnSpc>
              <a:spcBef>
                <a:spcPts val="0"/>
              </a:spcBef>
              <a:spcAft>
                <a:spcPts val="0"/>
              </a:spcAft>
              <a:buNone/>
            </a:pPr>
            <a:r>
              <a:rPr lang="en-IN" sz="1100" dirty="0">
                <a:solidFill>
                  <a:srgbClr val="000000"/>
                </a:solidFill>
                <a:latin typeface="+mj-lt"/>
                <a:ea typeface="EB Garamond Medium"/>
                <a:cs typeface="EB Garamond Medium"/>
                <a:sym typeface="EB Garamond Medium"/>
              </a:rPr>
              <a:t>Secure</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content</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of</a:t>
            </a:r>
            <a:r>
              <a:rPr lang="en-IN" sz="1100" dirty="0">
                <a:latin typeface="+mj-lt"/>
                <a:ea typeface="EB Garamond Medium"/>
                <a:cs typeface="EB Garamond Medium"/>
                <a:sym typeface="EB Garamond Medium"/>
              </a:rPr>
              <a:t> </a:t>
            </a:r>
            <a:r>
              <a:rPr lang="en-IN" sz="1100" dirty="0">
                <a:solidFill>
                  <a:srgbClr val="000000"/>
                </a:solidFill>
                <a:latin typeface="+mj-lt"/>
                <a:ea typeface="EB Garamond Medium"/>
                <a:cs typeface="EB Garamond Medium"/>
                <a:sym typeface="EB Garamond Medium"/>
              </a:rPr>
              <a:t>post</a:t>
            </a:r>
            <a:r>
              <a:rPr lang="en-IN" sz="1100" dirty="0">
                <a:latin typeface="+mj-lt"/>
                <a:ea typeface="EB Garamond Medium"/>
                <a:cs typeface="EB Garamond Medium"/>
                <a:sym typeface="EB Garamond Medium"/>
              </a:rPr>
              <a:t> </a:t>
            </a:r>
            <a:r>
              <a:rPr lang="en-IN" sz="1100" dirty="0" err="1">
                <a:latin typeface="+mj-lt"/>
                <a:ea typeface="EB Garamond Medium"/>
                <a:cs typeface="EB Garamond Medium"/>
                <a:sym typeface="EB Garamond Medium"/>
              </a:rPr>
              <a:t>apis</a:t>
            </a:r>
            <a:endParaRPr sz="1100" dirty="0">
              <a:solidFill>
                <a:srgbClr val="000000"/>
              </a:solidFill>
              <a:latin typeface="+mj-lt"/>
              <a:ea typeface="EB Garamond Medium"/>
              <a:cs typeface="EB Garamond Medium"/>
              <a:sym typeface="EB Garamond Medium"/>
            </a:endParaRPr>
          </a:p>
        </p:txBody>
      </p:sp>
      <p:sp>
        <p:nvSpPr>
          <p:cNvPr id="81" name="Google Shape;81;p9"/>
          <p:cNvSpPr txBox="1"/>
          <p:nvPr/>
        </p:nvSpPr>
        <p:spPr>
          <a:xfrm>
            <a:off x="537187" y="2987162"/>
            <a:ext cx="1749000" cy="240066"/>
          </a:xfrm>
          <a:prstGeom prst="rect">
            <a:avLst/>
          </a:prstGeom>
          <a:noFill/>
          <a:ln>
            <a:noFill/>
          </a:ln>
        </p:spPr>
        <p:txBody>
          <a:bodyPr spcFirstLastPara="1" wrap="square" lIns="0" tIns="0" rIns="0" bIns="0" anchor="t" anchorCtr="0">
            <a:spAutoFit/>
          </a:bodyPr>
          <a:lstStyle/>
          <a:p>
            <a:pPr marL="0" marR="0" lvl="0" indent="0" algn="l" rtl="0">
              <a:lnSpc>
                <a:spcPct val="130312"/>
              </a:lnSpc>
              <a:spcBef>
                <a:spcPts val="0"/>
              </a:spcBef>
              <a:spcAft>
                <a:spcPts val="0"/>
              </a:spcAft>
              <a:buNone/>
            </a:pPr>
            <a:r>
              <a:rPr lang="en-IN" sz="1200" b="1" dirty="0">
                <a:solidFill>
                  <a:srgbClr val="0B5394"/>
                </a:solidFill>
                <a:latin typeface="+mj-lt"/>
                <a:ea typeface="EB Garamond"/>
                <a:cs typeface="EB Garamond"/>
                <a:sym typeface="EB Garamond"/>
              </a:rPr>
              <a:t>  Evaluation Metric:</a:t>
            </a:r>
            <a:endParaRPr sz="1200" b="1" dirty="0">
              <a:solidFill>
                <a:srgbClr val="0B5394"/>
              </a:solidFill>
              <a:latin typeface="+mj-lt"/>
              <a:ea typeface="EB Garamond"/>
              <a:cs typeface="EB Garamond"/>
              <a:sym typeface="EB Garamond"/>
            </a:endParaRPr>
          </a:p>
        </p:txBody>
      </p:sp>
      <p:sp>
        <p:nvSpPr>
          <p:cNvPr id="82" name="Google Shape;82;p9"/>
          <p:cNvSpPr txBox="1"/>
          <p:nvPr/>
        </p:nvSpPr>
        <p:spPr>
          <a:xfrm>
            <a:off x="676899" y="3280174"/>
            <a:ext cx="3020700" cy="238207"/>
          </a:xfrm>
          <a:prstGeom prst="rect">
            <a:avLst/>
          </a:prstGeom>
          <a:noFill/>
          <a:ln>
            <a:noFill/>
          </a:ln>
        </p:spPr>
        <p:txBody>
          <a:bodyPr spcFirstLastPara="1" wrap="square" lIns="0" tIns="0" rIns="0" bIns="0" anchor="t" anchorCtr="0">
            <a:spAutoFit/>
          </a:bodyPr>
          <a:lstStyle/>
          <a:p>
            <a:pPr marL="0" marR="0" lvl="0" indent="0" algn="l" rtl="0">
              <a:lnSpc>
                <a:spcPct val="128571"/>
              </a:lnSpc>
              <a:spcBef>
                <a:spcPts val="0"/>
              </a:spcBef>
              <a:spcAft>
                <a:spcPts val="0"/>
              </a:spcAft>
              <a:buNone/>
            </a:pPr>
            <a:r>
              <a:rPr lang="en-IN" sz="1200" dirty="0">
                <a:solidFill>
                  <a:srgbClr val="000000"/>
                </a:solidFill>
                <a:latin typeface="+mj-lt"/>
                <a:ea typeface="EB Garamond Medium"/>
                <a:cs typeface="EB Garamond Medium"/>
                <a:sym typeface="EB Garamond Medium"/>
              </a:rPr>
              <a:t>100%</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Completion</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of</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the</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above</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tasks</a:t>
            </a:r>
            <a:endParaRPr sz="1200" dirty="0">
              <a:solidFill>
                <a:srgbClr val="000000"/>
              </a:solidFill>
              <a:latin typeface="+mj-lt"/>
              <a:ea typeface="EB Garamond Medium"/>
              <a:cs typeface="EB Garamond Medium"/>
              <a:sym typeface="EB Garamond Medium"/>
            </a:endParaRPr>
          </a:p>
        </p:txBody>
      </p:sp>
      <p:sp>
        <p:nvSpPr>
          <p:cNvPr id="83" name="Google Shape;83;p9"/>
          <p:cNvSpPr txBox="1"/>
          <p:nvPr/>
        </p:nvSpPr>
        <p:spPr>
          <a:xfrm>
            <a:off x="638230" y="3595836"/>
            <a:ext cx="1717306" cy="252057"/>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1400" b="1" dirty="0">
                <a:solidFill>
                  <a:srgbClr val="C88C32"/>
                </a:solidFill>
                <a:latin typeface="+mj-lt"/>
                <a:ea typeface="Public Sans"/>
                <a:cs typeface="Public Sans"/>
                <a:sym typeface="Public Sans"/>
              </a:rPr>
              <a:t>Learning Outcome</a:t>
            </a:r>
            <a:endParaRPr sz="1400" b="1" dirty="0">
              <a:solidFill>
                <a:srgbClr val="C88C32"/>
              </a:solidFill>
              <a:latin typeface="+mj-lt"/>
              <a:ea typeface="Public Sans"/>
              <a:cs typeface="Public Sans"/>
              <a:sym typeface="Public Sans"/>
            </a:endParaRPr>
          </a:p>
        </p:txBody>
      </p:sp>
      <p:sp>
        <p:nvSpPr>
          <p:cNvPr id="84" name="Google Shape;84;p9"/>
          <p:cNvSpPr txBox="1"/>
          <p:nvPr/>
        </p:nvSpPr>
        <p:spPr>
          <a:xfrm>
            <a:off x="733300" y="3999601"/>
            <a:ext cx="206400" cy="899100"/>
          </a:xfrm>
          <a:prstGeom prst="rect">
            <a:avLst/>
          </a:prstGeom>
          <a:noFill/>
          <a:ln>
            <a:noFill/>
          </a:ln>
        </p:spPr>
        <p:txBody>
          <a:bodyPr spcFirstLastPara="1" wrap="square" lIns="0" tIns="0" rIns="0" bIns="0" anchor="t" anchorCtr="0">
            <a:spAutoFit/>
          </a:bodyPr>
          <a:lstStyle/>
          <a:p>
            <a:pPr marL="0" marR="0" lvl="0" indent="0" algn="l" rtl="0">
              <a:lnSpc>
                <a:spcPct val="111666"/>
              </a:lnSpc>
              <a:spcBef>
                <a:spcPts val="0"/>
              </a:spcBef>
              <a:spcAft>
                <a:spcPts val="0"/>
              </a:spcAft>
              <a:buNone/>
            </a:pPr>
            <a:r>
              <a:rPr lang="en-IN" sz="1200" b="1">
                <a:solidFill>
                  <a:srgbClr val="000000"/>
                </a:solidFill>
              </a:rPr>
              <a:t>▪</a:t>
            </a:r>
            <a:endParaRPr sz="1200" b="1">
              <a:solidFill>
                <a:srgbClr val="000000"/>
              </a:solidFill>
            </a:endParaRPr>
          </a:p>
          <a:p>
            <a:pPr marL="0" marR="0" lvl="0" indent="0" algn="l" rtl="0">
              <a:lnSpc>
                <a:spcPct val="111666"/>
              </a:lnSpc>
              <a:spcBef>
                <a:spcPts val="265"/>
              </a:spcBef>
              <a:spcAft>
                <a:spcPts val="0"/>
              </a:spcAft>
              <a:buNone/>
            </a:pPr>
            <a:r>
              <a:rPr lang="en-IN" sz="1200" b="1">
                <a:solidFill>
                  <a:srgbClr val="000000"/>
                </a:solidFill>
              </a:rPr>
              <a:t>▪</a:t>
            </a:r>
            <a:endParaRPr sz="1200" b="1">
              <a:solidFill>
                <a:srgbClr val="000000"/>
              </a:solidFill>
            </a:endParaRPr>
          </a:p>
          <a:p>
            <a:pPr marL="0" marR="0" lvl="0" indent="0" algn="l" rtl="0">
              <a:lnSpc>
                <a:spcPct val="111666"/>
              </a:lnSpc>
              <a:spcBef>
                <a:spcPts val="215"/>
              </a:spcBef>
              <a:spcAft>
                <a:spcPts val="0"/>
              </a:spcAft>
              <a:buNone/>
            </a:pPr>
            <a:r>
              <a:rPr lang="en-IN" sz="1200" b="1">
                <a:solidFill>
                  <a:srgbClr val="000000"/>
                </a:solidFill>
              </a:rPr>
              <a:t>▪</a:t>
            </a:r>
            <a:endParaRPr sz="1200" b="1">
              <a:solidFill>
                <a:srgbClr val="000000"/>
              </a:solidFill>
            </a:endParaRPr>
          </a:p>
          <a:p>
            <a:pPr marL="0" marR="0" lvl="0" indent="0" algn="l" rtl="0">
              <a:lnSpc>
                <a:spcPct val="111666"/>
              </a:lnSpc>
              <a:spcBef>
                <a:spcPts val="265"/>
              </a:spcBef>
              <a:spcAft>
                <a:spcPts val="0"/>
              </a:spcAft>
              <a:buNone/>
            </a:pPr>
            <a:r>
              <a:rPr lang="en-IN" sz="1200" b="1">
                <a:solidFill>
                  <a:srgbClr val="000000"/>
                </a:solidFill>
              </a:rPr>
              <a:t>▪</a:t>
            </a:r>
            <a:endParaRPr sz="1200" b="1">
              <a:solidFill>
                <a:srgbClr val="000000"/>
              </a:solidFill>
            </a:endParaRPr>
          </a:p>
        </p:txBody>
      </p:sp>
      <p:sp>
        <p:nvSpPr>
          <p:cNvPr id="85" name="Google Shape;85;p9"/>
          <p:cNvSpPr txBox="1"/>
          <p:nvPr/>
        </p:nvSpPr>
        <p:spPr>
          <a:xfrm>
            <a:off x="1038099" y="3986841"/>
            <a:ext cx="4894867" cy="978473"/>
          </a:xfrm>
          <a:prstGeom prst="rect">
            <a:avLst/>
          </a:prstGeom>
          <a:noFill/>
          <a:ln>
            <a:noFill/>
          </a:ln>
        </p:spPr>
        <p:txBody>
          <a:bodyPr spcFirstLastPara="1" wrap="square" lIns="0" tIns="0" rIns="0" bIns="0" anchor="t" anchorCtr="0">
            <a:spAutoFit/>
          </a:bodyPr>
          <a:lstStyle/>
          <a:p>
            <a:pPr marL="0" marR="0" lvl="0" indent="0" algn="l" rtl="0">
              <a:lnSpc>
                <a:spcPct val="128750"/>
              </a:lnSpc>
              <a:spcBef>
                <a:spcPts val="0"/>
              </a:spcBef>
              <a:spcAft>
                <a:spcPts val="0"/>
              </a:spcAft>
              <a:buNone/>
            </a:pPr>
            <a:r>
              <a:rPr lang="en-IN" sz="1200" dirty="0">
                <a:solidFill>
                  <a:srgbClr val="000000"/>
                </a:solidFill>
                <a:latin typeface="+mj-lt"/>
                <a:ea typeface="EB Garamond Medium"/>
                <a:cs typeface="EB Garamond Medium"/>
                <a:sym typeface="EB Garamond Medium"/>
              </a:rPr>
              <a:t>Developing</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complicated</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UI</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using</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react</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components</a:t>
            </a:r>
            <a:endParaRPr sz="1200" dirty="0">
              <a:solidFill>
                <a:srgbClr val="000000"/>
              </a:solidFill>
              <a:latin typeface="+mj-lt"/>
              <a:ea typeface="EB Garamond Medium"/>
              <a:cs typeface="EB Garamond Medium"/>
              <a:sym typeface="EB Garamond Medium"/>
            </a:endParaRPr>
          </a:p>
          <a:p>
            <a:pPr marL="0" marR="0" lvl="0" indent="0" algn="l" rtl="0">
              <a:lnSpc>
                <a:spcPct val="128750"/>
              </a:lnSpc>
              <a:spcBef>
                <a:spcPts val="60"/>
              </a:spcBef>
              <a:spcAft>
                <a:spcPts val="0"/>
              </a:spcAft>
              <a:buNone/>
            </a:pPr>
            <a:r>
              <a:rPr lang="en-IN" sz="1200" dirty="0">
                <a:solidFill>
                  <a:srgbClr val="000000"/>
                </a:solidFill>
                <a:latin typeface="+mj-lt"/>
                <a:ea typeface="EB Garamond Medium"/>
                <a:cs typeface="EB Garamond Medium"/>
                <a:sym typeface="EB Garamond Medium"/>
              </a:rPr>
              <a:t>Using</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props</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drilling</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and</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context</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to</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pass</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variables</a:t>
            </a:r>
            <a:endParaRPr sz="1200" dirty="0">
              <a:solidFill>
                <a:srgbClr val="000000"/>
              </a:solidFill>
              <a:latin typeface="+mj-lt"/>
              <a:ea typeface="EB Garamond Medium"/>
              <a:cs typeface="EB Garamond Medium"/>
              <a:sym typeface="EB Garamond Medium"/>
            </a:endParaRPr>
          </a:p>
          <a:p>
            <a:pPr marL="0" marR="0" lvl="0" indent="0" algn="l" rtl="0">
              <a:lnSpc>
                <a:spcPct val="128750"/>
              </a:lnSpc>
              <a:spcBef>
                <a:spcPts val="60"/>
              </a:spcBef>
              <a:spcAft>
                <a:spcPts val="0"/>
              </a:spcAft>
              <a:buNone/>
            </a:pPr>
            <a:r>
              <a:rPr lang="en-IN" sz="1200" dirty="0">
                <a:solidFill>
                  <a:srgbClr val="000000"/>
                </a:solidFill>
                <a:latin typeface="+mj-lt"/>
                <a:ea typeface="EB Garamond Medium"/>
                <a:cs typeface="EB Garamond Medium"/>
                <a:sym typeface="EB Garamond Medium"/>
              </a:rPr>
              <a:t>Getting</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familiar</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with</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different</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type</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of</a:t>
            </a:r>
            <a:r>
              <a:rPr lang="en-IN" sz="1200" dirty="0">
                <a:latin typeface="+mj-lt"/>
                <a:ea typeface="EB Garamond Medium"/>
                <a:cs typeface="EB Garamond Medium"/>
                <a:sym typeface="EB Garamond Medium"/>
              </a:rPr>
              <a:t> </a:t>
            </a:r>
            <a:r>
              <a:rPr lang="en-IN" sz="1200" dirty="0" err="1">
                <a:solidFill>
                  <a:srgbClr val="000000"/>
                </a:solidFill>
                <a:latin typeface="+mj-lt"/>
                <a:ea typeface="EB Garamond Medium"/>
                <a:cs typeface="EB Garamond Medium"/>
                <a:sym typeface="EB Garamond Medium"/>
              </a:rPr>
              <a:t>api</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calls</a:t>
            </a:r>
            <a:endParaRPr sz="1200" dirty="0">
              <a:solidFill>
                <a:srgbClr val="000000"/>
              </a:solidFill>
              <a:latin typeface="+mj-lt"/>
              <a:ea typeface="EB Garamond Medium"/>
              <a:cs typeface="EB Garamond Medium"/>
              <a:sym typeface="EB Garamond Medium"/>
            </a:endParaRPr>
          </a:p>
          <a:p>
            <a:pPr marL="0" marR="0" lvl="0" indent="0" algn="l" rtl="0">
              <a:lnSpc>
                <a:spcPct val="128750"/>
              </a:lnSpc>
              <a:spcBef>
                <a:spcPts val="10"/>
              </a:spcBef>
              <a:spcAft>
                <a:spcPts val="0"/>
              </a:spcAft>
              <a:buNone/>
            </a:pPr>
            <a:r>
              <a:rPr lang="en-IN" sz="1200" dirty="0">
                <a:solidFill>
                  <a:srgbClr val="000000"/>
                </a:solidFill>
                <a:latin typeface="+mj-lt"/>
                <a:ea typeface="EB Garamond Medium"/>
                <a:cs typeface="EB Garamond Medium"/>
                <a:sym typeface="EB Garamond Medium"/>
              </a:rPr>
              <a:t>Handling</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different</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input</a:t>
            </a:r>
            <a:r>
              <a:rPr lang="en-IN" sz="1200" dirty="0">
                <a:latin typeface="+mj-lt"/>
                <a:ea typeface="EB Garamond Medium"/>
                <a:cs typeface="EB Garamond Medium"/>
                <a:sym typeface="EB Garamond Medium"/>
              </a:rPr>
              <a:t> </a:t>
            </a:r>
            <a:r>
              <a:rPr lang="en-IN" sz="1200" dirty="0">
                <a:solidFill>
                  <a:srgbClr val="000000"/>
                </a:solidFill>
                <a:latin typeface="+mj-lt"/>
                <a:ea typeface="EB Garamond Medium"/>
                <a:cs typeface="EB Garamond Medium"/>
                <a:sym typeface="EB Garamond Medium"/>
              </a:rPr>
              <a:t>data</a:t>
            </a:r>
            <a:endParaRPr sz="1200" dirty="0">
              <a:solidFill>
                <a:srgbClr val="000000"/>
              </a:solidFill>
              <a:latin typeface="+mj-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0"/>
          <p:cNvSpPr txBox="1"/>
          <p:nvPr/>
        </p:nvSpPr>
        <p:spPr>
          <a:xfrm>
            <a:off x="610679" y="2857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Step-Wise Description</a:t>
            </a:r>
            <a:endParaRPr sz="1800" b="1">
              <a:solidFill>
                <a:srgbClr val="223669"/>
              </a:solidFill>
              <a:latin typeface="EB Garamond"/>
              <a:ea typeface="EB Garamond"/>
              <a:cs typeface="EB Garamond"/>
              <a:sym typeface="EB Garamond"/>
            </a:endParaRPr>
          </a:p>
        </p:txBody>
      </p:sp>
      <p:sp>
        <p:nvSpPr>
          <p:cNvPr id="92" name="Google Shape;92;p10"/>
          <p:cNvSpPr txBox="1"/>
          <p:nvPr/>
        </p:nvSpPr>
        <p:spPr>
          <a:xfrm>
            <a:off x="610679" y="678944"/>
            <a:ext cx="8048700" cy="4278054"/>
          </a:xfrm>
          <a:prstGeom prst="rect">
            <a:avLst/>
          </a:prstGeom>
          <a:noFill/>
          <a:ln>
            <a:noFill/>
          </a:ln>
        </p:spPr>
        <p:txBody>
          <a:bodyPr spcFirstLastPara="1" wrap="square" lIns="91425" tIns="45700" rIns="91425" bIns="45700" anchor="t" anchorCtr="0">
            <a:spAutoFit/>
          </a:bodyPr>
          <a:lstStyle/>
          <a:p>
            <a:pPr algn="l"/>
            <a:endParaRPr lang="en-US" sz="1600" dirty="0">
              <a:solidFill>
                <a:schemeClr val="bg2">
                  <a:lumMod val="75000"/>
                </a:schemeClr>
              </a:solidFill>
              <a:latin typeface="+mj-lt"/>
              <a:ea typeface="Calibri"/>
              <a:cs typeface="Calibri"/>
              <a:sym typeface="Calibri"/>
            </a:endParaRPr>
          </a:p>
          <a:p>
            <a:pPr algn="l"/>
            <a:r>
              <a:rPr lang="en-US" sz="1600" dirty="0">
                <a:solidFill>
                  <a:schemeClr val="bg2">
                    <a:lumMod val="75000"/>
                  </a:schemeClr>
                </a:solidFill>
                <a:latin typeface="+mj-lt"/>
                <a:ea typeface="Calibri"/>
                <a:cs typeface="Calibri"/>
                <a:sym typeface="Calibri"/>
              </a:rPr>
              <a:t>1. </a:t>
            </a:r>
            <a:r>
              <a:rPr lang="en-US" sz="1600" b="1" i="0" dirty="0">
                <a:solidFill>
                  <a:schemeClr val="bg2">
                    <a:lumMod val="75000"/>
                  </a:schemeClr>
                </a:solidFill>
                <a:effectLst/>
                <a:latin typeface="+mj-lt"/>
              </a:rPr>
              <a:t>Planning and Design</a:t>
            </a:r>
            <a:r>
              <a:rPr lang="en-US" sz="1600" b="0" i="0" dirty="0">
                <a:solidFill>
                  <a:schemeClr val="bg2">
                    <a:lumMod val="75000"/>
                  </a:schemeClr>
                </a:solidFill>
                <a:effectLst/>
                <a:latin typeface="+mj-lt"/>
              </a:rPr>
              <a:t>:</a:t>
            </a:r>
          </a:p>
          <a:p>
            <a:pPr algn="l"/>
            <a:r>
              <a:rPr lang="en-US" sz="1600" i="0" dirty="0">
                <a:solidFill>
                  <a:schemeClr val="bg2">
                    <a:lumMod val="50000"/>
                  </a:schemeClr>
                </a:solidFill>
                <a:effectLst/>
                <a:latin typeface="+mj-lt"/>
              </a:rPr>
              <a:t>Define the Website Structure:</a:t>
            </a:r>
            <a:r>
              <a:rPr lang="en-US" sz="1600" b="0" i="0" dirty="0">
                <a:solidFill>
                  <a:schemeClr val="bg2">
                    <a:lumMod val="50000"/>
                  </a:schemeClr>
                </a:solidFill>
                <a:effectLst/>
                <a:latin typeface="+mj-lt"/>
              </a:rPr>
              <a:t> </a:t>
            </a:r>
            <a:r>
              <a:rPr lang="en-US" sz="1600" b="0" i="0" dirty="0">
                <a:solidFill>
                  <a:schemeClr val="accent6">
                    <a:lumMod val="50000"/>
                  </a:schemeClr>
                </a:solidFill>
                <a:effectLst/>
                <a:latin typeface="+mj-lt"/>
              </a:rPr>
              <a:t>Outline the sections like Home, </a:t>
            </a:r>
            <a:r>
              <a:rPr lang="en-US" sz="1600" dirty="0">
                <a:solidFill>
                  <a:schemeClr val="accent6">
                    <a:lumMod val="50000"/>
                  </a:schemeClr>
                </a:solidFill>
                <a:latin typeface="+mj-lt"/>
              </a:rPr>
              <a:t>Blog, Login</a:t>
            </a:r>
            <a:r>
              <a:rPr lang="en-US" sz="1600" b="0" i="0" dirty="0">
                <a:solidFill>
                  <a:schemeClr val="accent6">
                    <a:lumMod val="50000"/>
                  </a:schemeClr>
                </a:solidFill>
                <a:effectLst/>
                <a:latin typeface="+mj-lt"/>
              </a:rPr>
              <a:t>, etc.</a:t>
            </a:r>
          </a:p>
          <a:p>
            <a:pPr algn="l"/>
            <a:endParaRPr lang="en-US" sz="1600" dirty="0">
              <a:solidFill>
                <a:schemeClr val="accent6">
                  <a:lumMod val="50000"/>
                </a:schemeClr>
              </a:solidFill>
              <a:latin typeface="+mj-lt"/>
              <a:ea typeface="Calibri"/>
              <a:cs typeface="Calibri"/>
              <a:sym typeface="Calibri"/>
            </a:endParaRPr>
          </a:p>
          <a:p>
            <a:pPr algn="l"/>
            <a:r>
              <a:rPr lang="en-US" sz="1600" dirty="0">
                <a:solidFill>
                  <a:schemeClr val="bg2">
                    <a:lumMod val="50000"/>
                  </a:schemeClr>
                </a:solidFill>
                <a:latin typeface="+mj-lt"/>
                <a:ea typeface="Calibri"/>
                <a:cs typeface="Calibri"/>
                <a:sym typeface="Calibri"/>
              </a:rPr>
              <a:t>2. </a:t>
            </a:r>
            <a:r>
              <a:rPr lang="en-US" sz="1600" b="1" i="0" dirty="0">
                <a:solidFill>
                  <a:schemeClr val="bg2">
                    <a:lumMod val="50000"/>
                  </a:schemeClr>
                </a:solidFill>
                <a:effectLst/>
                <a:latin typeface="+mj-lt"/>
              </a:rPr>
              <a:t>Component Creation</a:t>
            </a:r>
            <a:r>
              <a:rPr lang="en-US" sz="1600" b="0" i="0" dirty="0">
                <a:solidFill>
                  <a:schemeClr val="bg2">
                    <a:lumMod val="50000"/>
                  </a:schemeClr>
                </a:solidFill>
                <a:effectLst/>
                <a:latin typeface="+mj-lt"/>
              </a:rPr>
              <a:t>:</a:t>
            </a:r>
          </a:p>
          <a:p>
            <a:pPr algn="l"/>
            <a:r>
              <a:rPr lang="en-US" sz="1600" i="0" dirty="0">
                <a:solidFill>
                  <a:schemeClr val="bg2">
                    <a:lumMod val="50000"/>
                  </a:schemeClr>
                </a:solidFill>
                <a:effectLst/>
                <a:latin typeface="+mj-lt"/>
              </a:rPr>
              <a:t>Design Components</a:t>
            </a:r>
            <a:r>
              <a:rPr lang="en-US" sz="1600" dirty="0">
                <a:solidFill>
                  <a:schemeClr val="bg2">
                    <a:lumMod val="50000"/>
                  </a:schemeClr>
                </a:solidFill>
                <a:latin typeface="+mj-lt"/>
              </a:rPr>
              <a:t>:</a:t>
            </a:r>
            <a:r>
              <a:rPr lang="en-US" sz="1600" b="0" i="0" dirty="0">
                <a:solidFill>
                  <a:schemeClr val="bg2">
                    <a:lumMod val="50000"/>
                  </a:schemeClr>
                </a:solidFill>
                <a:effectLst/>
                <a:latin typeface="+mj-lt"/>
              </a:rPr>
              <a:t> </a:t>
            </a:r>
            <a:r>
              <a:rPr lang="en-US" sz="1600" b="0" i="0" dirty="0">
                <a:solidFill>
                  <a:schemeClr val="accent6">
                    <a:lumMod val="50000"/>
                  </a:schemeClr>
                </a:solidFill>
                <a:effectLst/>
                <a:latin typeface="+mj-lt"/>
              </a:rPr>
              <a:t>Plan and create individual components for different sections of your website, such as header, footer, blog posts, etc.</a:t>
            </a:r>
          </a:p>
          <a:p>
            <a:pPr algn="l"/>
            <a:endParaRPr lang="en-US" sz="1600" b="0" i="0" dirty="0">
              <a:solidFill>
                <a:schemeClr val="accent6">
                  <a:lumMod val="50000"/>
                </a:schemeClr>
              </a:solidFill>
              <a:effectLst/>
              <a:latin typeface="+mj-lt"/>
            </a:endParaRPr>
          </a:p>
          <a:p>
            <a:pPr algn="l"/>
            <a:r>
              <a:rPr lang="en-US" sz="1600" dirty="0">
                <a:solidFill>
                  <a:schemeClr val="bg2">
                    <a:lumMod val="50000"/>
                  </a:schemeClr>
                </a:solidFill>
                <a:latin typeface="+mj-lt"/>
                <a:ea typeface="Calibri"/>
                <a:cs typeface="Calibri"/>
                <a:sym typeface="Calibri"/>
              </a:rPr>
              <a:t>3. </a:t>
            </a:r>
            <a:r>
              <a:rPr lang="en-US" sz="1600" b="1" i="0" dirty="0">
                <a:solidFill>
                  <a:schemeClr val="bg2">
                    <a:lumMod val="50000"/>
                  </a:schemeClr>
                </a:solidFill>
                <a:effectLst/>
                <a:latin typeface="+mj-lt"/>
              </a:rPr>
              <a:t>Fetch Data</a:t>
            </a:r>
            <a:r>
              <a:rPr lang="en-US" sz="1600" b="0" i="0" dirty="0">
                <a:solidFill>
                  <a:schemeClr val="bg2">
                    <a:lumMod val="50000"/>
                  </a:schemeClr>
                </a:solidFill>
                <a:effectLst/>
                <a:latin typeface="+mj-lt"/>
              </a:rPr>
              <a:t>:</a:t>
            </a:r>
          </a:p>
          <a:p>
            <a:pPr algn="l"/>
            <a:r>
              <a:rPr lang="en-US" sz="1600" i="0" dirty="0">
                <a:solidFill>
                  <a:schemeClr val="bg2">
                    <a:lumMod val="50000"/>
                  </a:schemeClr>
                </a:solidFill>
                <a:effectLst/>
                <a:latin typeface="+mj-lt"/>
              </a:rPr>
              <a:t>API Integration</a:t>
            </a:r>
            <a:r>
              <a:rPr lang="en-US" sz="1600" i="0" dirty="0">
                <a:solidFill>
                  <a:schemeClr val="tx1"/>
                </a:solidFill>
                <a:effectLst/>
                <a:latin typeface="+mj-lt"/>
              </a:rPr>
              <a:t>:</a:t>
            </a:r>
            <a:r>
              <a:rPr lang="en-US" sz="1600" b="0" i="0" dirty="0">
                <a:solidFill>
                  <a:schemeClr val="accent6">
                    <a:lumMod val="50000"/>
                  </a:schemeClr>
                </a:solidFill>
                <a:effectLst/>
                <a:latin typeface="+mj-lt"/>
              </a:rPr>
              <a:t> Integrate with APIs that provide data or content for your blog.</a:t>
            </a:r>
          </a:p>
          <a:p>
            <a:pPr algn="l"/>
            <a:endParaRPr lang="en-US" sz="1600" b="0" i="0" dirty="0">
              <a:solidFill>
                <a:schemeClr val="accent6">
                  <a:lumMod val="50000"/>
                </a:schemeClr>
              </a:solidFill>
              <a:effectLst/>
              <a:latin typeface="+mj-lt"/>
            </a:endParaRPr>
          </a:p>
          <a:p>
            <a:pPr algn="l"/>
            <a:r>
              <a:rPr lang="en-US" sz="1600" i="0" dirty="0">
                <a:solidFill>
                  <a:schemeClr val="bg2">
                    <a:lumMod val="50000"/>
                  </a:schemeClr>
                </a:solidFill>
                <a:effectLst/>
                <a:latin typeface="+mj-lt"/>
              </a:rPr>
              <a:t>4. </a:t>
            </a:r>
            <a:r>
              <a:rPr lang="en-US" sz="1600" b="1" i="0" dirty="0">
                <a:solidFill>
                  <a:schemeClr val="bg2">
                    <a:lumMod val="50000"/>
                  </a:schemeClr>
                </a:solidFill>
                <a:effectLst/>
                <a:latin typeface="+mj-lt"/>
              </a:rPr>
              <a:t>Styling and UI</a:t>
            </a:r>
            <a:r>
              <a:rPr lang="en-US" sz="1600" b="0" i="0" dirty="0">
                <a:solidFill>
                  <a:schemeClr val="bg2">
                    <a:lumMod val="50000"/>
                  </a:schemeClr>
                </a:solidFill>
                <a:effectLst/>
                <a:latin typeface="+mj-lt"/>
              </a:rPr>
              <a:t>:</a:t>
            </a:r>
          </a:p>
          <a:p>
            <a:pPr algn="l"/>
            <a:r>
              <a:rPr lang="en-US" sz="1600" i="0" dirty="0">
                <a:solidFill>
                  <a:schemeClr val="bg2">
                    <a:lumMod val="50000"/>
                  </a:schemeClr>
                </a:solidFill>
                <a:effectLst/>
                <a:latin typeface="+mj-lt"/>
              </a:rPr>
              <a:t>CSS Styling: </a:t>
            </a:r>
            <a:r>
              <a:rPr lang="en-US" sz="1600" i="0" dirty="0">
                <a:solidFill>
                  <a:schemeClr val="accent6">
                    <a:lumMod val="50000"/>
                  </a:schemeClr>
                </a:solidFill>
                <a:effectLst/>
                <a:latin typeface="+mj-lt"/>
              </a:rPr>
              <a:t>Apply styles to your components for a visually appealing interface.</a:t>
            </a:r>
          </a:p>
          <a:p>
            <a:pPr algn="l"/>
            <a:r>
              <a:rPr lang="en-US" sz="1600" i="0" dirty="0">
                <a:solidFill>
                  <a:schemeClr val="bg2">
                    <a:lumMod val="50000"/>
                  </a:schemeClr>
                </a:solidFill>
                <a:effectLst/>
                <a:latin typeface="+mj-lt"/>
              </a:rPr>
              <a:t>Responsive Design: </a:t>
            </a:r>
            <a:r>
              <a:rPr lang="en-US" sz="1600" i="0" dirty="0">
                <a:solidFill>
                  <a:schemeClr val="accent6">
                    <a:lumMod val="50000"/>
                  </a:schemeClr>
                </a:solidFill>
                <a:effectLst/>
                <a:latin typeface="+mj-lt"/>
              </a:rPr>
              <a:t>Implement responsive design principles to ensure your website looks good on various devices.</a:t>
            </a:r>
          </a:p>
          <a:p>
            <a:pPr algn="l"/>
            <a:endParaRPr lang="en-US" sz="1600" b="0" i="0" dirty="0">
              <a:solidFill>
                <a:schemeClr val="accent6">
                  <a:lumMod val="50000"/>
                </a:schemeClr>
              </a:solidFill>
              <a:effectLst/>
              <a:latin typeface="+mj-lt"/>
            </a:endParaRPr>
          </a:p>
          <a:p>
            <a:pPr algn="l"/>
            <a:endParaRPr lang="en-US" sz="1600" i="0" dirty="0">
              <a:solidFill>
                <a:schemeClr val="accent6">
                  <a:lumMod val="50000"/>
                </a:schemeClr>
              </a:solidFill>
              <a:effectLst/>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1"/>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1"/>
          <p:cNvSpPr txBox="1"/>
          <p:nvPr/>
        </p:nvSpPr>
        <p:spPr>
          <a:xfrm>
            <a:off x="600179" y="2962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dirty="0">
                <a:solidFill>
                  <a:srgbClr val="223669"/>
                </a:solidFill>
                <a:latin typeface="EB Garamond"/>
                <a:ea typeface="EB Garamond"/>
                <a:cs typeface="EB Garamond"/>
                <a:sym typeface="EB Garamond"/>
              </a:rPr>
              <a:t>Step-Wise Description</a:t>
            </a:r>
            <a:endParaRPr sz="1800" b="1" dirty="0">
              <a:solidFill>
                <a:srgbClr val="223669"/>
              </a:solidFill>
              <a:latin typeface="EB Garamond"/>
              <a:ea typeface="EB Garamond"/>
              <a:cs typeface="EB Garamond"/>
              <a:sym typeface="EB Garamond"/>
            </a:endParaRPr>
          </a:p>
        </p:txBody>
      </p:sp>
      <p:sp>
        <p:nvSpPr>
          <p:cNvPr id="99" name="Google Shape;99;p11"/>
          <p:cNvSpPr txBox="1"/>
          <p:nvPr/>
        </p:nvSpPr>
        <p:spPr>
          <a:xfrm>
            <a:off x="547650" y="802055"/>
            <a:ext cx="8048700" cy="2554505"/>
          </a:xfrm>
          <a:prstGeom prst="rect">
            <a:avLst/>
          </a:prstGeom>
          <a:noFill/>
          <a:ln>
            <a:noFill/>
          </a:ln>
        </p:spPr>
        <p:txBody>
          <a:bodyPr spcFirstLastPara="1" wrap="square" lIns="91425" tIns="45700" rIns="91425" bIns="45700" anchor="t" anchorCtr="0">
            <a:spAutoFit/>
          </a:bodyPr>
          <a:lstStyle/>
          <a:p>
            <a:pPr algn="l"/>
            <a:endParaRPr lang="en-IN" sz="1600" dirty="0">
              <a:solidFill>
                <a:schemeClr val="dk1"/>
              </a:solidFill>
              <a:latin typeface="+mj-lt"/>
              <a:ea typeface="Calibri"/>
              <a:cs typeface="Calibri"/>
              <a:sym typeface="Calibri"/>
            </a:endParaRPr>
          </a:p>
          <a:p>
            <a:pPr algn="l"/>
            <a:r>
              <a:rPr lang="en-IN" sz="1600" dirty="0">
                <a:solidFill>
                  <a:schemeClr val="bg2">
                    <a:lumMod val="50000"/>
                  </a:schemeClr>
                </a:solidFill>
                <a:latin typeface="+mj-lt"/>
                <a:ea typeface="Calibri"/>
                <a:cs typeface="Calibri"/>
                <a:sym typeface="Calibri"/>
              </a:rPr>
              <a:t>5.</a:t>
            </a:r>
            <a:r>
              <a:rPr lang="en-IN" sz="1600" b="1" dirty="0">
                <a:solidFill>
                  <a:schemeClr val="tx1"/>
                </a:solidFill>
                <a:latin typeface="+mj-lt"/>
                <a:ea typeface="Calibri"/>
                <a:cs typeface="Calibri"/>
                <a:sym typeface="Calibri"/>
              </a:rPr>
              <a:t> </a:t>
            </a:r>
            <a:r>
              <a:rPr lang="en-US" sz="1600" b="1" i="0" dirty="0">
                <a:solidFill>
                  <a:schemeClr val="bg2">
                    <a:lumMod val="50000"/>
                  </a:schemeClr>
                </a:solidFill>
                <a:effectLst/>
                <a:latin typeface="+mj-lt"/>
              </a:rPr>
              <a:t>Content Creation</a:t>
            </a:r>
            <a:r>
              <a:rPr lang="en-US" sz="1600" b="0" i="0" dirty="0">
                <a:solidFill>
                  <a:schemeClr val="bg2">
                    <a:lumMod val="50000"/>
                  </a:schemeClr>
                </a:solidFill>
                <a:effectLst/>
                <a:latin typeface="+mj-lt"/>
              </a:rPr>
              <a:t>:</a:t>
            </a:r>
          </a:p>
          <a:p>
            <a:pPr algn="l"/>
            <a:r>
              <a:rPr lang="en-US" sz="1600" i="0" dirty="0">
                <a:solidFill>
                  <a:schemeClr val="bg2">
                    <a:lumMod val="50000"/>
                  </a:schemeClr>
                </a:solidFill>
                <a:effectLst/>
                <a:latin typeface="+mj-lt"/>
              </a:rPr>
              <a:t>Create Sample Content</a:t>
            </a:r>
            <a:r>
              <a:rPr lang="en-US" sz="1600" i="0" dirty="0">
                <a:solidFill>
                  <a:schemeClr val="tx1"/>
                </a:solidFill>
                <a:effectLst/>
                <a:latin typeface="+mj-lt"/>
              </a:rPr>
              <a:t>: </a:t>
            </a:r>
            <a:r>
              <a:rPr lang="en-US" sz="1600" i="0" dirty="0">
                <a:solidFill>
                  <a:schemeClr val="accent6">
                    <a:lumMod val="50000"/>
                  </a:schemeClr>
                </a:solidFill>
                <a:effectLst/>
                <a:latin typeface="+mj-lt"/>
              </a:rPr>
              <a:t>Generate blog posts and images to populate your site during development.</a:t>
            </a:r>
          </a:p>
          <a:p>
            <a:pPr marL="0" marR="0" lvl="0" indent="0" algn="l" rtl="0">
              <a:spcBef>
                <a:spcPts val="0"/>
              </a:spcBef>
              <a:spcAft>
                <a:spcPts val="0"/>
              </a:spcAft>
              <a:buNone/>
            </a:pPr>
            <a:endParaRPr sz="1600" dirty="0">
              <a:solidFill>
                <a:schemeClr val="accent6">
                  <a:lumMod val="50000"/>
                </a:schemeClr>
              </a:solidFill>
              <a:latin typeface="+mj-lt"/>
              <a:ea typeface="Calibri"/>
              <a:cs typeface="Calibri"/>
              <a:sym typeface="Calibri"/>
            </a:endParaRPr>
          </a:p>
          <a:p>
            <a:pPr algn="l"/>
            <a:r>
              <a:rPr lang="en-IN" sz="1600" dirty="0">
                <a:solidFill>
                  <a:schemeClr val="bg2">
                    <a:lumMod val="50000"/>
                  </a:schemeClr>
                </a:solidFill>
                <a:latin typeface="+mj-lt"/>
                <a:ea typeface="Calibri"/>
                <a:cs typeface="Calibri"/>
                <a:sym typeface="Calibri"/>
              </a:rPr>
              <a:t>6.</a:t>
            </a:r>
            <a:r>
              <a:rPr lang="en-IN" sz="1600" dirty="0">
                <a:solidFill>
                  <a:schemeClr val="tx1"/>
                </a:solidFill>
                <a:latin typeface="+mj-lt"/>
                <a:ea typeface="Calibri"/>
                <a:cs typeface="Calibri"/>
                <a:sym typeface="Calibri"/>
              </a:rPr>
              <a:t> </a:t>
            </a:r>
            <a:r>
              <a:rPr lang="en-US" sz="1600" b="1" i="0" dirty="0">
                <a:solidFill>
                  <a:schemeClr val="bg2">
                    <a:lumMod val="50000"/>
                  </a:schemeClr>
                </a:solidFill>
                <a:effectLst/>
                <a:latin typeface="+mj-lt"/>
              </a:rPr>
              <a:t>Deployment</a:t>
            </a:r>
            <a:r>
              <a:rPr lang="en-US" sz="1600" b="0" i="0" dirty="0">
                <a:solidFill>
                  <a:schemeClr val="bg2">
                    <a:lumMod val="50000"/>
                  </a:schemeClr>
                </a:solidFill>
                <a:effectLst/>
                <a:latin typeface="+mj-lt"/>
              </a:rPr>
              <a:t>:</a:t>
            </a:r>
          </a:p>
          <a:p>
            <a:pPr algn="l"/>
            <a:r>
              <a:rPr lang="en-US" sz="1600" i="0" dirty="0">
                <a:solidFill>
                  <a:schemeClr val="bg2">
                    <a:lumMod val="50000"/>
                  </a:schemeClr>
                </a:solidFill>
                <a:effectLst/>
                <a:latin typeface="+mj-lt"/>
              </a:rPr>
              <a:t>Hosting:</a:t>
            </a:r>
            <a:r>
              <a:rPr lang="en-US" sz="1600" b="0" i="0" dirty="0">
                <a:solidFill>
                  <a:schemeClr val="bg2">
                    <a:lumMod val="50000"/>
                  </a:schemeClr>
                </a:solidFill>
                <a:effectLst/>
                <a:latin typeface="+mj-lt"/>
              </a:rPr>
              <a:t> </a:t>
            </a:r>
            <a:r>
              <a:rPr lang="en-US" sz="1600" b="0" i="0" dirty="0">
                <a:solidFill>
                  <a:schemeClr val="accent6">
                    <a:lumMod val="50000"/>
                  </a:schemeClr>
                </a:solidFill>
                <a:effectLst/>
                <a:latin typeface="+mj-lt"/>
              </a:rPr>
              <a:t>Choose a hosting platform suitable for React apps (e.g., Netlify, Render).</a:t>
            </a:r>
          </a:p>
          <a:p>
            <a:pPr algn="l"/>
            <a:r>
              <a:rPr lang="en-US" sz="1600" i="0" dirty="0">
                <a:solidFill>
                  <a:schemeClr val="bg2">
                    <a:lumMod val="50000"/>
                  </a:schemeClr>
                </a:solidFill>
                <a:effectLst/>
                <a:latin typeface="+mj-lt"/>
              </a:rPr>
              <a:t>Build and Deploy:</a:t>
            </a:r>
            <a:r>
              <a:rPr lang="en-US" sz="1600" i="0" dirty="0">
                <a:solidFill>
                  <a:schemeClr val="tx1"/>
                </a:solidFill>
                <a:effectLst/>
                <a:latin typeface="+mj-lt"/>
              </a:rPr>
              <a:t> </a:t>
            </a:r>
            <a:r>
              <a:rPr lang="en-US" sz="1600" b="0" i="0" dirty="0">
                <a:solidFill>
                  <a:schemeClr val="accent6">
                    <a:lumMod val="50000"/>
                  </a:schemeClr>
                </a:solidFill>
                <a:effectLst/>
                <a:latin typeface="+mj-lt"/>
              </a:rPr>
              <a:t>Use the appropriate build commands to create a production build and deploy it on your chosen hosting service</a:t>
            </a:r>
          </a:p>
          <a:p>
            <a:pPr marL="0" marR="0" lvl="0" indent="0" algn="l" rtl="0">
              <a:spcBef>
                <a:spcPts val="0"/>
              </a:spcBef>
              <a:spcAft>
                <a:spcPts val="0"/>
              </a:spcAft>
              <a:buNone/>
            </a:pPr>
            <a:endParaRPr sz="1600" dirty="0">
              <a:solidFill>
                <a:schemeClr val="accent6">
                  <a:lumMod val="50000"/>
                </a:schemeClr>
              </a:solidFill>
              <a:latin typeface="+mj-lt"/>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2"/>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2"/>
          <p:cNvSpPr txBox="1"/>
          <p:nvPr/>
        </p:nvSpPr>
        <p:spPr>
          <a:xfrm>
            <a:off x="600174" y="296250"/>
            <a:ext cx="29184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Design into Components</a:t>
            </a:r>
            <a:endParaRPr sz="1800" b="1">
              <a:solidFill>
                <a:srgbClr val="223669"/>
              </a:solidFill>
              <a:latin typeface="EB Garamond"/>
              <a:ea typeface="EB Garamond"/>
              <a:cs typeface="EB Garamond"/>
              <a:sym typeface="EB Garamond"/>
            </a:endParaRPr>
          </a:p>
        </p:txBody>
      </p:sp>
      <p:sp>
        <p:nvSpPr>
          <p:cNvPr id="106" name="Google Shape;106;p12"/>
          <p:cNvSpPr txBox="1"/>
          <p:nvPr/>
        </p:nvSpPr>
        <p:spPr>
          <a:xfrm>
            <a:off x="688680" y="660290"/>
            <a:ext cx="8048700" cy="355477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Author Bio: Share information about yourself.</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Mission Statement: Clearly state the purpose and focus of your blog.</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High-Quality Images: Include pictures related to your culinary journey.</a:t>
            </a:r>
          </a:p>
          <a:p>
            <a:pPr marR="0" lvl="0" algn="l" rtl="0">
              <a:spcBef>
                <a:spcPts val="0"/>
              </a:spcBef>
              <a:spcAft>
                <a:spcPts val="0"/>
              </a:spcAft>
            </a:pPr>
            <a:endParaRPr sz="1500" dirty="0">
              <a:solidFill>
                <a:schemeClr val="dk1"/>
              </a:solidFill>
              <a:latin typeface="+mj-lt"/>
              <a:ea typeface="Calibri"/>
              <a:cs typeface="Calibri"/>
              <a:sym typeface="Calibri"/>
            </a:endParaRPr>
          </a:p>
          <a:p>
            <a:pPr marL="0" marR="0" lvl="0" indent="0" algn="l" rtl="0">
              <a:spcBef>
                <a:spcPts val="0"/>
              </a:spcBef>
              <a:spcAft>
                <a:spcPts val="0"/>
              </a:spcAft>
              <a:buNone/>
            </a:pPr>
            <a:r>
              <a:rPr lang="en-US" sz="1500" b="1" dirty="0">
                <a:solidFill>
                  <a:schemeClr val="dk1"/>
                </a:solidFill>
                <a:latin typeface="+mj-lt"/>
                <a:ea typeface="Calibri"/>
                <a:cs typeface="Calibri"/>
                <a:sym typeface="Calibri"/>
              </a:rPr>
              <a:t>Social Media Feed Component:</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Display a feed of your latest social media posts.</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Encourage users to follow you on platforms like Instagram, Pinterest, or YouTube..</a:t>
            </a:r>
          </a:p>
          <a:p>
            <a:pPr marL="0" marR="0" lvl="0" indent="0" algn="l" rtl="0">
              <a:spcBef>
                <a:spcPts val="0"/>
              </a:spcBef>
              <a:spcAft>
                <a:spcPts val="0"/>
              </a:spcAft>
              <a:buNone/>
            </a:pPr>
            <a:endParaRPr sz="1500" dirty="0">
              <a:solidFill>
                <a:schemeClr val="accent6">
                  <a:lumMod val="50000"/>
                </a:schemeClr>
              </a:solidFill>
              <a:latin typeface="+mj-lt"/>
              <a:ea typeface="Calibri"/>
              <a:cs typeface="Calibri"/>
              <a:sym typeface="Calibri"/>
            </a:endParaRPr>
          </a:p>
          <a:p>
            <a:pPr marL="0" marR="0" lvl="0" indent="0" algn="l" rtl="0">
              <a:spcBef>
                <a:spcPts val="0"/>
              </a:spcBef>
              <a:spcAft>
                <a:spcPts val="0"/>
              </a:spcAft>
              <a:buNone/>
            </a:pPr>
            <a:r>
              <a:rPr lang="en-US" sz="1500" b="1" dirty="0">
                <a:solidFill>
                  <a:schemeClr val="dk1"/>
                </a:solidFill>
                <a:latin typeface="+mj-lt"/>
                <a:ea typeface="Calibri"/>
                <a:cs typeface="Calibri"/>
                <a:sym typeface="Calibri"/>
              </a:rPr>
              <a:t>Search Results Component:</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Show search results in a clear and organized manner.</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Include relevant images, titles, and a brief description.</a:t>
            </a:r>
          </a:p>
          <a:p>
            <a:pPr marL="285750" marR="0" lvl="0" indent="-285750" algn="l" rtl="0">
              <a:spcBef>
                <a:spcPts val="0"/>
              </a:spcBef>
              <a:spcAft>
                <a:spcPts val="0"/>
              </a:spcAft>
              <a:buFont typeface="Wingdings" panose="05000000000000000000" pitchFamily="2" charset="2"/>
              <a:buChar char="v"/>
            </a:pPr>
            <a:endParaRPr lang="en-US" sz="1500" dirty="0">
              <a:solidFill>
                <a:schemeClr val="accent6">
                  <a:lumMod val="50000"/>
                </a:schemeClr>
              </a:solidFill>
              <a:latin typeface="+mj-lt"/>
              <a:ea typeface="Calibri"/>
              <a:cs typeface="Calibri"/>
              <a:sym typeface="Calibri"/>
            </a:endParaRPr>
          </a:p>
          <a:p>
            <a:pPr marL="0" marR="0" lvl="0" indent="0" algn="l" rtl="0">
              <a:spcBef>
                <a:spcPts val="0"/>
              </a:spcBef>
              <a:spcAft>
                <a:spcPts val="0"/>
              </a:spcAft>
              <a:buNone/>
            </a:pPr>
            <a:r>
              <a:rPr lang="en-US" sz="1500" b="1" dirty="0">
                <a:solidFill>
                  <a:schemeClr val="dk1"/>
                </a:solidFill>
                <a:latin typeface="+mj-lt"/>
                <a:ea typeface="Calibri"/>
                <a:cs typeface="Calibri"/>
                <a:sym typeface="Calibri"/>
              </a:rPr>
              <a:t>Responsive Design:</a:t>
            </a:r>
          </a:p>
          <a:p>
            <a:pPr marL="285750" marR="0" lvl="0" indent="-285750" algn="l" rtl="0">
              <a:spcBef>
                <a:spcPts val="0"/>
              </a:spcBef>
              <a:spcAft>
                <a:spcPts val="0"/>
              </a:spcAft>
              <a:buFont typeface="Wingdings" panose="05000000000000000000" pitchFamily="2" charset="2"/>
              <a:buChar char="v"/>
            </a:pPr>
            <a:r>
              <a:rPr lang="en-US" sz="1500" dirty="0">
                <a:solidFill>
                  <a:schemeClr val="accent6">
                    <a:lumMod val="50000"/>
                  </a:schemeClr>
                </a:solidFill>
                <a:latin typeface="+mj-lt"/>
                <a:ea typeface="Calibri"/>
                <a:cs typeface="Calibri"/>
                <a:sym typeface="Calibri"/>
              </a:rPr>
              <a:t>Ensure that all components are optimized for various screen sizes, from desktop to mobile.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3"/>
          <p:cNvSpPr txBox="1"/>
          <p:nvPr/>
        </p:nvSpPr>
        <p:spPr>
          <a:xfrm>
            <a:off x="678224" y="267300"/>
            <a:ext cx="2483400" cy="340093"/>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700" b="1" dirty="0">
                <a:solidFill>
                  <a:srgbClr val="C88C32"/>
                </a:solidFill>
                <a:latin typeface="+mj-lt"/>
                <a:ea typeface="EB Garamond"/>
                <a:cs typeface="EB Garamond"/>
                <a:sym typeface="EB Garamond"/>
              </a:rPr>
              <a:t>Summary of your task</a:t>
            </a:r>
            <a:endParaRPr sz="1700" b="1" dirty="0">
              <a:solidFill>
                <a:srgbClr val="C88C32"/>
              </a:solidFill>
              <a:latin typeface="+mj-lt"/>
              <a:ea typeface="EB Garamond"/>
              <a:cs typeface="EB Garamond"/>
              <a:sym typeface="EB Garamond"/>
            </a:endParaRPr>
          </a:p>
        </p:txBody>
      </p:sp>
      <p:sp>
        <p:nvSpPr>
          <p:cNvPr id="113" name="Google Shape;113;p13"/>
          <p:cNvSpPr txBox="1"/>
          <p:nvPr/>
        </p:nvSpPr>
        <p:spPr>
          <a:xfrm>
            <a:off x="678180" y="701040"/>
            <a:ext cx="7457440" cy="27651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bg2">
                    <a:lumMod val="50000"/>
                  </a:schemeClr>
                </a:solidFill>
                <a:latin typeface="+mj-lt"/>
                <a:ea typeface="Calibri"/>
                <a:cs typeface="Calibri"/>
                <a:sym typeface="Calibri"/>
              </a:rPr>
              <a:t>The </a:t>
            </a:r>
            <a:r>
              <a:rPr lang="en-US" sz="1600" dirty="0">
                <a:solidFill>
                  <a:schemeClr val="bg2">
                    <a:lumMod val="50000"/>
                  </a:schemeClr>
                </a:solidFill>
                <a:latin typeface="+mj-lt"/>
                <a:ea typeface="Calibri"/>
                <a:cs typeface="Calibri"/>
                <a:sym typeface="Calibri"/>
              </a:rPr>
              <a:t>Blog Webs</a:t>
            </a:r>
            <a:r>
              <a:rPr lang="en-US" sz="1600" b="0" i="0" u="none" strike="noStrike" cap="none" dirty="0">
                <a:solidFill>
                  <a:schemeClr val="bg2">
                    <a:lumMod val="50000"/>
                  </a:schemeClr>
                </a:solidFill>
                <a:latin typeface="+mj-lt"/>
                <a:ea typeface="Calibri"/>
                <a:cs typeface="Calibri"/>
                <a:sym typeface="Calibri"/>
              </a:rPr>
              <a:t>ite serves as a user-friendly platform for sharing their blogs. Creating a blog website using ReactJS involves an engaging and dynamic approach to sharing culinary experiences. Leveraging </a:t>
            </a:r>
            <a:r>
              <a:rPr lang="en-US" sz="1600" b="0" i="0" u="none" strike="noStrike" cap="none" dirty="0" err="1">
                <a:solidFill>
                  <a:schemeClr val="bg2">
                    <a:lumMod val="50000"/>
                  </a:schemeClr>
                </a:solidFill>
                <a:latin typeface="+mj-lt"/>
                <a:ea typeface="Calibri"/>
                <a:cs typeface="Calibri"/>
                <a:sym typeface="Calibri"/>
              </a:rPr>
              <a:t>React's</a:t>
            </a:r>
            <a:r>
              <a:rPr lang="en-US" sz="1600" b="0" i="0" u="none" strike="noStrike" cap="none" dirty="0">
                <a:solidFill>
                  <a:schemeClr val="bg2">
                    <a:lumMod val="50000"/>
                  </a:schemeClr>
                </a:solidFill>
                <a:latin typeface="+mj-lt"/>
                <a:ea typeface="Calibri"/>
                <a:cs typeface="Calibri"/>
                <a:sym typeface="Calibri"/>
              </a:rPr>
              <a:t> component-based architecture, you can craft a user-friendly interface with seamless navigation. Integrating with APIs allows you to fetch and display recipes </a:t>
            </a:r>
            <a:r>
              <a:rPr lang="en-US" sz="1600" dirty="0">
                <a:solidFill>
                  <a:schemeClr val="bg2">
                    <a:lumMod val="50000"/>
                  </a:schemeClr>
                </a:solidFill>
                <a:latin typeface="+mj-lt"/>
                <a:ea typeface="Calibri"/>
                <a:cs typeface="Calibri"/>
                <a:sym typeface="Calibri"/>
              </a:rPr>
              <a:t>and w</a:t>
            </a:r>
            <a:r>
              <a:rPr lang="en-US" sz="1600" b="0" i="0" u="none" strike="noStrike" cap="none" dirty="0">
                <a:solidFill>
                  <a:schemeClr val="bg2">
                    <a:lumMod val="50000"/>
                  </a:schemeClr>
                </a:solidFill>
                <a:latin typeface="+mj-lt"/>
                <a:ea typeface="Calibri"/>
                <a:cs typeface="Calibri"/>
                <a:sym typeface="Calibri"/>
              </a:rPr>
              <a:t>ith responsive design principles, your blog becomes accessible across various devices, ensuring a visually appealing layout. Using React Router, you can effortlessly manage different sections like blog posts, and user interactions. Altogether, the use of ReactJS empowers the creation of an interactive, efficient, and visually captivating </a:t>
            </a:r>
            <a:r>
              <a:rPr lang="en-US" sz="1600" dirty="0">
                <a:solidFill>
                  <a:schemeClr val="bg2">
                    <a:lumMod val="50000"/>
                  </a:schemeClr>
                </a:solidFill>
                <a:latin typeface="+mj-lt"/>
                <a:ea typeface="Calibri"/>
                <a:cs typeface="Calibri"/>
                <a:sym typeface="Calibri"/>
              </a:rPr>
              <a:t>the </a:t>
            </a:r>
            <a:r>
              <a:rPr lang="en-US" sz="1600" b="0" i="0" u="none" strike="noStrike" cap="none" dirty="0">
                <a:solidFill>
                  <a:schemeClr val="bg2">
                    <a:lumMod val="50000"/>
                  </a:schemeClr>
                </a:solidFill>
                <a:latin typeface="+mj-lt"/>
                <a:ea typeface="Calibri"/>
                <a:cs typeface="Calibri"/>
                <a:sym typeface="Calibri"/>
              </a:rPr>
              <a:t>blog website.</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17"/>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7"/>
          <p:cNvSpPr txBox="1"/>
          <p:nvPr/>
        </p:nvSpPr>
        <p:spPr>
          <a:xfrm>
            <a:off x="3629445" y="894406"/>
            <a:ext cx="2183510" cy="306705"/>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1800" b="1">
                <a:solidFill>
                  <a:srgbClr val="FFFFFF"/>
                </a:solidFill>
                <a:latin typeface="Public Sans"/>
                <a:ea typeface="Public Sans"/>
                <a:cs typeface="Public Sans"/>
                <a:sym typeface="Public Sans"/>
              </a:rPr>
              <a:t>Submission Github</a:t>
            </a:r>
            <a:endParaRPr sz="1800" b="1">
              <a:solidFill>
                <a:srgbClr val="FFFFFF"/>
              </a:solidFill>
              <a:latin typeface="Public Sans"/>
              <a:ea typeface="Public Sans"/>
              <a:cs typeface="Public Sans"/>
              <a:sym typeface="Public Sans"/>
            </a:endParaRPr>
          </a:p>
        </p:txBody>
      </p:sp>
      <p:sp>
        <p:nvSpPr>
          <p:cNvPr id="141" name="Google Shape;141;p17"/>
          <p:cNvSpPr txBox="1"/>
          <p:nvPr/>
        </p:nvSpPr>
        <p:spPr>
          <a:xfrm>
            <a:off x="4042525" y="2123950"/>
            <a:ext cx="2688000" cy="427800"/>
          </a:xfrm>
          <a:prstGeom prst="rect">
            <a:avLst/>
          </a:prstGeom>
          <a:noFill/>
          <a:ln>
            <a:noFill/>
          </a:ln>
        </p:spPr>
        <p:txBody>
          <a:bodyPr spcFirstLastPara="1" wrap="square" lIns="0" tIns="0" rIns="0" bIns="0" anchor="ctr" anchorCtr="0">
            <a:noAutofit/>
          </a:bodyPr>
          <a:lstStyle/>
          <a:p>
            <a:pPr marL="0" marR="0" lvl="0" indent="0" algn="l" rtl="0">
              <a:lnSpc>
                <a:spcPct val="117500"/>
              </a:lnSpc>
              <a:spcBef>
                <a:spcPts val="0"/>
              </a:spcBef>
              <a:spcAft>
                <a:spcPts val="0"/>
              </a:spcAft>
              <a:buNone/>
            </a:pPr>
            <a:r>
              <a:rPr lang="en-IN" sz="1400" b="1" dirty="0">
                <a:solidFill>
                  <a:srgbClr val="002060"/>
                </a:solidFill>
                <a:latin typeface="Arial"/>
                <a:ea typeface="Arial"/>
                <a:cs typeface="Arial"/>
                <a:sym typeface="Arial"/>
              </a:rPr>
              <a:t>https://github.com/c</a:t>
            </a:r>
            <a:r>
              <a:rPr lang="en-IN" b="1" dirty="0">
                <a:solidFill>
                  <a:srgbClr val="002060"/>
                </a:solidFill>
              </a:rPr>
              <a:t>handru0827/Blog_Website.git</a:t>
            </a:r>
            <a:endParaRPr lang="en-IN" sz="1400" b="1" dirty="0">
              <a:solidFill>
                <a:srgbClr val="00206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18"/>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624</Words>
  <Application>Microsoft Office PowerPoint</Application>
  <PresentationFormat>On-screen Show (16:9)</PresentationFormat>
  <Paragraphs>102</Paragraphs>
  <Slides>9</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Public Sans</vt:lpstr>
      <vt:lpstr>EB Garamond</vt:lpstr>
      <vt:lpstr>Carlito</vt:lpstr>
      <vt:lpstr>Wingdings</vt:lpstr>
      <vt:lpstr>Arial</vt:lpstr>
      <vt:lpstr>Calibri</vt:lpstr>
      <vt:lpstr>Theme Office</vt:lpstr>
      <vt:lpstr>1_Theme Office</vt:lpstr>
      <vt:lpstr>2_Theme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swetha leelavathi</cp:lastModifiedBy>
  <cp:revision>8</cp:revision>
  <dcterms:modified xsi:type="dcterms:W3CDTF">2023-11-20T03:29:03Z</dcterms:modified>
</cp:coreProperties>
</file>