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278" autoAdjust="0"/>
    <p:restoredTop sz="99821" autoAdjust="0"/>
  </p:normalViewPr>
  <p:slideViewPr>
    <p:cSldViewPr snapToGrid="0">
      <p:cViewPr>
        <p:scale>
          <a:sx n="90" d="100"/>
          <a:sy n="90" d="100"/>
        </p:scale>
        <p:origin x="-948" y="-216"/>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4/11/2024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9049"/>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421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42826" y="3904252"/>
            <a:ext cx="2504698"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Name:</a:t>
            </a: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M.CHANDRU</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au912421104008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SHANMUGANATHAN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723332" y="463017"/>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1545021" y="-646386"/>
            <a:ext cx="13011150" cy="7315200"/>
          </a:xfrm>
          <a:prstGeom prst="rect">
            <a:avLst/>
          </a:prstGeom>
          <a:noFill/>
          <a:ln w="9525">
            <a:noFill/>
            <a:miter lim="800000"/>
            <a:headEnd/>
            <a:tailEnd/>
          </a:ln>
          <a:effectLst/>
        </p:spPr>
      </p:pic>
    </p:spTree>
    <p:extLst>
      <p:ext uri="{BB962C8B-B14F-4D97-AF65-F5344CB8AC3E}">
        <p14:creationId xmlns=""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2050" name="Picture 2"/>
          <p:cNvPicPr>
            <a:picLocks noChangeAspect="1" noChangeArrowheads="1"/>
          </p:cNvPicPr>
          <p:nvPr/>
        </p:nvPicPr>
        <p:blipFill>
          <a:blip r:embed="rId2"/>
          <a:srcRect/>
          <a:stretch>
            <a:fillRect/>
          </a:stretch>
        </p:blipFill>
        <p:spPr bwMode="auto">
          <a:xfrm>
            <a:off x="-1434662" y="-441435"/>
            <a:ext cx="13011150" cy="7315200"/>
          </a:xfrm>
          <a:prstGeom prst="rect">
            <a:avLst/>
          </a:prstGeom>
          <a:noFill/>
          <a:ln w="9525">
            <a:noFill/>
            <a:miter lim="800000"/>
            <a:headEnd/>
            <a:tailEnd/>
          </a:ln>
          <a:effectLst/>
        </p:spPr>
      </p:pic>
    </p:spTree>
    <p:extLst>
      <p:ext uri="{BB962C8B-B14F-4D97-AF65-F5344CB8AC3E}">
        <p14:creationId xmlns=""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7" name="Picture 6" descr="Screenshot (23).png"/>
          <p:cNvPicPr>
            <a:picLocks noChangeAspect="1"/>
          </p:cNvPicPr>
          <p:nvPr/>
        </p:nvPicPr>
        <p:blipFill>
          <a:blip r:embed="rId2"/>
          <a:stretch>
            <a:fillRect/>
          </a:stretch>
        </p:blipFill>
        <p:spPr>
          <a:xfrm>
            <a:off x="0" y="1771650"/>
            <a:ext cx="2236292" cy="1257300"/>
          </a:xfrm>
          <a:prstGeom prst="rect">
            <a:avLst/>
          </a:prstGeom>
        </p:spPr>
      </p:pic>
      <p:pic>
        <p:nvPicPr>
          <p:cNvPr id="12" name="Picture 11" descr="Screenshot (30).png"/>
          <p:cNvPicPr>
            <a:picLocks noChangeAspect="1"/>
          </p:cNvPicPr>
          <p:nvPr/>
        </p:nvPicPr>
        <p:blipFill>
          <a:blip r:embed="rId3"/>
          <a:stretch>
            <a:fillRect/>
          </a:stretch>
        </p:blipFill>
        <p:spPr>
          <a:xfrm>
            <a:off x="2308771" y="1839580"/>
            <a:ext cx="2101304" cy="1181407"/>
          </a:xfrm>
          <a:prstGeom prst="rect">
            <a:avLst/>
          </a:prstGeom>
        </p:spPr>
      </p:pic>
      <p:pic>
        <p:nvPicPr>
          <p:cNvPr id="13" name="Picture 12" descr="Screenshot (26).png"/>
          <p:cNvPicPr>
            <a:picLocks noChangeAspect="1"/>
          </p:cNvPicPr>
          <p:nvPr/>
        </p:nvPicPr>
        <p:blipFill>
          <a:blip r:embed="rId4"/>
          <a:stretch>
            <a:fillRect/>
          </a:stretch>
        </p:blipFill>
        <p:spPr>
          <a:xfrm>
            <a:off x="4543426" y="1876426"/>
            <a:ext cx="1962150" cy="1103171"/>
          </a:xfrm>
          <a:prstGeom prst="rect">
            <a:avLst/>
          </a:prstGeom>
        </p:spPr>
      </p:pic>
      <p:pic>
        <p:nvPicPr>
          <p:cNvPr id="14" name="Picture 13" descr="Screenshot (27).png"/>
          <p:cNvPicPr>
            <a:picLocks noChangeAspect="1"/>
          </p:cNvPicPr>
          <p:nvPr/>
        </p:nvPicPr>
        <p:blipFill>
          <a:blip r:embed="rId5"/>
          <a:stretch>
            <a:fillRect/>
          </a:stretch>
        </p:blipFill>
        <p:spPr>
          <a:xfrm>
            <a:off x="6677025" y="1772906"/>
            <a:ext cx="2171700" cy="1220985"/>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561885" y="523876"/>
            <a:ext cx="7886430" cy="724724"/>
          </a:xfrm>
        </p:spPr>
        <p:txBody>
          <a:bodyPr/>
          <a:lstStyle/>
          <a:p>
            <a:pPr algn="ctr"/>
            <a:r>
              <a:rPr lang="en-US" b="1" dirty="0"/>
              <a:t>Departments-Page</a:t>
            </a:r>
          </a:p>
        </p:txBody>
      </p:sp>
      <p:pic>
        <p:nvPicPr>
          <p:cNvPr id="4" name="Picture 3">
            <a:extLst>
              <a:ext uri="{FF2B5EF4-FFF2-40B4-BE49-F238E27FC236}">
                <a16:creationId xmlns="" xmlns:a16="http://schemas.microsoft.com/office/drawing/2014/main" id="{8DDFC735-8EFC-41C7-250B-23A5DA1275B1}"/>
              </a:ext>
            </a:extLst>
          </p:cNvPr>
          <p:cNvPicPr>
            <a:picLocks noChangeAspect="1"/>
          </p:cNvPicPr>
          <p:nvPr/>
        </p:nvPicPr>
        <p:blipFill>
          <a:blip r:embed="rId3"/>
          <a:stretch>
            <a:fillRect/>
          </a:stretch>
        </p:blipFill>
        <p:spPr>
          <a:xfrm>
            <a:off x="98288" y="1082040"/>
            <a:ext cx="3140212" cy="2502339"/>
          </a:xfrm>
          <a:prstGeom prst="rect">
            <a:avLst/>
          </a:prstGeom>
        </p:spPr>
      </p:pic>
      <p:pic>
        <p:nvPicPr>
          <p:cNvPr id="7" name="Picture 6" descr="Screenshot (24).png"/>
          <p:cNvPicPr>
            <a:picLocks noChangeAspect="1"/>
          </p:cNvPicPr>
          <p:nvPr/>
        </p:nvPicPr>
        <p:blipFill>
          <a:blip r:embed="rId4"/>
          <a:stretch>
            <a:fillRect/>
          </a:stretch>
        </p:blipFill>
        <p:spPr>
          <a:xfrm>
            <a:off x="3601493" y="1123950"/>
            <a:ext cx="5399631" cy="3035810"/>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smtClean="0">
                <a:solidFill>
                  <a:srgbClr val="0D0D0D"/>
                </a:solidFill>
                <a:effectLst/>
                <a:latin typeface="Times New Roman" pitchFamily="18" charset="0"/>
                <a:cs typeface="Times New Roman" pitchFamily="18" charset="0"/>
              </a:rPr>
              <a:t>Title: "Empowering Democracy: Introducing Our Innovative Voting Application"</a:t>
            </a:r>
          </a:p>
          <a:p>
            <a:pPr algn="l"/>
            <a:r>
              <a:rPr lang="en-US" b="0" i="0" dirty="0" smtClean="0">
                <a:solidFill>
                  <a:srgbClr val="0D0D0D"/>
                </a:solidFill>
                <a:effectLst/>
                <a:latin typeface="Times New Roman" pitchFamily="18" charset="0"/>
                <a:cs typeface="Times New Roman" pitchFamily="18" charset="0"/>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smtClean="0">
                <a:solidFill>
                  <a:srgbClr val="0D0D0D"/>
                </a:solidFill>
                <a:effectLst/>
                <a:latin typeface="Times New Roman" pitchFamily="18" charset="0"/>
                <a:cs typeface="Times New Roman" pitchFamily="18" charset="0"/>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endParaRPr lang="en-US" b="0" i="0" dirty="0">
              <a:solidFill>
                <a:srgbClr val="0D0D0D"/>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10" name="TextBox 9">
            <a:extLst>
              <a:ext uri="{FF2B5EF4-FFF2-40B4-BE49-F238E27FC236}">
                <a16:creationId xmlns="" xmlns:a16="http://schemas.microsoft.com/office/drawing/2014/main" id="{E440C09D-DF42-08F8-384C-B9B6F4A90F38}"/>
              </a:ext>
            </a:extLst>
          </p:cNvPr>
          <p:cNvSpPr txBox="1"/>
          <p:nvPr/>
        </p:nvSpPr>
        <p:spPr>
          <a:xfrm>
            <a:off x="1668922" y="1133476"/>
            <a:ext cx="2293143" cy="3970318"/>
          </a:xfrm>
          <a:prstGeom prst="rect">
            <a:avLst/>
          </a:prstGeom>
          <a:noFill/>
        </p:spPr>
        <p:txBody>
          <a:bodyPr wrap="square">
            <a:spAutoFit/>
          </a:bodyPr>
          <a:lstStyle/>
          <a:p>
            <a:r>
              <a:rPr lang="en-US" b="1" dirty="0" smtClean="0"/>
              <a:t>User Authentication:</a:t>
            </a:r>
          </a:p>
          <a:p>
            <a:r>
              <a:rPr lang="en-US" dirty="0" smtClean="0"/>
              <a:t>Implement user authentication to allow only registered users to vote.</a:t>
            </a:r>
          </a:p>
          <a:p>
            <a:r>
              <a:rPr lang="en-US" dirty="0" smtClean="0"/>
              <a:t>Associate each vote with a user to prevent duplicate voting.</a:t>
            </a:r>
          </a:p>
          <a:p>
            <a:endParaRPr lang="en-US" dirty="0" smtClean="0"/>
          </a:p>
          <a:p>
            <a:r>
              <a:rPr lang="en-US" b="1" dirty="0" smtClean="0"/>
              <a:t>Multiple Choice Options:</a:t>
            </a:r>
            <a:endParaRPr lang="en-US" dirty="0" smtClean="0"/>
          </a:p>
          <a:p>
            <a:r>
              <a:rPr lang="en-US" dirty="0" smtClean="0"/>
              <a:t>Allow users to select multiple choices for a single poll.</a:t>
            </a:r>
          </a:p>
          <a:p>
            <a:r>
              <a:rPr lang="en-US" dirty="0" smtClean="0"/>
              <a:t>Implement validation to ensure users do not exceed the allowed number of choices.</a:t>
            </a:r>
          </a:p>
          <a:p>
            <a:endParaRPr lang="en-US" dirty="0" smtClean="0"/>
          </a:p>
        </p:txBody>
      </p:sp>
    </p:spTree>
    <p:extLst>
      <p:ext uri="{BB962C8B-B14F-4D97-AF65-F5344CB8AC3E}">
        <p14:creationId xmlns=""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itchFamily="18" charset="0"/>
                <a:cs typeface="Times New Roman" pitchFamily="18" charset="0"/>
              </a:rPr>
              <a:t>*</a:t>
            </a:r>
            <a:r>
              <a:rPr lang="en-US" altLang="en-US" sz="2400" dirty="0">
                <a:solidFill>
                  <a:schemeClr val="tx1"/>
                </a:solidFill>
                <a:latin typeface="Times New Roman" pitchFamily="18" charset="0"/>
                <a:cs typeface="Times New Roman" pitchFamily="18" charset="0"/>
              </a:rPr>
              <a:t>T</a:t>
            </a:r>
            <a:r>
              <a:rPr kumimoji="0" lang="en-US" altLang="en-US" sz="2400" b="0" i="0" u="none" strike="noStrike" cap="none" normalizeH="0" baseline="0" dirty="0" smtClean="0">
                <a:ln>
                  <a:noFill/>
                </a:ln>
                <a:solidFill>
                  <a:schemeClr val="tx1"/>
                </a:solidFill>
                <a:effectLst/>
                <a:latin typeface="Times New Roman" pitchFamily="18" charset="0"/>
                <a:cs typeface="Times New Roman" pitchFamily="18" charset="0"/>
              </a:rPr>
              <a:t>he </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2">
            <a:extLst>
              <a:ext uri="{FF2B5EF4-FFF2-40B4-BE49-F238E27FC236}">
                <a16:creationId xmlns=""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 xmlns:a16="http://schemas.microsoft.com/office/drawing/2014/main" id="{ED95BCBE-68AC-3154-6013-95ADE010F4C1}"/>
              </a:ext>
            </a:extLst>
          </p:cNvPr>
          <p:cNvSpPr txBox="1"/>
          <p:nvPr/>
        </p:nvSpPr>
        <p:spPr>
          <a:xfrm>
            <a:off x="450055" y="1064417"/>
            <a:ext cx="8579645" cy="332398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Develop a user-friendly electronic voting (e-voting) application to modernize the voting process, ensuring accessibility and security.</a:t>
            </a:r>
          </a:p>
          <a:p>
            <a:pPr algn="l">
              <a:buFont typeface="+mj-lt"/>
              <a:buAutoNum type="arabicPeriod"/>
            </a:pPr>
            <a:endParaRPr lang="en-US" b="1" i="0" dirty="0" smtClean="0">
              <a:solidFill>
                <a:srgbClr val="0D0D0D"/>
              </a:solidFill>
              <a:effectLst/>
              <a:latin typeface="Söhne"/>
            </a:endParaRPr>
          </a:p>
          <a:p>
            <a:pPr algn="l">
              <a:buFont typeface="+mj-lt"/>
              <a:buAutoNum type="arabicPeriod"/>
            </a:pPr>
            <a:r>
              <a:rPr lang="en-US" b="1" i="0" dirty="0" smtClean="0">
                <a:solidFill>
                  <a:srgbClr val="0D0D0D"/>
                </a:solidFill>
                <a:effectLst/>
                <a:latin typeface="Söhne"/>
              </a:rPr>
              <a:t>Accessibility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Prioritize user-centric design for ease of use, enabling voters of all demographics to cast their votes conveniently from any location with internet access.</a:t>
            </a:r>
          </a:p>
          <a:p>
            <a:pPr algn="l">
              <a:buFont typeface="+mj-lt"/>
              <a:buAutoNum type="arabicPeriod"/>
            </a:pPr>
            <a:endParaRPr lang="en-US" b="1" i="0" dirty="0" smtClean="0">
              <a:solidFill>
                <a:srgbClr val="0D0D0D"/>
              </a:solidFill>
              <a:effectLst/>
              <a:latin typeface="Söhne"/>
            </a:endParaRPr>
          </a:p>
          <a:p>
            <a:pPr algn="l">
              <a:buFont typeface="+mj-lt"/>
              <a:buAutoNum type="arabicPeriod"/>
            </a:pPr>
            <a:r>
              <a:rPr lang="en-US" b="1" i="0" dirty="0" smtClean="0">
                <a:solidFill>
                  <a:srgbClr val="0D0D0D"/>
                </a:solidFill>
                <a:effectLst/>
                <a:latin typeface="Söhne"/>
              </a:rPr>
              <a:t>Security </a:t>
            </a:r>
            <a:r>
              <a:rPr lang="en-US" b="1" i="0" dirty="0">
                <a:solidFill>
                  <a:srgbClr val="0D0D0D"/>
                </a:solidFill>
                <a:effectLst/>
                <a:latin typeface="Söhne"/>
              </a:rPr>
              <a:t>Measures</a:t>
            </a:r>
            <a:r>
              <a:rPr lang="en-US" b="0" i="0" dirty="0">
                <a:solidFill>
                  <a:srgbClr val="0D0D0D"/>
                </a:solidFill>
                <a:effectLst/>
                <a:latin typeface="Söhne"/>
              </a:rPr>
              <a:t>: </a:t>
            </a:r>
            <a:r>
              <a:rPr lang="en-US" b="0" i="0" dirty="0" smtClean="0">
                <a:solidFill>
                  <a:srgbClr val="0D0D0D"/>
                </a:solidFill>
                <a:effectLst/>
                <a:latin typeface="Times New Roman" pitchFamily="18" charset="0"/>
                <a:cs typeface="Times New Roman" pitchFamily="18" charset="0"/>
              </a:rPr>
              <a:t>Implement robust encryption techniques, cryptographic protocols, and stringent authentication mechanisms to safeguard vote integrity and confidentiality, preventing tampering and unauthorized access.</a:t>
            </a:r>
            <a:endParaRPr lang="en-US" b="0" i="0" dirty="0">
              <a:solidFill>
                <a:srgbClr val="0D0D0D"/>
              </a:solidFill>
              <a:effectLst/>
              <a:latin typeface="Times New Roman" pitchFamily="18" charset="0"/>
              <a:cs typeface="Times New Roman" pitchFamily="18" charset="0"/>
            </a:endParaRPr>
          </a:p>
          <a:p>
            <a:pPr algn="l">
              <a:buFont typeface="+mj-lt"/>
              <a:buAutoNum type="arabicPeriod"/>
            </a:pPr>
            <a:endParaRPr lang="en-US" b="1" i="0" dirty="0" smtClean="0">
              <a:solidFill>
                <a:srgbClr val="0D0D0D"/>
              </a:solidFill>
              <a:effectLst/>
              <a:latin typeface="Söhne"/>
            </a:endParaRPr>
          </a:p>
          <a:p>
            <a:pPr algn="l">
              <a:buFont typeface="+mj-lt"/>
              <a:buAutoNum type="arabicPeriod"/>
            </a:pPr>
            <a:r>
              <a:rPr lang="en-US" b="1" i="0" dirty="0" smtClean="0">
                <a:solidFill>
                  <a:srgbClr val="0D0D0D"/>
                </a:solidFill>
                <a:effectLst/>
                <a:latin typeface="Söhne"/>
              </a:rPr>
              <a:t>Transparency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Incorporate real-time result tracking and auditing features to enhance transparency and trust in the electoral process, enabling stakeholders to monitor the voting process and verify result accuracy.</a:t>
            </a:r>
          </a:p>
          <a:p>
            <a:pPr algn="l">
              <a:buFont typeface="+mj-lt"/>
              <a:buAutoNum type="arabicPeriod"/>
            </a:pPr>
            <a:endParaRPr lang="en-US" b="1" i="0" dirty="0" smtClean="0">
              <a:solidFill>
                <a:srgbClr val="0D0D0D"/>
              </a:solidFill>
              <a:effectLst/>
              <a:latin typeface="Söhne"/>
            </a:endParaRPr>
          </a:p>
          <a:p>
            <a:pPr algn="l">
              <a:buFont typeface="+mj-lt"/>
              <a:buAutoNum type="arabicPeriod"/>
            </a:pPr>
            <a:r>
              <a:rPr lang="en-US" b="1" i="0" dirty="0" smtClean="0">
                <a:solidFill>
                  <a:srgbClr val="0D0D0D"/>
                </a:solidFill>
                <a:effectLst/>
                <a:latin typeface="Söhne"/>
              </a:rPr>
              <a:t>Conclusion</a:t>
            </a:r>
            <a:r>
              <a:rPr lang="en-US" b="0" i="0" dirty="0">
                <a:solidFill>
                  <a:srgbClr val="0D0D0D"/>
                </a:solidFill>
                <a:effectLst/>
                <a:latin typeface="Times New Roman" pitchFamily="18" charset="0"/>
                <a:cs typeface="Times New Roman" pitchFamily="18" charset="0"/>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678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51435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 xmlns:a16="http://schemas.microsoft.com/office/drawing/2014/main" id="{C112477A-7D75-59A7-8093-888C2465CFBA}"/>
              </a:ext>
            </a:extLst>
          </p:cNvPr>
          <p:cNvSpPr>
            <a:spLocks noChangeArrowheads="1"/>
          </p:cNvSpPr>
          <p:nvPr/>
        </p:nvSpPr>
        <p:spPr bwMode="auto">
          <a:xfrm>
            <a:off x="0" y="453390"/>
            <a:ext cx="8771668" cy="48723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Inefficiencies of Traditional Systems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Times New Roman" pitchFamily="18" charset="0"/>
                <a:cs typeface="Times New Roman" pitchFamily="18" charset="0"/>
              </a:rPr>
              <a:t>Security </a:t>
            </a: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Vulnerabilities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Times New Roman" pitchFamily="18" charset="0"/>
                <a:cs typeface="Times New Roman" pitchFamily="18" charset="0"/>
              </a:rPr>
              <a:t>Limited </a:t>
            </a: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Accessibility</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latin typeface="Times New Roman" pitchFamily="18" charset="0"/>
                <a:cs typeface="Times New Roman" pitchFamily="18" charset="0"/>
              </a:rPr>
              <a:t>Need </a:t>
            </a: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for Innovation</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smtClean="0">
                <a:ln>
                  <a:noFill/>
                </a:ln>
                <a:solidFill>
                  <a:schemeClr val="tx1"/>
                </a:solidFill>
                <a:effectLst/>
                <a:latin typeface="Times New Roman" pitchFamily="18" charset="0"/>
                <a:cs typeface="Times New Roman" pitchFamily="18" charset="0"/>
              </a:rPr>
              <a:t>User-Friendly </a:t>
            </a: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Interface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Project Title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1800" b="0" i="0" u="none" strike="noStrike" cap="none" normalizeH="0" baseline="0" dirty="0" err="1" smtClean="0">
                <a:ln>
                  <a:noFill/>
                </a:ln>
                <a:solidFill>
                  <a:schemeClr val="tx1"/>
                </a:solidFill>
                <a:effectLst/>
                <a:latin typeface="Times New Roman" pitchFamily="18" charset="0"/>
                <a:cs typeface="Times New Roman" pitchFamily="18" charset="0"/>
              </a:rPr>
              <a:t>DjangoVote</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Objective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Key Features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Expected Outcomes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Overview</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Times New Roman" pitchFamily="18" charset="0"/>
                <a:cs typeface="Times New Roman" pitchFamily="18" charset="0"/>
              </a:rPr>
              <a:t>User Authentication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Ballot Creation and Customization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Vote Casting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Times New Roman" pitchFamily="18" charset="0"/>
                <a:cs typeface="Times New Roman" pitchFamily="18" charset="0"/>
              </a:rPr>
              <a:t>Result Tabulation and Reporting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Times New Roman" pitchFamily="18" charset="0"/>
                <a:cs typeface="Times New Roman" pitchFamily="18" charset="0"/>
              </a:rPr>
              <a:t>Administration Panel</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role-based access control to ensure that only authorized personnel can access sensitive election data.</a:t>
            </a: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Security Features</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Scalability and Performance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Times New Roman" pitchFamily="18" charset="0"/>
                <a:cs typeface="Times New Roman" pitchFamily="18" charset="0"/>
              </a:rPr>
              <a:t>Accessibility</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Times New Roman" pitchFamily="18" charset="0"/>
                <a:cs typeface="Times New Roman" pitchFamily="18" charset="0"/>
              </a:rPr>
              <a:t>Deployment and Maintenance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ongoing maintenance and support to address any issues, perform updates, and implement enhancements based on user feedback and evolving requirements.</a:t>
            </a:r>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326</TotalTime>
  <Words>1184</Words>
  <Application>Microsoft Office PowerPoint</Application>
  <PresentationFormat>On-screen Show (16:9)</PresentationFormat>
  <Paragraphs>127</Paragraphs>
  <Slides>21</Slides>
  <Notes>14</Notes>
  <HiddenSlides>0</HiddenSlides>
  <MMClips>0</MMClips>
  <ScaleCrop>false</ScaleCrop>
  <HeadingPairs>
    <vt:vector size="6" baseType="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3"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17</cp:revision>
  <dcterms:modified xsi:type="dcterms:W3CDTF">2024-04-11T16:52:22Z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