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 id="263" r:id="rId8"/>
    <p:sldId id="264" r:id="rId9"/>
    <p:sldId id="265" r:id="rId10"/>
    <p:sldId id="271" r:id="rId11"/>
    <p:sldId id="266" r:id="rId12"/>
    <p:sldId id="267" r:id="rId13"/>
    <p:sldId id="276" r:id="rId14"/>
    <p:sldId id="268" r:id="rId15"/>
    <p:sldId id="269" r:id="rId16"/>
    <p:sldId id="274" r:id="rId17"/>
    <p:sldId id="275" r:id="rId18"/>
    <p:sldId id="270" r:id="rId19"/>
    <p:sldId id="272" r:id="rId20"/>
    <p:sldId id="277" r:id="rId21"/>
    <p:sldId id="278"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36102" autoAdjust="0"/>
    <p:restoredTop sz="0" autoAdjust="0"/>
  </p:normalViewPr>
  <p:slideViewPr>
    <p:cSldViewPr snapToGrid="0">
      <p:cViewPr varScale="1">
        <p:scale>
          <a:sx n="22" d="100"/>
          <a:sy n="22" d="100"/>
        </p:scale>
        <p:origin x="205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116303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8066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274900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7D133B-6DF0-4BC8-BEE8-6DCCE8F9748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416513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7D133B-6DF0-4BC8-BEE8-6DCCE8F97482}"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352744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47D133B-6DF0-4BC8-BEE8-6DCCE8F97482}"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40263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47D133B-6DF0-4BC8-BEE8-6DCCE8F97482}"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24838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7D133B-6DF0-4BC8-BEE8-6DCCE8F97482}"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74472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D133B-6DF0-4BC8-BEE8-6DCCE8F97482}"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156700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D133B-6DF0-4BC8-BEE8-6DCCE8F97482}"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5853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D133B-6DF0-4BC8-BEE8-6DCCE8F97482}"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C98F8-3CE1-4BEB-B464-4AA76CA8FE75}" type="slidenum">
              <a:rPr lang="en-IN" smtClean="0"/>
              <a:t>‹#›</a:t>
            </a:fld>
            <a:endParaRPr lang="en-IN"/>
          </a:p>
        </p:txBody>
      </p:sp>
    </p:spTree>
    <p:extLst>
      <p:ext uri="{BB962C8B-B14F-4D97-AF65-F5344CB8AC3E}">
        <p14:creationId xmlns:p14="http://schemas.microsoft.com/office/powerpoint/2010/main" val="757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133B-6DF0-4BC8-BEE8-6DCCE8F97482}" type="datetimeFigureOut">
              <a:rPr lang="en-IN" smtClean="0"/>
              <a:t>20-01-2024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C98F8-3CE1-4BEB-B464-4AA76CA8FE75}" type="slidenum">
              <a:rPr lang="en-IN" smtClean="0"/>
              <a:t>‹#›</a:t>
            </a:fld>
            <a:endParaRPr lang="en-IN"/>
          </a:p>
        </p:txBody>
      </p:sp>
    </p:spTree>
    <p:extLst>
      <p:ext uri="{BB962C8B-B14F-4D97-AF65-F5344CB8AC3E}">
        <p14:creationId xmlns:p14="http://schemas.microsoft.com/office/powerpoint/2010/main" val="1669261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597" y="104776"/>
            <a:ext cx="7424371" cy="1066800"/>
          </a:xfrm>
          <a:effectLst>
            <a:outerShdw blurRad="50800" dist="38100" dir="5400000" algn="t" rotWithShape="0">
              <a:prstClr val="black">
                <a:alpha val="40000"/>
              </a:prstClr>
            </a:outerShdw>
          </a:effectLst>
        </p:spPr>
        <p:txBody>
          <a:bodyPr>
            <a:noAutofit/>
            <a:scene3d>
              <a:camera prst="obliqueTopLeft"/>
              <a:lightRig rig="threePt" dir="t"/>
            </a:scene3d>
            <a:sp3d extrusionH="57150">
              <a:bevelT w="38100" h="38100" prst="slope"/>
            </a:sp3d>
          </a:bodyPr>
          <a:lstStyle/>
          <a:p>
            <a:r>
              <a:rPr lang="en-IN" sz="6600" dirty="0">
                <a:gradFill flip="none" rotWithShape="1">
                  <a:gsLst>
                    <a:gs pos="0">
                      <a:srgbClr val="FFFF00"/>
                    </a:gs>
                    <a:gs pos="50500">
                      <a:srgbClr val="FFFF00"/>
                    </a:gs>
                    <a:gs pos="31000">
                      <a:srgbClr val="FF0000"/>
                    </a:gs>
                    <a:gs pos="70000">
                      <a:srgbClr val="92D050"/>
                    </a:gs>
                    <a:gs pos="100000">
                      <a:srgbClr val="00B050"/>
                    </a:gs>
                  </a:gsLst>
                  <a:lin ang="13500000" scaled="1"/>
                  <a:tileRect/>
                </a:gradFill>
                <a:effectLst>
                  <a:glow rad="63500">
                    <a:schemeClr val="accent2">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FACE EMOTION</a:t>
            </a:r>
          </a:p>
        </p:txBody>
      </p:sp>
      <p:sp>
        <p:nvSpPr>
          <p:cNvPr id="5" name="Title 1"/>
          <p:cNvSpPr txBox="1">
            <a:spLocks/>
          </p:cNvSpPr>
          <p:nvPr/>
        </p:nvSpPr>
        <p:spPr>
          <a:xfrm>
            <a:off x="-671146" y="819150"/>
            <a:ext cx="7300546" cy="1578953"/>
          </a:xfrm>
          <a:prstGeom prst="rect">
            <a:avLst/>
          </a:prstGeom>
          <a:effectLst>
            <a:outerShdw blurRad="50800" dist="38100" dir="5400000" algn="t" rotWithShape="0">
              <a:prstClr val="black">
                <a:alpha val="40000"/>
              </a:prstClr>
            </a:outerShdw>
          </a:effectLst>
        </p:spPr>
        <p:txBody>
          <a:bodyPr vert="horz" lIns="91440" tIns="45720" rIns="91440" bIns="45720" rtlCol="0" anchor="b">
            <a:noAutofit/>
            <a:scene3d>
              <a:camera prst="obliqueTopLeft"/>
              <a:lightRig rig="threePt" dir="t"/>
            </a:scene3d>
            <a:sp3d extrusionH="57150">
              <a:bevelT w="38100" h="38100" prst="slope"/>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6600" dirty="0">
                <a:gradFill flip="none" rotWithShape="1">
                  <a:gsLst>
                    <a:gs pos="0">
                      <a:srgbClr val="FFFF00"/>
                    </a:gs>
                    <a:gs pos="50500">
                      <a:srgbClr val="FFFF00"/>
                    </a:gs>
                    <a:gs pos="31000">
                      <a:srgbClr val="FF0000"/>
                    </a:gs>
                    <a:gs pos="70000">
                      <a:srgbClr val="92D050"/>
                    </a:gs>
                    <a:gs pos="100000">
                      <a:srgbClr val="00B050"/>
                    </a:gs>
                  </a:gsLst>
                  <a:lin ang="13500000" scaled="1"/>
                  <a:tileRect/>
                </a:gradFill>
                <a:effectLst>
                  <a:glow rad="63500">
                    <a:schemeClr val="accent2">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DETECTION </a:t>
            </a:r>
          </a:p>
        </p:txBody>
      </p:sp>
    </p:spTree>
    <p:extLst>
      <p:ext uri="{BB962C8B-B14F-4D97-AF65-F5344CB8AC3E}">
        <p14:creationId xmlns:p14="http://schemas.microsoft.com/office/powerpoint/2010/main" val="67643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4" name="Picture 3"/>
          <p:cNvPicPr>
            <a:picLocks noChangeAspect="1"/>
          </p:cNvPicPr>
          <p:nvPr/>
        </p:nvPicPr>
        <p:blipFill rotWithShape="1">
          <a:blip r:embed="rId3"/>
          <a:srcRect l="7441" t="763" r="29788" b="86779"/>
          <a:stretch/>
        </p:blipFill>
        <p:spPr>
          <a:xfrm>
            <a:off x="202284" y="1081089"/>
            <a:ext cx="6427116" cy="7096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13" y="2768708"/>
            <a:ext cx="10873360" cy="2698641"/>
          </a:xfrm>
          <a:prstGeom prst="rect">
            <a:avLst/>
          </a:prstGeom>
        </p:spPr>
      </p:pic>
    </p:spTree>
    <p:extLst>
      <p:ext uri="{BB962C8B-B14F-4D97-AF65-F5344CB8AC3E}">
        <p14:creationId xmlns:p14="http://schemas.microsoft.com/office/powerpoint/2010/main" val="21464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5" name="Picture 4"/>
          <p:cNvPicPr>
            <a:picLocks noChangeAspect="1"/>
          </p:cNvPicPr>
          <p:nvPr/>
        </p:nvPicPr>
        <p:blipFill>
          <a:blip r:embed="rId3"/>
          <a:stretch>
            <a:fillRect/>
          </a:stretch>
        </p:blipFill>
        <p:spPr>
          <a:xfrm>
            <a:off x="1468493" y="738188"/>
            <a:ext cx="8485132" cy="56781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56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3" name="Picture 2"/>
          <p:cNvPicPr>
            <a:picLocks noChangeAspect="1"/>
          </p:cNvPicPr>
          <p:nvPr/>
        </p:nvPicPr>
        <p:blipFill>
          <a:blip r:embed="rId3"/>
          <a:stretch>
            <a:fillRect/>
          </a:stretch>
        </p:blipFill>
        <p:spPr>
          <a:xfrm>
            <a:off x="420647" y="1081088"/>
            <a:ext cx="8694778" cy="1663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590550" y="2896907"/>
            <a:ext cx="4676776" cy="3761068"/>
          </a:xfrm>
          <a:prstGeom prst="rect">
            <a:avLst/>
          </a:prstGeom>
        </p:spPr>
      </p:pic>
      <p:pic>
        <p:nvPicPr>
          <p:cNvPr id="1026" name="Picture 2" descr="OpenCV Face Recognition - PyImageSearch"/>
          <p:cNvPicPr>
            <a:picLocks noChangeAspect="1" noChangeArrowheads="1"/>
          </p:cNvPicPr>
          <p:nvPr/>
        </p:nvPicPr>
        <p:blipFill rotWithShape="1">
          <a:blip r:embed="rId5">
            <a:extLst>
              <a:ext uri="{28A0092B-C50C-407E-A947-70E740481C1C}">
                <a14:useLocalDpi xmlns:a14="http://schemas.microsoft.com/office/drawing/2010/main" val="0"/>
              </a:ext>
            </a:extLst>
          </a:blip>
          <a:srcRect t="6035" r="-178" b="61568"/>
          <a:stretch/>
        </p:blipFill>
        <p:spPr bwMode="auto">
          <a:xfrm>
            <a:off x="5501816" y="2999940"/>
            <a:ext cx="6586905" cy="3553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04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3" name="Picture 2"/>
          <p:cNvPicPr>
            <a:picLocks noChangeAspect="1"/>
          </p:cNvPicPr>
          <p:nvPr/>
        </p:nvPicPr>
        <p:blipFill rotWithShape="1">
          <a:blip r:embed="rId3"/>
          <a:srcRect t="48386" b="38444"/>
          <a:stretch/>
        </p:blipFill>
        <p:spPr>
          <a:xfrm>
            <a:off x="244017" y="971550"/>
            <a:ext cx="8694778" cy="581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p:cNvSpPr txBox="1">
            <a:spLocks/>
          </p:cNvSpPr>
          <p:nvPr/>
        </p:nvSpPr>
        <p:spPr>
          <a:xfrm>
            <a:off x="438151" y="2028825"/>
            <a:ext cx="11591924" cy="4705350"/>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0" y="-338811"/>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542926" y="1152525"/>
            <a:ext cx="10887074" cy="6278642"/>
          </a:xfrm>
          <a:prstGeom prst="rect">
            <a:avLst/>
          </a:prstGeom>
        </p:spPr>
        <p:txBody>
          <a:bodyPr wrap="square">
            <a:spAutoFit/>
          </a:bodyPr>
          <a:lstStyle/>
          <a:p>
            <a:pPr lvl="0" algn="just" eaLnBrk="0" fontAlgn="base" hangingPunct="0">
              <a:lnSpc>
                <a:spcPct val="150000"/>
              </a:lnSpc>
              <a:spcBef>
                <a:spcPct val="0"/>
              </a:spcBef>
              <a:spcAft>
                <a:spcPct val="0"/>
              </a:spcAft>
            </a:pPr>
            <a:endParaRPr kumimoji="0" lang="en-US" altLang="en-US" sz="3200" b="1" i="0" u="none" strike="noStrike" normalizeH="0" baseline="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Tx/>
              <a:buChar char="•"/>
            </a:pPr>
            <a:r>
              <a:rPr kumimoji="0" lang="en-US" altLang="en-US" sz="2000" b="1" i="0" u="none" strike="noStrike" normalizeH="0" baseline="0"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gray</a:t>
            </a:r>
            <a:r>
              <a:rPr lang="en-US" altLang="en-US" sz="20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This is likely the input image. The function </a:t>
            </a:r>
            <a:r>
              <a:rPr kumimoji="0" lang="en-US" altLang="en-US" sz="2000" b="1" i="0" u="none" strike="noStrike" normalizeH="0" baseline="0"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detectMultiScale</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is probably being applied to a grayscale version of the image (commonly used in many computer vision algorithms).</a:t>
            </a:r>
          </a:p>
          <a:p>
            <a:pPr lvl="0" algn="just" eaLnBrk="0" fontAlgn="base" hangingPunct="0">
              <a:lnSpc>
                <a:spcPct val="150000"/>
              </a:lnSpc>
              <a:spcBef>
                <a:spcPct val="0"/>
              </a:spcBef>
              <a:spcAft>
                <a:spcPct val="0"/>
              </a:spcAft>
              <a:buFontTx/>
              <a:buChar char="•"/>
            </a:pPr>
            <a:r>
              <a:rPr kumimoji="0" lang="en-US" altLang="en-US" sz="2000" b="1" i="0" u="none" strike="noStrike" normalizeH="0" baseline="0"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1.1</a:t>
            </a:r>
            <a:r>
              <a:rPr lang="en-US" altLang="en-US" sz="20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This parameter represents the scale factor, as mentioned earlier. It indicates how much the image size is reduced at each image scale. A value of 1.1 means the image is being enlarged by 10% at each step for the purpose of multi-scale detection. Smaller values would lead to slower detection but potentially more accurate results.</a:t>
            </a:r>
          </a:p>
          <a:p>
            <a:pPr lvl="0" algn="just" eaLnBrk="0" fontAlgn="base" hangingPunct="0">
              <a:lnSpc>
                <a:spcPct val="150000"/>
              </a:lnSpc>
              <a:spcBef>
                <a:spcPct val="0"/>
              </a:spcBef>
              <a:spcAft>
                <a:spcPct val="0"/>
              </a:spcAft>
              <a:buFontTx/>
              <a:buChar char="•"/>
            </a:pPr>
            <a:r>
              <a:rPr kumimoji="0" lang="en-US" altLang="en-US" sz="2000" b="1" i="0" u="none" strike="noStrike" normalizeH="0" baseline="0"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4</a:t>
            </a:r>
            <a:r>
              <a:rPr lang="en-US" altLang="en-US" sz="20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a:t>
            </a:r>
            <a:r>
              <a:rPr lang="en-US" altLang="en-US" sz="2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This parameter denotes the minimum number of neighboring rectangles required to declare a detected region as the face. It helps filter out false positives by specifying how many neighbors a candidate rectangle should have to be considered a valid detection. Higher values might lead to more reliable detections but might miss some faces.</a:t>
            </a:r>
          </a:p>
          <a:p>
            <a:pPr lvl="0" algn="just" eaLnBrk="0" fontAlgn="base" hangingPunct="0">
              <a:lnSpc>
                <a:spcPct val="150000"/>
              </a:lnSpc>
              <a:spcBef>
                <a:spcPct val="0"/>
              </a:spcBef>
              <a:spcAft>
                <a:spcPct val="0"/>
              </a:spcAft>
            </a:pPr>
            <a:endParaRPr kumimoji="0" lang="en-US" altLang="en-US" sz="3200" b="1" i="0" u="none" strike="noStrike" normalizeH="0" baseline="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82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5" name="Picture 4"/>
          <p:cNvPicPr>
            <a:picLocks noChangeAspect="1"/>
          </p:cNvPicPr>
          <p:nvPr/>
        </p:nvPicPr>
        <p:blipFill>
          <a:blip r:embed="rId3"/>
          <a:stretch>
            <a:fillRect/>
          </a:stretch>
        </p:blipFill>
        <p:spPr>
          <a:xfrm>
            <a:off x="1258976" y="2473326"/>
            <a:ext cx="5273497" cy="3977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4"/>
          <a:stretch>
            <a:fillRect/>
          </a:stretch>
        </p:blipFill>
        <p:spPr>
          <a:xfrm>
            <a:off x="158292" y="1081088"/>
            <a:ext cx="8029575" cy="1114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730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3" name="Picture 2"/>
          <p:cNvPicPr>
            <a:picLocks noChangeAspect="1"/>
          </p:cNvPicPr>
          <p:nvPr/>
        </p:nvPicPr>
        <p:blipFill>
          <a:blip r:embed="rId3"/>
          <a:stretch>
            <a:fillRect/>
          </a:stretch>
        </p:blipFill>
        <p:spPr>
          <a:xfrm>
            <a:off x="601690" y="742692"/>
            <a:ext cx="9771035" cy="59441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4786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2050" name="Picture 2" descr="ROI (region of interest)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t="25820" r="-1719" b="15209"/>
          <a:stretch/>
        </p:blipFill>
        <p:spPr bwMode="auto">
          <a:xfrm>
            <a:off x="771524" y="2743200"/>
            <a:ext cx="10106025" cy="32956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61949" y="1417637"/>
            <a:ext cx="10515600" cy="1325563"/>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Region Of Interest  </a:t>
            </a:r>
          </a:p>
        </p:txBody>
      </p:sp>
    </p:spTree>
    <p:extLst>
      <p:ext uri="{BB962C8B-B14F-4D97-AF65-F5344CB8AC3E}">
        <p14:creationId xmlns:p14="http://schemas.microsoft.com/office/powerpoint/2010/main" val="428273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sp>
        <p:nvSpPr>
          <p:cNvPr id="6" name="Title 1"/>
          <p:cNvSpPr txBox="1">
            <a:spLocks/>
          </p:cNvSpPr>
          <p:nvPr/>
        </p:nvSpPr>
        <p:spPr>
          <a:xfrm>
            <a:off x="552449" y="703262"/>
            <a:ext cx="10515600" cy="1325563"/>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Shape(1,48,48,1)</a:t>
            </a:r>
          </a:p>
        </p:txBody>
      </p:sp>
      <p:sp>
        <p:nvSpPr>
          <p:cNvPr id="5" name="Title 1"/>
          <p:cNvSpPr txBox="1">
            <a:spLocks/>
          </p:cNvSpPr>
          <p:nvPr/>
        </p:nvSpPr>
        <p:spPr>
          <a:xfrm>
            <a:off x="476250" y="2028825"/>
            <a:ext cx="10991849" cy="4219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50000"/>
              </a:lnSpc>
            </a:pPr>
            <a:r>
              <a:rPr lang="en-US" sz="24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 </a:t>
            </a:r>
            <a:r>
              <a:rPr lang="en-US" sz="2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It often denotes the number of samples or images in a dataset. In this case, it seems to refer to a single image or a batch containing one image.</a:t>
            </a:r>
          </a:p>
          <a:p>
            <a:pPr lvl="1" algn="just">
              <a:lnSpc>
                <a:spcPct val="150000"/>
              </a:lnSpc>
            </a:pPr>
            <a:r>
              <a:rPr lang="en-US" sz="24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48, 48: </a:t>
            </a:r>
            <a:r>
              <a:rPr lang="en-US" sz="2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Indicates the dimensions of the image after reshaping, specifically a 48x48 grid, which likely represents the height and width of the image in pixels.</a:t>
            </a:r>
          </a:p>
          <a:p>
            <a:pPr lvl="1" algn="just">
              <a:lnSpc>
                <a:spcPct val="150000"/>
              </a:lnSpc>
            </a:pPr>
            <a:r>
              <a:rPr lang="en-US" sz="2400" b="1" dirty="0">
                <a:ln w="6600">
                  <a:solidFill>
                    <a:schemeClr val="accent2"/>
                  </a:solidFill>
                  <a:prstDash val="solid"/>
                </a:ln>
                <a:solidFill>
                  <a:srgbClr val="C0000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1: </a:t>
            </a:r>
            <a:r>
              <a:rPr lang="en-US" sz="24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Typically denotes the number of channels in an image. For grayscale images, like in many facial recognition tasks, there's often one channel representing the intensity or grayscale values of pixels. For RGB images, there would be three channels (red, green, blue).</a:t>
            </a:r>
          </a:p>
        </p:txBody>
      </p:sp>
    </p:spTree>
    <p:extLst>
      <p:ext uri="{BB962C8B-B14F-4D97-AF65-F5344CB8AC3E}">
        <p14:creationId xmlns:p14="http://schemas.microsoft.com/office/powerpoint/2010/main" val="52827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4" name="Picture 3"/>
          <p:cNvPicPr>
            <a:picLocks noChangeAspect="1"/>
          </p:cNvPicPr>
          <p:nvPr/>
        </p:nvPicPr>
        <p:blipFill>
          <a:blip r:embed="rId3"/>
          <a:stretch>
            <a:fillRect/>
          </a:stretch>
        </p:blipFill>
        <p:spPr>
          <a:xfrm>
            <a:off x="729353" y="1373385"/>
            <a:ext cx="10652311" cy="48750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2876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Result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08" y="1179634"/>
            <a:ext cx="4772391" cy="330663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423" y="2932784"/>
            <a:ext cx="5046785" cy="36942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0600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5450" y="0"/>
            <a:ext cx="8458200" cy="987425"/>
          </a:xfrm>
        </p:spPr>
        <p:txBody>
          <a:bodyPr>
            <a:normAutofit/>
            <a:scene3d>
              <a:camera prst="orthographicFront"/>
              <a:lightRig rig="threePt" dir="t"/>
            </a:scene3d>
            <a:sp3d extrusionH="57150">
              <a:bevelT w="38100" h="38100" prst="slope"/>
            </a:sp3d>
          </a:bodyPr>
          <a:lstStyle/>
          <a:p>
            <a:pPr algn="ctr"/>
            <a:r>
              <a:rPr lang="en-IN" sz="4000" dirty="0">
                <a:ln>
                  <a:solidFill>
                    <a:srgbClr val="FFFF00"/>
                  </a:solidFill>
                </a:ln>
                <a:gradFill flip="none" rotWithShape="1">
                  <a:gsLst>
                    <a:gs pos="52000">
                      <a:srgbClr val="00B0F0"/>
                    </a:gs>
                    <a:gs pos="47000">
                      <a:srgbClr val="FFFF00"/>
                    </a:gs>
                    <a:gs pos="1000">
                      <a:srgbClr val="FF0000"/>
                    </a:gs>
                    <a:gs pos="70000">
                      <a:srgbClr val="92D050"/>
                    </a:gs>
                    <a:gs pos="100000">
                      <a:srgbClr val="00B050"/>
                    </a:gs>
                  </a:gsLst>
                  <a:path path="circle">
                    <a:fillToRect t="100000" r="100000"/>
                  </a:path>
                  <a:tileRect l="-100000" b="-100000"/>
                </a:gradFill>
                <a:effectLst>
                  <a:reflection blurRad="6350" stA="60000" endA="900" endPos="58000" dir="5400000" sy="-100000" algn="bl" rotWithShape="0"/>
                </a:effectLst>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524000" y="1330325"/>
            <a:ext cx="6162675" cy="5232400"/>
          </a:xfrm>
        </p:spPr>
        <p:txBody>
          <a:bodyPr>
            <a:normAutofit fontScale="85000" lnSpcReduction="20000"/>
          </a:bodyPr>
          <a:lstStyle/>
          <a:p>
            <a:pPr>
              <a:lnSpc>
                <a:spcPct val="200000"/>
              </a:lnSpc>
              <a:buFont typeface="Wingdings" panose="05000000000000000000" pitchFamily="2" charset="2"/>
              <a:buChar char="v"/>
            </a:pPr>
            <a:r>
              <a:rPr lang="en-IN" sz="3900"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Introduction </a:t>
            </a:r>
          </a:p>
          <a:p>
            <a:pPr>
              <a:lnSpc>
                <a:spcPct val="200000"/>
              </a:lnSpc>
              <a:buFont typeface="Wingdings" panose="05000000000000000000" pitchFamily="2" charset="2"/>
              <a:buChar char="v"/>
            </a:pPr>
            <a:r>
              <a:rPr lang="en-IN" sz="3900"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Methodology</a:t>
            </a:r>
          </a:p>
          <a:p>
            <a:pPr>
              <a:lnSpc>
                <a:spcPct val="200000"/>
              </a:lnSpc>
              <a:buFont typeface="Wingdings" panose="05000000000000000000" pitchFamily="2" charset="2"/>
              <a:buChar char="v"/>
            </a:pPr>
            <a:r>
              <a:rPr lang="en-IN" sz="3900"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Code Explanation</a:t>
            </a:r>
          </a:p>
          <a:p>
            <a:pPr>
              <a:lnSpc>
                <a:spcPct val="200000"/>
              </a:lnSpc>
              <a:buFont typeface="Wingdings" panose="05000000000000000000" pitchFamily="2" charset="2"/>
              <a:buChar char="v"/>
            </a:pPr>
            <a:r>
              <a:rPr lang="en-IN" sz="3900"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Result </a:t>
            </a:r>
          </a:p>
          <a:p>
            <a:pPr>
              <a:lnSpc>
                <a:spcPct val="200000"/>
              </a:lnSpc>
              <a:buFont typeface="Wingdings" panose="05000000000000000000" pitchFamily="2" charset="2"/>
              <a:buChar char="v"/>
            </a:pPr>
            <a:r>
              <a:rPr lang="en-IN" sz="3900"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rPr>
              <a:t>Demonstration</a:t>
            </a:r>
          </a:p>
          <a:p>
            <a:pPr>
              <a:lnSpc>
                <a:spcPct val="200000"/>
              </a:lnSpc>
              <a:buFont typeface="Wingdings" panose="05000000000000000000" pitchFamily="2" charset="2"/>
              <a:buChar char="v"/>
            </a:pPr>
            <a:endParaRPr lang="en-IN" dirty="0">
              <a:solidFill>
                <a:srgbClr val="FFFF00"/>
              </a:solidFill>
              <a:effectLst>
                <a:glow rad="139700">
                  <a:schemeClr val="accent2">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72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Result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41" y="949202"/>
            <a:ext cx="4830274" cy="37213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7313"/>
          <a:stretch/>
        </p:blipFill>
        <p:spPr>
          <a:xfrm>
            <a:off x="6460413" y="2549769"/>
            <a:ext cx="4740987" cy="4100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09505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7137" y="2428387"/>
            <a:ext cx="9864939" cy="1624867"/>
          </a:xfrm>
        </p:spPr>
        <p:txBody>
          <a:bodyPr>
            <a:noAutofit/>
            <a:scene3d>
              <a:camera prst="orthographicFront"/>
              <a:lightRig rig="threePt" dir="t"/>
            </a:scene3d>
            <a:sp3d extrusionH="57150">
              <a:bevelT w="38100" h="38100" prst="slope"/>
            </a:sp3d>
          </a:bodyPr>
          <a:lstStyle/>
          <a:p>
            <a:r>
              <a:rPr lang="en-IN" sz="11500" dirty="0">
                <a:gradFill>
                  <a:gsLst>
                    <a:gs pos="52000">
                      <a:srgbClr val="00B0F0"/>
                    </a:gs>
                    <a:gs pos="48000">
                      <a:srgbClr val="FFFF00"/>
                    </a:gs>
                    <a:gs pos="1000">
                      <a:srgbClr val="FF0000"/>
                    </a:gs>
                    <a:gs pos="70000">
                      <a:srgbClr val="92D050"/>
                    </a:gs>
                    <a:gs pos="100000">
                      <a:srgbClr val="00B050"/>
                    </a:gs>
                  </a:gsLst>
                  <a:lin ang="13500000" scaled="1"/>
                </a:gradFill>
                <a:effectLst>
                  <a:glow rad="139700">
                    <a:schemeClr val="accent2">
                      <a:satMod val="175000"/>
                      <a:alpha val="40000"/>
                    </a:schemeClr>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Demonstration</a:t>
            </a:r>
          </a:p>
        </p:txBody>
      </p:sp>
    </p:spTree>
    <p:extLst>
      <p:ext uri="{BB962C8B-B14F-4D97-AF65-F5344CB8AC3E}">
        <p14:creationId xmlns:p14="http://schemas.microsoft.com/office/powerpoint/2010/main" val="220538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336" y="2925885"/>
            <a:ext cx="10515600" cy="1325563"/>
          </a:xfrm>
        </p:spPr>
        <p:txBody>
          <a:bodyPr>
            <a:noAutofit/>
            <a:scene3d>
              <a:camera prst="orthographicFront"/>
              <a:lightRig rig="threePt" dir="t"/>
            </a:scene3d>
            <a:sp3d extrusionH="57150">
              <a:bevelT w="38100" h="38100" prst="convex"/>
            </a:sp3d>
          </a:bodyPr>
          <a:lstStyle/>
          <a:p>
            <a:r>
              <a:rPr lang="en-IN" sz="8800" dirty="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THANK </a:t>
            </a:r>
            <a:br>
              <a:rPr lang="en-IN" sz="8800" dirty="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br>
            <a:r>
              <a:rPr lang="en-IN" sz="8800" dirty="0">
                <a:gradFill>
                  <a:gsLst>
                    <a:gs pos="52000">
                      <a:srgbClr val="00B0F0"/>
                    </a:gs>
                    <a:gs pos="48000">
                      <a:srgbClr val="FFFF00"/>
                    </a:gs>
                    <a:gs pos="1000">
                      <a:srgbClr val="FF0000"/>
                    </a:gs>
                    <a:gs pos="70000">
                      <a:srgbClr val="92D050"/>
                    </a:gs>
                    <a:gs pos="100000">
                      <a:srgbClr val="00B050"/>
                    </a:gs>
                  </a:gsLst>
                  <a:lin ang="13500000" scaled="1"/>
                </a:gradFill>
                <a:effectLst>
                  <a:outerShdw blurRad="50800" dist="38100" dir="10800000" algn="r" rotWithShape="0">
                    <a:prstClr val="black">
                      <a:alpha val="40000"/>
                    </a:prstClr>
                  </a:outerShdw>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24508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250" y="104774"/>
            <a:ext cx="8458200" cy="987425"/>
          </a:xfrm>
          <a:scene3d>
            <a:camera prst="orthographicFront"/>
            <a:lightRig rig="threePt" dir="t"/>
          </a:scene3d>
          <a:sp3d>
            <a:bevelT w="114300" prst="artDeco"/>
          </a:sp3d>
        </p:spPr>
        <p:txBody>
          <a:bodyPr>
            <a:normAutofit/>
            <a:sp3d extrusionH="57150">
              <a:bevelT w="38100" h="38100" prst="slope"/>
            </a:sp3d>
          </a:bodyPr>
          <a:lstStyle/>
          <a:p>
            <a:pPr algn="ctr"/>
            <a:r>
              <a:rPr lang="en-IN" sz="5400" dirty="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71500" y="1196974"/>
            <a:ext cx="10944225" cy="5375275"/>
          </a:xfrm>
        </p:spPr>
        <p:txBody>
          <a:bodyPr>
            <a:noAutofit/>
          </a:bodyPr>
          <a:lstStyle/>
          <a:p>
            <a:pPr>
              <a:lnSpc>
                <a:spcPct val="200000"/>
              </a:lnSpc>
              <a:buFont typeface="Wingdings" panose="05000000000000000000" pitchFamily="2" charset="2"/>
              <a:buChar char="v"/>
            </a:pPr>
            <a:r>
              <a:rPr lang="en-IN" sz="36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Detecting human emotions based on facial expressions </a:t>
            </a:r>
          </a:p>
          <a:p>
            <a:pPr>
              <a:lnSpc>
                <a:spcPct val="200000"/>
              </a:lnSpc>
              <a:buFont typeface="Wingdings" panose="05000000000000000000" pitchFamily="2" charset="2"/>
              <a:buChar char="v"/>
            </a:pPr>
            <a:r>
              <a:rPr lang="en-IN" sz="36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Why this topic?</a:t>
            </a:r>
          </a:p>
          <a:p>
            <a:pPr marL="1028700" lvl="1" indent="-571500">
              <a:lnSpc>
                <a:spcPct val="200000"/>
              </a:lnSpc>
              <a:buFont typeface="+mj-lt"/>
              <a:buAutoNum type="romanUcPeriod"/>
            </a:pPr>
            <a:r>
              <a:rPr lang="en-IN" sz="32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Image Classification Problem </a:t>
            </a:r>
          </a:p>
          <a:p>
            <a:pPr marL="1028700" lvl="1" indent="-571500">
              <a:lnSpc>
                <a:spcPct val="200000"/>
              </a:lnSpc>
              <a:buFont typeface="+mj-lt"/>
              <a:buAutoNum type="romanUcPeriod"/>
            </a:pPr>
            <a:r>
              <a:rPr lang="en-IN" sz="32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Emotion Identification has many applications </a:t>
            </a:r>
          </a:p>
          <a:p>
            <a:pPr>
              <a:lnSpc>
                <a:spcPct val="200000"/>
              </a:lnSpc>
              <a:buFont typeface="Wingdings" panose="05000000000000000000" pitchFamily="2" charset="2"/>
              <a:buChar char="v"/>
            </a:pPr>
            <a:r>
              <a:rPr lang="en-IN" sz="3600" dirty="0">
                <a:solidFill>
                  <a:schemeClr val="bg1"/>
                </a:solidFill>
                <a:effectLst>
                  <a:glow rad="63500">
                    <a:schemeClr val="accent5">
                      <a:satMod val="175000"/>
                      <a:alpha val="40000"/>
                    </a:schemeClr>
                  </a:glow>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Integration with Social media and other platforms</a:t>
            </a:r>
          </a:p>
        </p:txBody>
      </p:sp>
    </p:spTree>
    <p:extLst>
      <p:ext uri="{BB962C8B-B14F-4D97-AF65-F5344CB8AC3E}">
        <p14:creationId xmlns:p14="http://schemas.microsoft.com/office/powerpoint/2010/main" val="267654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9250" y="104774"/>
            <a:ext cx="8458200" cy="987425"/>
          </a:xfrm>
          <a:scene3d>
            <a:camera prst="orthographicFront"/>
            <a:lightRig rig="threePt" dir="t"/>
          </a:scene3d>
          <a:sp3d>
            <a:bevelT w="114300" prst="artDeco"/>
          </a:sp3d>
        </p:spPr>
        <p:txBody>
          <a:bodyPr>
            <a:normAutofit/>
            <a:sp3d extrusionH="57150">
              <a:bevelT w="38100" h="38100" prst="slope"/>
            </a:sp3d>
          </a:bodyPr>
          <a:lstStyle/>
          <a:p>
            <a:pPr algn="ctr"/>
            <a:r>
              <a:rPr lang="en-IN" sz="4800" dirty="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Example of 7 different Emotion</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5475" y="1333499"/>
            <a:ext cx="8305800" cy="4976888"/>
          </a:xfrm>
        </p:spPr>
      </p:pic>
    </p:spTree>
    <p:extLst>
      <p:ext uri="{BB962C8B-B14F-4D97-AF65-F5344CB8AC3E}">
        <p14:creationId xmlns:p14="http://schemas.microsoft.com/office/powerpoint/2010/main" val="378217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0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3075" y="133350"/>
            <a:ext cx="8458200" cy="987425"/>
          </a:xfrm>
          <a:noFill/>
          <a:scene3d>
            <a:camera prst="orthographicFront"/>
            <a:lightRig rig="threePt" dir="t"/>
          </a:scene3d>
          <a:sp3d>
            <a:bevelT w="114300" prst="artDeco"/>
          </a:sp3d>
        </p:spPr>
        <p:txBody>
          <a:bodyPr>
            <a:normAutofit/>
            <a:sp3d extrusionH="57150">
              <a:bevelT w="38100" h="38100" prst="slope"/>
            </a:sp3d>
          </a:bodyPr>
          <a:lstStyle/>
          <a:p>
            <a:pPr algn="ctr"/>
            <a:r>
              <a:rPr lang="en-IN" sz="4800" dirty="0">
                <a:ln>
                  <a:solidFill>
                    <a:srgbClr val="FFFF00"/>
                  </a:solidFill>
                </a:ln>
                <a:gradFill flip="none" rotWithShape="1">
                  <a:gsLst>
                    <a:gs pos="65500">
                      <a:srgbClr val="002060"/>
                    </a:gs>
                    <a:gs pos="51000">
                      <a:srgbClr val="00B0F0"/>
                    </a:gs>
                    <a:gs pos="36000">
                      <a:srgbClr val="7030A0"/>
                    </a:gs>
                    <a:gs pos="13000">
                      <a:srgbClr val="FFFF00"/>
                    </a:gs>
                    <a:gs pos="1000">
                      <a:srgbClr val="FF0000"/>
                    </a:gs>
                    <a:gs pos="82000">
                      <a:srgbClr val="92D050"/>
                    </a:gs>
                    <a:gs pos="100000">
                      <a:srgbClr val="00B050"/>
                    </a:gs>
                  </a:gsLst>
                  <a:path path="circle">
                    <a:fillToRect l="50000" t="50000" r="50000" b="50000"/>
                  </a:path>
                  <a:tileRect/>
                </a:gradFill>
                <a:effectLst>
                  <a:outerShdw blurRad="50800" dist="38100" algn="l"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Methodology</a:t>
            </a:r>
          </a:p>
        </p:txBody>
      </p:sp>
      <p:sp>
        <p:nvSpPr>
          <p:cNvPr id="5" name="Rounded Rectangle 4"/>
          <p:cNvSpPr/>
          <p:nvPr/>
        </p:nvSpPr>
        <p:spPr>
          <a:xfrm>
            <a:off x="685800" y="1466850"/>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6" name="Rectangle 5"/>
          <p:cNvSpPr/>
          <p:nvPr/>
        </p:nvSpPr>
        <p:spPr>
          <a:xfrm>
            <a:off x="416229" y="1726912"/>
            <a:ext cx="2777515" cy="584775"/>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Input Image</a:t>
            </a:r>
          </a:p>
        </p:txBody>
      </p:sp>
      <p:sp>
        <p:nvSpPr>
          <p:cNvPr id="7" name="Rounded Rectangle 6"/>
          <p:cNvSpPr/>
          <p:nvPr/>
        </p:nvSpPr>
        <p:spPr>
          <a:xfrm>
            <a:off x="4705350" y="1476375"/>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 name="Rectangle 7"/>
          <p:cNvSpPr/>
          <p:nvPr/>
        </p:nvSpPr>
        <p:spPr>
          <a:xfrm>
            <a:off x="4435779" y="1720274"/>
            <a:ext cx="2777515" cy="584775"/>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haarcascade</a:t>
            </a:r>
          </a:p>
        </p:txBody>
      </p:sp>
      <p:sp>
        <p:nvSpPr>
          <p:cNvPr id="10" name="Right Arrow 9"/>
          <p:cNvSpPr/>
          <p:nvPr/>
        </p:nvSpPr>
        <p:spPr>
          <a:xfrm>
            <a:off x="3057525" y="1943100"/>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1" name="Rectangle 10"/>
          <p:cNvSpPr/>
          <p:nvPr/>
        </p:nvSpPr>
        <p:spPr>
          <a:xfrm>
            <a:off x="482904" y="2662535"/>
            <a:ext cx="2777515" cy="369332"/>
          </a:xfrm>
          <a:prstGeom prst="rect">
            <a:avLst/>
          </a:prstGeom>
          <a:noFill/>
        </p:spPr>
        <p:txBody>
          <a:bodyPr wrap="square" lIns="91440" tIns="45720" rIns="91440" bIns="45720">
            <a:spAutoFit/>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Live </a:t>
            </a:r>
            <a:r>
              <a:rPr lang="en-US"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i</a:t>
            </a: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/p from cam </a:t>
            </a:r>
          </a:p>
        </p:txBody>
      </p:sp>
      <p:sp>
        <p:nvSpPr>
          <p:cNvPr id="12" name="Rounded Rectangle 11"/>
          <p:cNvSpPr/>
          <p:nvPr/>
        </p:nvSpPr>
        <p:spPr>
          <a:xfrm>
            <a:off x="8696325" y="1476375"/>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3" name="Right Arrow 12"/>
          <p:cNvSpPr/>
          <p:nvPr/>
        </p:nvSpPr>
        <p:spPr>
          <a:xfrm>
            <a:off x="7048500" y="1943100"/>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4" name="Rectangle 13"/>
          <p:cNvSpPr/>
          <p:nvPr/>
        </p:nvSpPr>
        <p:spPr>
          <a:xfrm>
            <a:off x="8490101" y="1456063"/>
            <a:ext cx="2650821" cy="1077218"/>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Pre-processing</a:t>
            </a:r>
          </a:p>
        </p:txBody>
      </p:sp>
      <p:sp>
        <p:nvSpPr>
          <p:cNvPr id="15" name="Rectangle 14"/>
          <p:cNvSpPr/>
          <p:nvPr/>
        </p:nvSpPr>
        <p:spPr>
          <a:xfrm>
            <a:off x="4086225" y="2690753"/>
            <a:ext cx="2777515" cy="369332"/>
          </a:xfrm>
          <a:prstGeom prst="rect">
            <a:avLst/>
          </a:prstGeom>
          <a:noFill/>
        </p:spPr>
        <p:txBody>
          <a:bodyPr wrap="square" lIns="91440" tIns="45720" rIns="91440" bIns="45720">
            <a:spAutoFit/>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Face detection</a:t>
            </a:r>
          </a:p>
        </p:txBody>
      </p:sp>
      <p:sp>
        <p:nvSpPr>
          <p:cNvPr id="16" name="Right Arrow 15"/>
          <p:cNvSpPr/>
          <p:nvPr/>
        </p:nvSpPr>
        <p:spPr>
          <a:xfrm rot="5400000">
            <a:off x="9481159" y="3051789"/>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7" name="Rounded Rectangle 16"/>
          <p:cNvSpPr/>
          <p:nvPr/>
        </p:nvSpPr>
        <p:spPr>
          <a:xfrm>
            <a:off x="8797772" y="3635702"/>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8" name="Rectangle 17"/>
          <p:cNvSpPr/>
          <p:nvPr/>
        </p:nvSpPr>
        <p:spPr>
          <a:xfrm>
            <a:off x="8591550" y="3587708"/>
            <a:ext cx="2650821" cy="1077218"/>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Comparison model</a:t>
            </a:r>
          </a:p>
        </p:txBody>
      </p:sp>
      <p:sp>
        <p:nvSpPr>
          <p:cNvPr id="19" name="Right Arrow 18"/>
          <p:cNvSpPr/>
          <p:nvPr/>
        </p:nvSpPr>
        <p:spPr>
          <a:xfrm rot="5400000">
            <a:off x="9560688" y="5163175"/>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0" name="Rounded Rectangle 19"/>
          <p:cNvSpPr/>
          <p:nvPr/>
        </p:nvSpPr>
        <p:spPr>
          <a:xfrm>
            <a:off x="8882061" y="5719353"/>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1" name="Rectangle 20"/>
          <p:cNvSpPr/>
          <p:nvPr/>
        </p:nvSpPr>
        <p:spPr>
          <a:xfrm>
            <a:off x="9035408" y="5733194"/>
            <a:ext cx="1931682" cy="1077218"/>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Emotion detection </a:t>
            </a:r>
          </a:p>
        </p:txBody>
      </p:sp>
      <p:sp>
        <p:nvSpPr>
          <p:cNvPr id="23" name="Right Arrow 22"/>
          <p:cNvSpPr/>
          <p:nvPr/>
        </p:nvSpPr>
        <p:spPr>
          <a:xfrm>
            <a:off x="3057525" y="1943101"/>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4" name="Right Arrow 23"/>
          <p:cNvSpPr/>
          <p:nvPr/>
        </p:nvSpPr>
        <p:spPr>
          <a:xfrm>
            <a:off x="7048500" y="1943101"/>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5" name="Right Arrow 24"/>
          <p:cNvSpPr/>
          <p:nvPr/>
        </p:nvSpPr>
        <p:spPr>
          <a:xfrm rot="5400000">
            <a:off x="9481159" y="3051790"/>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4">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ight Arrow 25"/>
          <p:cNvSpPr/>
          <p:nvPr/>
        </p:nvSpPr>
        <p:spPr>
          <a:xfrm rot="5400000">
            <a:off x="9560688" y="5163176"/>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7" name="Right Arrow 26"/>
          <p:cNvSpPr/>
          <p:nvPr/>
        </p:nvSpPr>
        <p:spPr>
          <a:xfrm>
            <a:off x="3057525" y="1943102"/>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8" name="Right Arrow 27"/>
          <p:cNvSpPr/>
          <p:nvPr/>
        </p:nvSpPr>
        <p:spPr>
          <a:xfrm>
            <a:off x="7048500" y="1943102"/>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29" name="Right Arrow 28"/>
          <p:cNvSpPr/>
          <p:nvPr/>
        </p:nvSpPr>
        <p:spPr>
          <a:xfrm rot="5400000">
            <a:off x="9487353" y="3004963"/>
            <a:ext cx="881123" cy="159058"/>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0" name="Rounded Rectangle 29"/>
          <p:cNvSpPr/>
          <p:nvPr/>
        </p:nvSpPr>
        <p:spPr>
          <a:xfrm>
            <a:off x="4924652" y="3557702"/>
            <a:ext cx="2238375" cy="1104900"/>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Rectangle 30"/>
          <p:cNvSpPr/>
          <p:nvPr/>
        </p:nvSpPr>
        <p:spPr>
          <a:xfrm>
            <a:off x="4718430" y="3509708"/>
            <a:ext cx="2650821" cy="1077218"/>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Saved </a:t>
            </a:r>
          </a:p>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weights </a:t>
            </a:r>
          </a:p>
        </p:txBody>
      </p:sp>
      <p:sp>
        <p:nvSpPr>
          <p:cNvPr id="32" name="Rectangle 31"/>
          <p:cNvSpPr/>
          <p:nvPr/>
        </p:nvSpPr>
        <p:spPr>
          <a:xfrm>
            <a:off x="2147137" y="3941578"/>
            <a:ext cx="2777515" cy="646331"/>
          </a:xfrm>
          <a:prstGeom prst="rect">
            <a:avLst/>
          </a:prstGeom>
          <a:noFill/>
        </p:spPr>
        <p:txBody>
          <a:bodyPr wrap="square" lIns="91440" tIns="45720" rIns="91440" bIns="45720">
            <a:spAutoFit/>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Trough trained neutral model</a:t>
            </a:r>
          </a:p>
        </p:txBody>
      </p:sp>
      <p:sp>
        <p:nvSpPr>
          <p:cNvPr id="33" name="Right Arrow 32"/>
          <p:cNvSpPr/>
          <p:nvPr/>
        </p:nvSpPr>
        <p:spPr>
          <a:xfrm>
            <a:off x="7208875" y="4107189"/>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4" name="Right Arrow 33"/>
          <p:cNvSpPr/>
          <p:nvPr/>
        </p:nvSpPr>
        <p:spPr>
          <a:xfrm rot="10800000">
            <a:off x="7208875" y="6151336"/>
            <a:ext cx="1543050" cy="161925"/>
          </a:xfrm>
          <a:prstGeom prst="rightArrow">
            <a:avLst/>
          </a:prstGeom>
          <a:noFill/>
          <a:ln w="9525" cap="flat" cmpd="sng" algn="ctr">
            <a:solidFill>
              <a:schemeClr val="accent1"/>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reflection blurRad="6350" stA="50000" endA="300" endPos="55000" dir="5400000" sy="-100000" algn="bl" rotWithShape="0"/>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5" name="Rounded Rectangle 34"/>
          <p:cNvSpPr/>
          <p:nvPr/>
        </p:nvSpPr>
        <p:spPr>
          <a:xfrm>
            <a:off x="4404708" y="5410407"/>
            <a:ext cx="2643792" cy="1400005"/>
          </a:xfrm>
          <a:prstGeom prst="roundRect">
            <a:avLst/>
          </a:prstGeom>
          <a:noFill/>
          <a:ln w="9525" cap="flat" cmpd="sng" algn="ctr">
            <a:solidFill>
              <a:schemeClr val="accent2"/>
            </a:solidFill>
            <a:prstDash val="solid"/>
            <a:round/>
            <a:headEnd type="none" w="med" len="med"/>
            <a:tailEnd type="none" w="med" len="med"/>
          </a:ln>
          <a:effectLst>
            <a:glow rad="63500">
              <a:schemeClr val="accent2">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6" name="Rectangle 35"/>
          <p:cNvSpPr/>
          <p:nvPr/>
        </p:nvSpPr>
        <p:spPr>
          <a:xfrm>
            <a:off x="4404708" y="5288340"/>
            <a:ext cx="2650821" cy="1569660"/>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Output</a:t>
            </a:r>
          </a:p>
          <a:p>
            <a:pPr algn="ctr"/>
            <a:r>
              <a:rPr lang="en-US" sz="32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Dominant Emotion</a:t>
            </a:r>
          </a:p>
        </p:txBody>
      </p:sp>
    </p:spTree>
    <p:extLst>
      <p:ext uri="{BB962C8B-B14F-4D97-AF65-F5344CB8AC3E}">
        <p14:creationId xmlns:p14="http://schemas.microsoft.com/office/powerpoint/2010/main" val="44463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7185" y="36512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7" name="Picture 6"/>
          <p:cNvPicPr>
            <a:picLocks noChangeAspect="1"/>
          </p:cNvPicPr>
          <p:nvPr/>
        </p:nvPicPr>
        <p:blipFill>
          <a:blip r:embed="rId3"/>
          <a:stretch>
            <a:fillRect/>
          </a:stretch>
        </p:blipFill>
        <p:spPr>
          <a:xfrm>
            <a:off x="528037" y="3859121"/>
            <a:ext cx="11083640" cy="2031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itle 1"/>
          <p:cNvSpPr txBox="1">
            <a:spLocks/>
          </p:cNvSpPr>
          <p:nvPr/>
        </p:nvSpPr>
        <p:spPr>
          <a:xfrm>
            <a:off x="528037" y="787309"/>
            <a:ext cx="10713895" cy="3538537"/>
          </a:xfrm>
          <a:prstGeom prst="rect">
            <a:avLst/>
          </a:prstGeom>
        </p:spPr>
        <p:txBody>
          <a:bodyPr vert="horz" lIns="91440" tIns="45720" rIns="91440" bIns="45720" rtlCol="0" anchor="ctr">
            <a:normAutofit/>
            <a:scene3d>
              <a:camera prst="orthographicFront"/>
              <a:lightRig rig="threePt" dir="t"/>
            </a:scene3d>
            <a:sp3d extrusionH="57150">
              <a:bevelT w="38100" h="38100" prst="slope"/>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IN" sz="28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OPENCV -</a:t>
            </a:r>
            <a:r>
              <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This application lets you detect landmarks of detected faces in an image. </a:t>
            </a:r>
            <a:r>
              <a:rPr lang="en-US" sz="2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And </a:t>
            </a:r>
            <a:r>
              <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can detect landmarks of all the faces found in an image and use them further in various applications like face swapping, face averaging etc.</a:t>
            </a:r>
            <a:endParaRPr lang="en-I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3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3" name="Picture 2"/>
          <p:cNvPicPr>
            <a:picLocks noChangeAspect="1"/>
          </p:cNvPicPr>
          <p:nvPr/>
        </p:nvPicPr>
        <p:blipFill>
          <a:blip r:embed="rId3"/>
          <a:stretch>
            <a:fillRect/>
          </a:stretch>
        </p:blipFill>
        <p:spPr>
          <a:xfrm>
            <a:off x="742949" y="909638"/>
            <a:ext cx="10372725" cy="57388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1230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4" name="Picture 3"/>
          <p:cNvPicPr>
            <a:picLocks noChangeAspect="1"/>
          </p:cNvPicPr>
          <p:nvPr/>
        </p:nvPicPr>
        <p:blipFill>
          <a:blip r:embed="rId3"/>
          <a:stretch>
            <a:fillRect/>
          </a:stretch>
        </p:blipFill>
        <p:spPr>
          <a:xfrm>
            <a:off x="249049" y="973221"/>
            <a:ext cx="11674852" cy="53878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7088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292" y="-244475"/>
            <a:ext cx="10515600" cy="1325563"/>
          </a:xfrm>
        </p:spPr>
        <p:txBody>
          <a:bodyPr>
            <a:normAutofit/>
            <a:scene3d>
              <a:camera prst="orthographicFront"/>
              <a:lightRig rig="threePt" dir="t"/>
            </a:scene3d>
            <a:sp3d extrusionH="57150">
              <a:bevelT w="38100" h="38100" prst="slope"/>
            </a:sp3d>
          </a:bodyPr>
          <a:lstStyle/>
          <a:p>
            <a:r>
              <a:rPr lang="en-IN" sz="4000" dirty="0">
                <a:gradFill>
                  <a:gsLst>
                    <a:gs pos="52000">
                      <a:srgbClr val="00B0F0"/>
                    </a:gs>
                    <a:gs pos="48000">
                      <a:srgbClr val="FFFF00"/>
                    </a:gs>
                    <a:gs pos="1000">
                      <a:srgbClr val="FF0000"/>
                    </a:gs>
                    <a:gs pos="70000">
                      <a:srgbClr val="92D050"/>
                    </a:gs>
                    <a:gs pos="100000">
                      <a:srgbClr val="00B050"/>
                    </a:gs>
                  </a:gsLst>
                  <a:lin ang="13500000" scaled="1"/>
                </a:gradFill>
                <a:effectLst>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Code Explanation </a:t>
            </a:r>
          </a:p>
        </p:txBody>
      </p:sp>
      <p:pic>
        <p:nvPicPr>
          <p:cNvPr id="4" name="Picture 3"/>
          <p:cNvPicPr>
            <a:picLocks noChangeAspect="1"/>
          </p:cNvPicPr>
          <p:nvPr/>
        </p:nvPicPr>
        <p:blipFill rotWithShape="1">
          <a:blip r:embed="rId3"/>
          <a:srcRect l="7441" t="763" r="29788" b="86779"/>
          <a:stretch/>
        </p:blipFill>
        <p:spPr>
          <a:xfrm>
            <a:off x="202284" y="1081089"/>
            <a:ext cx="6427116" cy="7096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39828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420</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FACE EMOTION</vt:lpstr>
      <vt:lpstr>CONTENT</vt:lpstr>
      <vt:lpstr>Introduction</vt:lpstr>
      <vt:lpstr>Example of 7 different Emotion</vt:lpstr>
      <vt:lpstr>Methodology</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Code Explanation </vt:lpstr>
      <vt:lpstr>Result </vt:lpstr>
      <vt:lpstr>Result </vt:lpstr>
      <vt:lpstr>Demonstration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DETECTION</dc:title>
  <dc:creator>SACHITHANANTHAM P</dc:creator>
  <cp:lastModifiedBy>Jaya Murugan</cp:lastModifiedBy>
  <cp:revision>53</cp:revision>
  <dcterms:created xsi:type="dcterms:W3CDTF">2024-01-09T03:37:47Z</dcterms:created>
  <dcterms:modified xsi:type="dcterms:W3CDTF">2024-01-20T13:38:16Z</dcterms:modified>
</cp:coreProperties>
</file>