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0" r:id="rId3"/>
    <p:sldId id="261" r:id="rId4"/>
    <p:sldId id="262" r:id="rId5"/>
    <p:sldId id="263" r:id="rId6"/>
    <p:sldId id="266"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7C949-7CD8-46F3-BCF3-2343015F546A}"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80C52-9097-493B-B228-E2590F1D0F1E}" type="slidenum">
              <a:rPr lang="en-IN" smtClean="0"/>
              <a:t>‹#›</a:t>
            </a:fld>
            <a:endParaRPr lang="en-IN"/>
          </a:p>
        </p:txBody>
      </p:sp>
    </p:spTree>
    <p:extLst>
      <p:ext uri="{BB962C8B-B14F-4D97-AF65-F5344CB8AC3E}">
        <p14:creationId xmlns:p14="http://schemas.microsoft.com/office/powerpoint/2010/main" val="66561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A80C52-9097-493B-B228-E2590F1D0F1E}" type="slidenum">
              <a:rPr lang="en-IN" smtClean="0"/>
              <a:t>3</a:t>
            </a:fld>
            <a:endParaRPr lang="en-IN"/>
          </a:p>
        </p:txBody>
      </p:sp>
    </p:spTree>
    <p:extLst>
      <p:ext uri="{BB962C8B-B14F-4D97-AF65-F5344CB8AC3E}">
        <p14:creationId xmlns:p14="http://schemas.microsoft.com/office/powerpoint/2010/main" val="204518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2578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47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469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7698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3334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9812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7903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6644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8842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313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4680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13179830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function-overloading-c/"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 name="Freeform: Shape 1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0A03EEB-B536-43D0-2881-248997D1F40F}"/>
              </a:ext>
            </a:extLst>
          </p:cNvPr>
          <p:cNvPicPr>
            <a:picLocks noChangeAspect="1"/>
          </p:cNvPicPr>
          <p:nvPr/>
        </p:nvPicPr>
        <p:blipFill rotWithShape="1">
          <a:blip r:embed="rId2">
            <a:alphaModFix amt="40000"/>
          </a:blip>
          <a:srcRect l="5139" r="5995"/>
          <a:stretch/>
        </p:blipFill>
        <p:spPr>
          <a:xfrm>
            <a:off x="20" y="10"/>
            <a:ext cx="12188932" cy="6857990"/>
          </a:xfrm>
          <a:prstGeom prst="rect">
            <a:avLst/>
          </a:prstGeom>
        </p:spPr>
      </p:pic>
      <p:sp>
        <p:nvSpPr>
          <p:cNvPr id="2" name="Title 1">
            <a:extLst>
              <a:ext uri="{FF2B5EF4-FFF2-40B4-BE49-F238E27FC236}">
                <a16:creationId xmlns:a16="http://schemas.microsoft.com/office/drawing/2014/main" id="{22D1FC85-1EBE-B73C-A32C-20AC33932934}"/>
              </a:ext>
            </a:extLst>
          </p:cNvPr>
          <p:cNvSpPr>
            <a:spLocks noGrp="1"/>
          </p:cNvSpPr>
          <p:nvPr>
            <p:ph type="title"/>
          </p:nvPr>
        </p:nvSpPr>
        <p:spPr>
          <a:xfrm>
            <a:off x="1549238" y="1145080"/>
            <a:ext cx="9090476" cy="2179601"/>
          </a:xfrm>
        </p:spPr>
        <p:txBody>
          <a:bodyPr vert="horz" lIns="91440" tIns="45720" rIns="91440" bIns="45720" rtlCol="0" anchor="b">
            <a:normAutofit/>
          </a:bodyPr>
          <a:lstStyle/>
          <a:p>
            <a:pPr algn="ctr"/>
            <a:r>
              <a:rPr lang="en-US" sz="4400" dirty="0">
                <a:solidFill>
                  <a:srgbClr val="FFFFFF"/>
                </a:solidFill>
              </a:rPr>
              <a:t>POLYMORPHISM</a:t>
            </a:r>
            <a:endParaRPr lang="en-US" sz="4000" dirty="0">
              <a:solidFill>
                <a:srgbClr val="FFFFFF"/>
              </a:solidFill>
            </a:endParaRPr>
          </a:p>
        </p:txBody>
      </p:sp>
      <p:sp>
        <p:nvSpPr>
          <p:cNvPr id="31" name="Freeform: Shape 3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1" name="Freeform: Shape 4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4" name="Freeform: Shape 4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634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39F6A-ECF9-8F18-9322-AAA3F799082A}"/>
              </a:ext>
            </a:extLst>
          </p:cNvPr>
          <p:cNvSpPr txBox="1"/>
          <p:nvPr/>
        </p:nvSpPr>
        <p:spPr>
          <a:xfrm>
            <a:off x="2015613" y="657517"/>
            <a:ext cx="9733936"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Calling the Superclass Method Sometimes, you may want to extend the functionality of the superclass method rather than completely replacing it. You can do this by calling the superclass's version of the method within the overriding method using the super() function.</a:t>
            </a:r>
          </a:p>
        </p:txBody>
      </p:sp>
      <p:sp>
        <p:nvSpPr>
          <p:cNvPr id="8" name="TextBox 7">
            <a:extLst>
              <a:ext uri="{FF2B5EF4-FFF2-40B4-BE49-F238E27FC236}">
                <a16:creationId xmlns:a16="http://schemas.microsoft.com/office/drawing/2014/main" id="{DA10A56F-3517-6B0A-D549-3B4418AAAB48}"/>
              </a:ext>
            </a:extLst>
          </p:cNvPr>
          <p:cNvSpPr txBox="1"/>
          <p:nvPr/>
        </p:nvSpPr>
        <p:spPr>
          <a:xfrm>
            <a:off x="2408903" y="1968257"/>
            <a:ext cx="6096000" cy="3693319"/>
          </a:xfrm>
          <a:prstGeom prst="rect">
            <a:avLst/>
          </a:prstGeom>
          <a:noFill/>
        </p:spPr>
        <p:txBody>
          <a:bodyPr wrap="square">
            <a:spAutoFit/>
          </a:bodyPr>
          <a:lstStyle/>
          <a:p>
            <a:r>
              <a:rPr lang="en-US" dirty="0"/>
              <a:t>class Animal:</a:t>
            </a:r>
          </a:p>
          <a:p>
            <a:r>
              <a:rPr lang="en-US" dirty="0"/>
              <a:t>    def speak(self):</a:t>
            </a:r>
          </a:p>
          <a:p>
            <a:r>
              <a:rPr lang="en-US" dirty="0"/>
              <a:t>        return "Animal sound"</a:t>
            </a:r>
          </a:p>
          <a:p>
            <a:endParaRPr lang="en-US" dirty="0"/>
          </a:p>
          <a:p>
            <a:r>
              <a:rPr lang="en-US" dirty="0"/>
              <a:t>class Dog(Animal):</a:t>
            </a:r>
          </a:p>
          <a:p>
            <a:r>
              <a:rPr lang="en-US" dirty="0"/>
              <a:t>    def speak(self):</a:t>
            </a:r>
          </a:p>
          <a:p>
            <a:r>
              <a:rPr lang="en-US" dirty="0"/>
              <a:t>        </a:t>
            </a:r>
            <a:r>
              <a:rPr lang="en-US" dirty="0" err="1"/>
              <a:t>base_speak</a:t>
            </a:r>
            <a:r>
              <a:rPr lang="en-US" dirty="0"/>
              <a:t> = super().speak()  # Call the superclass method</a:t>
            </a:r>
          </a:p>
          <a:p>
            <a:r>
              <a:rPr lang="en-US" dirty="0"/>
              <a:t>        return f"{</a:t>
            </a:r>
            <a:r>
              <a:rPr lang="en-US" dirty="0" err="1"/>
              <a:t>base_speak</a:t>
            </a:r>
            <a:r>
              <a:rPr lang="en-US" dirty="0"/>
              <a:t>} Woof!"</a:t>
            </a:r>
          </a:p>
          <a:p>
            <a:endParaRPr lang="en-US" dirty="0"/>
          </a:p>
          <a:p>
            <a:r>
              <a:rPr lang="en-US" dirty="0"/>
              <a:t># Usage</a:t>
            </a:r>
          </a:p>
          <a:p>
            <a:r>
              <a:rPr lang="en-US" dirty="0"/>
              <a:t>dog = Dog()</a:t>
            </a:r>
          </a:p>
          <a:p>
            <a:r>
              <a:rPr lang="en-US" dirty="0"/>
              <a:t>print(</a:t>
            </a:r>
            <a:r>
              <a:rPr lang="en-US" dirty="0" err="1"/>
              <a:t>dog.speak</a:t>
            </a:r>
            <a:r>
              <a:rPr lang="en-US" dirty="0"/>
              <a:t>())  # Output: Animal sound Woof!</a:t>
            </a:r>
          </a:p>
        </p:txBody>
      </p:sp>
    </p:spTree>
    <p:extLst>
      <p:ext uri="{BB962C8B-B14F-4D97-AF65-F5344CB8AC3E}">
        <p14:creationId xmlns:p14="http://schemas.microsoft.com/office/powerpoint/2010/main" val="116848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7EF2A3-3C86-2DF2-40AE-D6B1110CCC47}"/>
              </a:ext>
            </a:extLst>
          </p:cNvPr>
          <p:cNvSpPr txBox="1"/>
          <p:nvPr/>
        </p:nvSpPr>
        <p:spPr>
          <a:xfrm>
            <a:off x="181393" y="1033852"/>
            <a:ext cx="11208775" cy="923330"/>
          </a:xfrm>
          <a:prstGeom prst="rect">
            <a:avLst/>
          </a:prstGeom>
          <a:noFill/>
        </p:spPr>
        <p:txBody>
          <a:bodyPr wrap="square">
            <a:spAutoFit/>
          </a:bodyPr>
          <a:lstStyle/>
          <a:p>
            <a:r>
              <a:rPr lang="en-US" dirty="0"/>
              <a:t>Polymorphism is a fundamental concept in object-oriented programming (OOP) that allows objects of different classes to be treated as objects of a common super class. It is often implemented via methods that can operate on objects of various classes.</a:t>
            </a:r>
            <a:endParaRPr lang="en-IN" dirty="0"/>
          </a:p>
        </p:txBody>
      </p:sp>
      <p:sp>
        <p:nvSpPr>
          <p:cNvPr id="9" name="TextBox 8">
            <a:extLst>
              <a:ext uri="{FF2B5EF4-FFF2-40B4-BE49-F238E27FC236}">
                <a16:creationId xmlns:a16="http://schemas.microsoft.com/office/drawing/2014/main" id="{215F0572-5850-C83E-9CAF-5B8617FB2751}"/>
              </a:ext>
            </a:extLst>
          </p:cNvPr>
          <p:cNvSpPr txBox="1"/>
          <p:nvPr/>
        </p:nvSpPr>
        <p:spPr>
          <a:xfrm>
            <a:off x="629263" y="2686353"/>
            <a:ext cx="6096000" cy="646331"/>
          </a:xfrm>
          <a:prstGeom prst="rect">
            <a:avLst/>
          </a:prstGeom>
          <a:noFill/>
        </p:spPr>
        <p:txBody>
          <a:bodyPr wrap="square">
            <a:spAutoFit/>
          </a:bodyPr>
          <a:lstStyle/>
          <a:p>
            <a:r>
              <a:rPr lang="en-IN" dirty="0"/>
              <a:t>Polymorphism in Python:</a:t>
            </a:r>
          </a:p>
          <a:p>
            <a:endParaRPr lang="en-IN" dirty="0"/>
          </a:p>
        </p:txBody>
      </p:sp>
      <p:sp>
        <p:nvSpPr>
          <p:cNvPr id="11" name="TextBox 10">
            <a:extLst>
              <a:ext uri="{FF2B5EF4-FFF2-40B4-BE49-F238E27FC236}">
                <a16:creationId xmlns:a16="http://schemas.microsoft.com/office/drawing/2014/main" id="{5274E3C2-6B1E-A21F-06D4-223895B69B86}"/>
              </a:ext>
            </a:extLst>
          </p:cNvPr>
          <p:cNvSpPr txBox="1"/>
          <p:nvPr/>
        </p:nvSpPr>
        <p:spPr>
          <a:xfrm>
            <a:off x="2202425" y="3429000"/>
            <a:ext cx="6096000" cy="2031325"/>
          </a:xfrm>
          <a:prstGeom prst="rect">
            <a:avLst/>
          </a:prstGeom>
          <a:noFill/>
        </p:spPr>
        <p:txBody>
          <a:bodyPr wrap="square">
            <a:spAutoFit/>
          </a:bodyPr>
          <a:lstStyle/>
          <a:p>
            <a:pPr marL="285750" indent="-285750">
              <a:buFont typeface="Arial" panose="020B0604020202020204" pitchFamily="34" charset="0"/>
              <a:buChar char="•"/>
            </a:pPr>
            <a:r>
              <a:rPr lang="en-IN" dirty="0"/>
              <a:t>Duck Typing.</a:t>
            </a:r>
          </a:p>
          <a:p>
            <a:endParaRPr lang="en-IN" dirty="0"/>
          </a:p>
          <a:p>
            <a:pPr marL="285750" indent="-285750">
              <a:buFont typeface="Arial" panose="020B0604020202020204" pitchFamily="34" charset="0"/>
              <a:buChar char="•"/>
            </a:pPr>
            <a:r>
              <a:rPr lang="en-IN" dirty="0"/>
              <a:t>Operator Overloading.</a:t>
            </a:r>
          </a:p>
          <a:p>
            <a:endParaRPr lang="en-IN" dirty="0"/>
          </a:p>
          <a:p>
            <a:pPr marL="285750" indent="-285750">
              <a:buFont typeface="Arial" panose="020B0604020202020204" pitchFamily="34" charset="0"/>
              <a:buChar char="•"/>
            </a:pPr>
            <a:r>
              <a:rPr lang="en-IN" dirty="0"/>
              <a:t>Method Overloading.</a:t>
            </a:r>
          </a:p>
          <a:p>
            <a:endParaRPr lang="en-IN" dirty="0"/>
          </a:p>
          <a:p>
            <a:pPr marL="285750" indent="-285750">
              <a:buFont typeface="Arial" panose="020B0604020202020204" pitchFamily="34" charset="0"/>
              <a:buChar char="•"/>
            </a:pPr>
            <a:r>
              <a:rPr lang="en-IN" dirty="0"/>
              <a:t>Method Overriding.</a:t>
            </a:r>
          </a:p>
        </p:txBody>
      </p:sp>
    </p:spTree>
    <p:extLst>
      <p:ext uri="{BB962C8B-B14F-4D97-AF65-F5344CB8AC3E}">
        <p14:creationId xmlns:p14="http://schemas.microsoft.com/office/powerpoint/2010/main" val="404619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52E96-55A9-115A-1F98-66020BF5CD5A}"/>
              </a:ext>
            </a:extLst>
          </p:cNvPr>
          <p:cNvSpPr txBox="1"/>
          <p:nvPr/>
        </p:nvSpPr>
        <p:spPr>
          <a:xfrm>
            <a:off x="2158181" y="450643"/>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Duck Typing:</a:t>
            </a:r>
          </a:p>
        </p:txBody>
      </p:sp>
      <p:sp>
        <p:nvSpPr>
          <p:cNvPr id="7" name="TextBox 6">
            <a:extLst>
              <a:ext uri="{FF2B5EF4-FFF2-40B4-BE49-F238E27FC236}">
                <a16:creationId xmlns:a16="http://schemas.microsoft.com/office/drawing/2014/main" id="{698AF107-2A3C-5C0B-4DB5-A229440EDD46}"/>
              </a:ext>
            </a:extLst>
          </p:cNvPr>
          <p:cNvSpPr txBox="1"/>
          <p:nvPr/>
        </p:nvSpPr>
        <p:spPr>
          <a:xfrm>
            <a:off x="906042" y="1207005"/>
            <a:ext cx="982242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Python uses duck typing, where the type or the class of an object is less important than the methods it defines. If an object implements the required methods, it can be used regardless of its actual class.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B2E63BC-135F-E46B-7103-207E73AEFC0A}"/>
              </a:ext>
            </a:extLst>
          </p:cNvPr>
          <p:cNvSpPr txBox="1"/>
          <p:nvPr/>
        </p:nvSpPr>
        <p:spPr>
          <a:xfrm>
            <a:off x="2494444" y="2059365"/>
            <a:ext cx="7487756"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class Dog:</a:t>
            </a:r>
          </a:p>
          <a:p>
            <a:r>
              <a:rPr lang="en-IN" dirty="0">
                <a:latin typeface="Times New Roman" panose="02020603050405020304" pitchFamily="18" charset="0"/>
                <a:cs typeface="Times New Roman" panose="02020603050405020304" pitchFamily="18" charset="0"/>
              </a:rPr>
              <a:t>    def speak(self):</a:t>
            </a:r>
          </a:p>
          <a:p>
            <a:r>
              <a:rPr lang="en-IN" dirty="0">
                <a:latin typeface="Times New Roman" panose="02020603050405020304" pitchFamily="18" charset="0"/>
                <a:cs typeface="Times New Roman" panose="02020603050405020304" pitchFamily="18" charset="0"/>
              </a:rPr>
              <a:t>        return "Woof!"</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Cat:</a:t>
            </a:r>
          </a:p>
          <a:p>
            <a:r>
              <a:rPr lang="en-IN" dirty="0">
                <a:latin typeface="Times New Roman" panose="02020603050405020304" pitchFamily="18" charset="0"/>
                <a:cs typeface="Times New Roman" panose="02020603050405020304" pitchFamily="18" charset="0"/>
              </a:rPr>
              <a:t>    def speak(self):</a:t>
            </a:r>
          </a:p>
          <a:p>
            <a:r>
              <a:rPr lang="en-IN" dirty="0">
                <a:latin typeface="Times New Roman" panose="02020603050405020304" pitchFamily="18" charset="0"/>
                <a:cs typeface="Times New Roman" panose="02020603050405020304" pitchFamily="18" charset="0"/>
              </a:rPr>
              <a:t>        return "Meow!"</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make_animal_speak</a:t>
            </a:r>
            <a:r>
              <a:rPr lang="en-IN" dirty="0">
                <a:latin typeface="Times New Roman" panose="02020603050405020304" pitchFamily="18" charset="0"/>
                <a:cs typeface="Times New Roman" panose="02020603050405020304" pitchFamily="18" charset="0"/>
              </a:rPr>
              <a:t>(animal):</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animal.speak</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dog = Dog()</a:t>
            </a:r>
          </a:p>
          <a:p>
            <a:r>
              <a:rPr lang="en-IN" dirty="0">
                <a:latin typeface="Times New Roman" panose="02020603050405020304" pitchFamily="18" charset="0"/>
                <a:cs typeface="Times New Roman" panose="02020603050405020304" pitchFamily="18" charset="0"/>
              </a:rPr>
              <a:t>cat = Cat()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make_animal_speak</a:t>
            </a:r>
            <a:r>
              <a:rPr lang="en-IN" dirty="0">
                <a:latin typeface="Times New Roman" panose="02020603050405020304" pitchFamily="18" charset="0"/>
                <a:cs typeface="Times New Roman" panose="02020603050405020304" pitchFamily="18" charset="0"/>
              </a:rPr>
              <a:t>(dog)  # Output: Woof!</a:t>
            </a:r>
          </a:p>
          <a:p>
            <a:r>
              <a:rPr lang="en-IN" dirty="0" err="1">
                <a:latin typeface="Times New Roman" panose="02020603050405020304" pitchFamily="18" charset="0"/>
                <a:cs typeface="Times New Roman" panose="02020603050405020304" pitchFamily="18" charset="0"/>
              </a:rPr>
              <a:t>make_animal_speak</a:t>
            </a:r>
            <a:r>
              <a:rPr lang="en-IN" dirty="0">
                <a:latin typeface="Times New Roman" panose="02020603050405020304" pitchFamily="18" charset="0"/>
                <a:cs typeface="Times New Roman" panose="02020603050405020304" pitchFamily="18" charset="0"/>
              </a:rPr>
              <a:t>(cat)  # Output: Meow!</a:t>
            </a:r>
          </a:p>
        </p:txBody>
      </p:sp>
    </p:spTree>
    <p:extLst>
      <p:ext uri="{BB962C8B-B14F-4D97-AF65-F5344CB8AC3E}">
        <p14:creationId xmlns:p14="http://schemas.microsoft.com/office/powerpoint/2010/main" val="299418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66F6D-65ED-35F1-8CA9-46E403297A9A}"/>
              </a:ext>
            </a:extLst>
          </p:cNvPr>
          <p:cNvSpPr txBox="1"/>
          <p:nvPr/>
        </p:nvSpPr>
        <p:spPr>
          <a:xfrm>
            <a:off x="2453640" y="191483"/>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a:t>
            </a:r>
            <a:r>
              <a:rPr lang="en-IN" b="1" dirty="0" err="1">
                <a:latin typeface="Times New Roman" panose="02020603050405020304" pitchFamily="18" charset="0"/>
                <a:cs typeface="Times New Roman" panose="02020603050405020304" pitchFamily="18" charset="0"/>
              </a:rPr>
              <a:t>perator</a:t>
            </a:r>
            <a:r>
              <a:rPr lang="en-IN" b="1" dirty="0">
                <a:latin typeface="Times New Roman" panose="02020603050405020304" pitchFamily="18" charset="0"/>
                <a:cs typeface="Times New Roman" panose="02020603050405020304" pitchFamily="18" charset="0"/>
              </a:rPr>
              <a:t> Overloading:</a:t>
            </a:r>
          </a:p>
        </p:txBody>
      </p:sp>
      <p:sp>
        <p:nvSpPr>
          <p:cNvPr id="5" name="TextBox 4">
            <a:extLst>
              <a:ext uri="{FF2B5EF4-FFF2-40B4-BE49-F238E27FC236}">
                <a16:creationId xmlns:a16="http://schemas.microsoft.com/office/drawing/2014/main" id="{B8D6A47E-EFDE-7B02-1CD3-B3911D5D3F11}"/>
              </a:ext>
            </a:extLst>
          </p:cNvPr>
          <p:cNvSpPr txBox="1"/>
          <p:nvPr/>
        </p:nvSpPr>
        <p:spPr>
          <a:xfrm>
            <a:off x="579120" y="1120676"/>
            <a:ext cx="11490960" cy="1200329"/>
          </a:xfrm>
          <a:prstGeom prst="rect">
            <a:avLst/>
          </a:prstGeom>
          <a:noFill/>
        </p:spPr>
        <p:txBody>
          <a:bodyPr wrap="square">
            <a:spAutoFit/>
          </a:bodyPr>
          <a:lstStyle/>
          <a:p>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Operator Overloading</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means giving extended meaning beyond their predefined operational meaning. For example operator + is used to add two integers as well as join two strings and merge two lists. It is achievable because ‘+’ operator is overloaded by int class and str class. You might have noticed that the same built-in operator or function shows different behavior for objects of different classes, this is called </a:t>
            </a:r>
            <a:r>
              <a:rPr lang="en-US" b="0" i="1" dirty="0">
                <a:solidFill>
                  <a:srgbClr val="273239"/>
                </a:solidFill>
                <a:effectLst/>
                <a:highlight>
                  <a:srgbClr val="FFFFFF"/>
                </a:highlight>
                <a:latin typeface="Times New Roman" panose="02020603050405020304" pitchFamily="18" charset="0"/>
                <a:cs typeface="Times New Roman" panose="02020603050405020304" pitchFamily="18" charset="0"/>
              </a:rPr>
              <a:t>Operator Overloading</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75C2B3-0C61-E252-71EF-C79B4660A376}"/>
              </a:ext>
            </a:extLst>
          </p:cNvPr>
          <p:cNvSpPr txBox="1"/>
          <p:nvPr/>
        </p:nvSpPr>
        <p:spPr>
          <a:xfrm>
            <a:off x="899160" y="2776805"/>
            <a:ext cx="6217920" cy="2862322"/>
          </a:xfrm>
          <a:prstGeom prst="rect">
            <a:avLst/>
          </a:prstGeom>
          <a:noFill/>
        </p:spPr>
        <p:txBody>
          <a:bodyPr wrap="square">
            <a:spAutoFit/>
          </a:bodyPr>
          <a:lstStyle/>
          <a:p>
            <a:r>
              <a:rPr lang="en-US" dirty="0"/>
              <a:t>print(1 + 2)</a:t>
            </a:r>
          </a:p>
          <a:p>
            <a:r>
              <a:rPr lang="en-US" dirty="0"/>
              <a:t> </a:t>
            </a:r>
          </a:p>
          <a:p>
            <a:r>
              <a:rPr lang="en-US" dirty="0"/>
              <a:t># concatenate two strings</a:t>
            </a:r>
          </a:p>
          <a:p>
            <a:r>
              <a:rPr lang="en-US" dirty="0"/>
              <a:t>print(“3"+“4") </a:t>
            </a:r>
          </a:p>
          <a:p>
            <a:r>
              <a:rPr lang="en-US" dirty="0"/>
              <a:t> </a:t>
            </a:r>
          </a:p>
          <a:p>
            <a:r>
              <a:rPr lang="en-US" dirty="0"/>
              <a:t># Product two numbers</a:t>
            </a:r>
          </a:p>
          <a:p>
            <a:r>
              <a:rPr lang="en-US" dirty="0"/>
              <a:t>print(3 * 4)</a:t>
            </a:r>
          </a:p>
          <a:p>
            <a:r>
              <a:rPr lang="en-US" dirty="0"/>
              <a:t> </a:t>
            </a:r>
          </a:p>
          <a:p>
            <a:r>
              <a:rPr lang="en-US" dirty="0"/>
              <a:t># Repeat the String</a:t>
            </a:r>
          </a:p>
          <a:p>
            <a:r>
              <a:rPr lang="en-US" dirty="0"/>
              <a:t>print("Geeks"*4)</a:t>
            </a:r>
            <a:endParaRPr lang="en-IN" dirty="0"/>
          </a:p>
        </p:txBody>
      </p:sp>
      <p:sp>
        <p:nvSpPr>
          <p:cNvPr id="11" name="TextBox 10">
            <a:extLst>
              <a:ext uri="{FF2B5EF4-FFF2-40B4-BE49-F238E27FC236}">
                <a16:creationId xmlns:a16="http://schemas.microsoft.com/office/drawing/2014/main" id="{8E710B90-D12D-1465-2909-8850E8439296}"/>
              </a:ext>
            </a:extLst>
          </p:cNvPr>
          <p:cNvSpPr txBox="1"/>
          <p:nvPr/>
        </p:nvSpPr>
        <p:spPr>
          <a:xfrm>
            <a:off x="5440680" y="3007637"/>
            <a:ext cx="6217920" cy="1477328"/>
          </a:xfrm>
          <a:prstGeom prst="rect">
            <a:avLst/>
          </a:prstGeom>
          <a:noFill/>
        </p:spPr>
        <p:txBody>
          <a:bodyPr wrap="square">
            <a:spAutoFit/>
          </a:bodyPr>
          <a:lstStyle/>
          <a:p>
            <a:r>
              <a:rPr lang="en-IN" dirty="0"/>
              <a:t>Output:</a:t>
            </a:r>
          </a:p>
          <a:p>
            <a:r>
              <a:rPr lang="en-IN" dirty="0"/>
              <a:t>3</a:t>
            </a:r>
          </a:p>
          <a:p>
            <a:r>
              <a:rPr lang="en-IN" dirty="0"/>
              <a:t>34</a:t>
            </a:r>
          </a:p>
          <a:p>
            <a:r>
              <a:rPr lang="en-IN" dirty="0"/>
              <a:t>12</a:t>
            </a:r>
          </a:p>
          <a:p>
            <a:r>
              <a:rPr lang="en-IN" dirty="0" err="1"/>
              <a:t>GeeksGeeksGeeksGeeks</a:t>
            </a:r>
            <a:endParaRPr lang="en-IN" dirty="0"/>
          </a:p>
        </p:txBody>
      </p:sp>
    </p:spTree>
    <p:extLst>
      <p:ext uri="{BB962C8B-B14F-4D97-AF65-F5344CB8AC3E}">
        <p14:creationId xmlns:p14="http://schemas.microsoft.com/office/powerpoint/2010/main" val="302378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35E4B-F4ED-707F-C18E-1D77E153AD47}"/>
              </a:ext>
            </a:extLst>
          </p:cNvPr>
          <p:cNvSpPr txBox="1"/>
          <p:nvPr/>
        </p:nvSpPr>
        <p:spPr>
          <a:xfrm>
            <a:off x="289560" y="1120676"/>
            <a:ext cx="11765280" cy="1754326"/>
          </a:xfrm>
          <a:prstGeom prst="rect">
            <a:avLst/>
          </a:prstGeom>
          <a:noFill/>
        </p:spPr>
        <p:txBody>
          <a:bodyPr wrap="square">
            <a:spAutoFit/>
          </a:bodyPr>
          <a:lstStyle/>
          <a:p>
            <a:pPr algn="l"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Two or more methods have the same name but different numbers of parameters or different types of parameters, or both. These methods are called overloaded methods and this is called method </a:t>
            </a: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overloading</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algn="l"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Like other languages (for example, </a:t>
            </a:r>
            <a:r>
              <a:rPr lang="en-US" b="0" i="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method overloading in C++</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do, python does not support method overloading by default. But there are different ways to achieve method overloading in Python. </a:t>
            </a:r>
          </a:p>
          <a:p>
            <a:pPr algn="l"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problem with method overloading in Python is that we may overload the methods but can only use the latest defined method. </a:t>
            </a:r>
          </a:p>
        </p:txBody>
      </p:sp>
      <p:sp>
        <p:nvSpPr>
          <p:cNvPr id="5" name="TextBox 4">
            <a:extLst>
              <a:ext uri="{FF2B5EF4-FFF2-40B4-BE49-F238E27FC236}">
                <a16:creationId xmlns:a16="http://schemas.microsoft.com/office/drawing/2014/main" id="{30FE1320-177B-FC14-CB2C-4989E13C0EBA}"/>
              </a:ext>
            </a:extLst>
          </p:cNvPr>
          <p:cNvSpPr txBox="1"/>
          <p:nvPr/>
        </p:nvSpPr>
        <p:spPr>
          <a:xfrm>
            <a:off x="2407920" y="333494"/>
            <a:ext cx="6096000" cy="369332"/>
          </a:xfrm>
          <a:prstGeom prst="rect">
            <a:avLst/>
          </a:prstGeom>
          <a:noFill/>
        </p:spPr>
        <p:txBody>
          <a:bodyPr wrap="square">
            <a:spAutoFit/>
          </a:bodyPr>
          <a:lstStyle/>
          <a:p>
            <a:r>
              <a:rPr lang="en-IN" b="1" i="0" dirty="0">
                <a:solidFill>
                  <a:srgbClr val="273239"/>
                </a:solidFill>
                <a:effectLst/>
                <a:highlight>
                  <a:srgbClr val="FFFFFF"/>
                </a:highlight>
                <a:latin typeface="Times New Roman" panose="02020603050405020304" pitchFamily="18" charset="0"/>
                <a:cs typeface="Times New Roman" panose="02020603050405020304" pitchFamily="18" charset="0"/>
              </a:rPr>
              <a:t>Method Overloading:</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518FF2-7780-FEEB-3398-833281E4B2EC}"/>
              </a:ext>
            </a:extLst>
          </p:cNvPr>
          <p:cNvSpPr txBox="1"/>
          <p:nvPr/>
        </p:nvSpPr>
        <p:spPr>
          <a:xfrm>
            <a:off x="213360" y="2967335"/>
            <a:ext cx="1176528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Single Method Definition:</a:t>
            </a:r>
          </a:p>
          <a:p>
            <a:r>
              <a:rPr lang="en-US" dirty="0">
                <a:latin typeface="Times New Roman" panose="02020603050405020304" pitchFamily="18" charset="0"/>
                <a:cs typeface="Times New Roman" panose="02020603050405020304" pitchFamily="18" charset="0"/>
              </a:rPr>
              <a:t>In Python, defining multiple methods with the same name in a class results in the last method definition overwriting any previous ones: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EB78F7F-5D3F-C0CD-BB88-71C0641D9040}"/>
              </a:ext>
            </a:extLst>
          </p:cNvPr>
          <p:cNvSpPr txBox="1"/>
          <p:nvPr/>
        </p:nvSpPr>
        <p:spPr>
          <a:xfrm>
            <a:off x="1948404" y="3926960"/>
            <a:ext cx="8515110" cy="2862322"/>
          </a:xfrm>
          <a:prstGeom prst="rect">
            <a:avLst/>
          </a:prstGeom>
          <a:noFill/>
        </p:spPr>
        <p:txBody>
          <a:bodyPr wrap="square">
            <a:spAutoFit/>
          </a:bodyPr>
          <a:lstStyle/>
          <a:p>
            <a:r>
              <a:rPr lang="en-IN" dirty="0"/>
              <a:t>class Example:</a:t>
            </a:r>
          </a:p>
          <a:p>
            <a:r>
              <a:rPr lang="en-IN" dirty="0"/>
              <a:t>    def display(self, a):</a:t>
            </a:r>
          </a:p>
          <a:p>
            <a:r>
              <a:rPr lang="en-IN" dirty="0"/>
              <a:t>        print(</a:t>
            </a:r>
            <a:r>
              <a:rPr lang="en-IN" dirty="0" err="1"/>
              <a:t>f"a</a:t>
            </a:r>
            <a:r>
              <a:rPr lang="en-IN" dirty="0"/>
              <a:t>: {a}")</a:t>
            </a:r>
          </a:p>
          <a:p>
            <a:r>
              <a:rPr lang="en-IN" dirty="0"/>
              <a:t>    def display(self, a, b):</a:t>
            </a:r>
          </a:p>
          <a:p>
            <a:r>
              <a:rPr lang="en-IN" dirty="0"/>
              <a:t>        print(</a:t>
            </a:r>
            <a:r>
              <a:rPr lang="en-IN" dirty="0" err="1"/>
              <a:t>f"a</a:t>
            </a:r>
            <a:r>
              <a:rPr lang="en-IN" dirty="0"/>
              <a:t>: {a}, b: {b}")</a:t>
            </a:r>
          </a:p>
          <a:p>
            <a:r>
              <a:rPr lang="en-IN" dirty="0"/>
              <a:t># Usage</a:t>
            </a:r>
          </a:p>
          <a:p>
            <a:r>
              <a:rPr lang="en-IN" dirty="0"/>
              <a:t>example = Example()</a:t>
            </a:r>
          </a:p>
          <a:p>
            <a:r>
              <a:rPr lang="en-IN" dirty="0" err="1"/>
              <a:t>example.display</a:t>
            </a:r>
            <a:r>
              <a:rPr lang="en-IN" dirty="0"/>
              <a:t>(5, 10)  # Output: a: 5, b: 10</a:t>
            </a:r>
          </a:p>
          <a:p>
            <a:r>
              <a:rPr lang="en-IN" dirty="0" err="1"/>
              <a:t>example.display</a:t>
            </a:r>
            <a:r>
              <a:rPr lang="en-IN" dirty="0"/>
              <a:t>(5)     # </a:t>
            </a:r>
            <a:r>
              <a:rPr lang="en-IN" dirty="0" err="1"/>
              <a:t>TypeError</a:t>
            </a:r>
            <a:r>
              <a:rPr lang="en-IN" dirty="0"/>
              <a:t>: display() missing 1 required positional argument: 'b'</a:t>
            </a:r>
          </a:p>
        </p:txBody>
      </p:sp>
    </p:spTree>
    <p:extLst>
      <p:ext uri="{BB962C8B-B14F-4D97-AF65-F5344CB8AC3E}">
        <p14:creationId xmlns:p14="http://schemas.microsoft.com/office/powerpoint/2010/main" val="235108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67362C-B50C-6E42-A34E-2C65A397B025}"/>
              </a:ext>
            </a:extLst>
          </p:cNvPr>
          <p:cNvSpPr txBox="1"/>
          <p:nvPr/>
        </p:nvSpPr>
        <p:spPr>
          <a:xfrm>
            <a:off x="2375705" y="666072"/>
            <a:ext cx="609407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Example Using Default Arguments and Type Checking:</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18E89C-B336-57B5-6CE8-6C6FB632ABC3}"/>
              </a:ext>
            </a:extLst>
          </p:cNvPr>
          <p:cNvSpPr txBox="1"/>
          <p:nvPr/>
        </p:nvSpPr>
        <p:spPr>
          <a:xfrm>
            <a:off x="3047036" y="1308235"/>
            <a:ext cx="6094070"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class Example:</a:t>
            </a:r>
          </a:p>
          <a:p>
            <a:r>
              <a:rPr lang="en-IN" dirty="0">
                <a:latin typeface="Times New Roman" panose="02020603050405020304" pitchFamily="18" charset="0"/>
                <a:cs typeface="Times New Roman" panose="02020603050405020304" pitchFamily="18" charset="0"/>
              </a:rPr>
              <a:t>    def display(self, a=None, b=None):</a:t>
            </a:r>
          </a:p>
          <a:p>
            <a:r>
              <a:rPr lang="en-IN" dirty="0">
                <a:latin typeface="Times New Roman" panose="02020603050405020304" pitchFamily="18" charset="0"/>
                <a:cs typeface="Times New Roman" panose="02020603050405020304" pitchFamily="18" charset="0"/>
              </a:rPr>
              <a:t>        if a is not None and b is not None:</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f"a</a:t>
            </a:r>
            <a:r>
              <a:rPr lang="en-IN" dirty="0">
                <a:latin typeface="Times New Roman" panose="02020603050405020304" pitchFamily="18" charset="0"/>
                <a:cs typeface="Times New Roman" panose="02020603050405020304" pitchFamily="18" charset="0"/>
              </a:rPr>
              <a:t>: {a}, b: {b}")</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 is not None:</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f"a</a:t>
            </a:r>
            <a:r>
              <a:rPr lang="en-IN" dirty="0">
                <a:latin typeface="Times New Roman" panose="02020603050405020304" pitchFamily="18" charset="0"/>
                <a:cs typeface="Times New Roman" panose="02020603050405020304" pitchFamily="18" charset="0"/>
              </a:rPr>
              <a:t>: {a}")</a:t>
            </a:r>
          </a:p>
          <a:p>
            <a:r>
              <a:rPr lang="en-IN" dirty="0">
                <a:latin typeface="Times New Roman" panose="02020603050405020304" pitchFamily="18" charset="0"/>
                <a:cs typeface="Times New Roman" panose="02020603050405020304" pitchFamily="18" charset="0"/>
              </a:rPr>
              <a:t>        else:</a:t>
            </a:r>
          </a:p>
          <a:p>
            <a:r>
              <a:rPr lang="en-IN" dirty="0">
                <a:latin typeface="Times New Roman" panose="02020603050405020304" pitchFamily="18" charset="0"/>
                <a:cs typeface="Times New Roman" panose="02020603050405020304" pitchFamily="18" charset="0"/>
              </a:rPr>
              <a:t>            print("No arguments provided")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Usage</a:t>
            </a:r>
          </a:p>
          <a:p>
            <a:r>
              <a:rPr lang="en-IN" dirty="0">
                <a:latin typeface="Times New Roman" panose="02020603050405020304" pitchFamily="18" charset="0"/>
                <a:cs typeface="Times New Roman" panose="02020603050405020304" pitchFamily="18" charset="0"/>
              </a:rPr>
              <a:t>example = Example()</a:t>
            </a:r>
          </a:p>
          <a:p>
            <a:r>
              <a:rPr lang="en-IN" dirty="0" err="1">
                <a:latin typeface="Times New Roman" panose="02020603050405020304" pitchFamily="18" charset="0"/>
                <a:cs typeface="Times New Roman" panose="02020603050405020304" pitchFamily="18" charset="0"/>
              </a:rPr>
              <a:t>example.display</a:t>
            </a:r>
            <a:r>
              <a:rPr lang="en-IN" dirty="0">
                <a:latin typeface="Times New Roman" panose="02020603050405020304" pitchFamily="18" charset="0"/>
                <a:cs typeface="Times New Roman" panose="02020603050405020304" pitchFamily="18" charset="0"/>
              </a:rPr>
              <a:t>()          # Output: No arguments provided</a:t>
            </a:r>
          </a:p>
          <a:p>
            <a:r>
              <a:rPr lang="en-IN" dirty="0" err="1">
                <a:latin typeface="Times New Roman" panose="02020603050405020304" pitchFamily="18" charset="0"/>
                <a:cs typeface="Times New Roman" panose="02020603050405020304" pitchFamily="18" charset="0"/>
              </a:rPr>
              <a:t>example.display</a:t>
            </a:r>
            <a:r>
              <a:rPr lang="en-IN" dirty="0">
                <a:latin typeface="Times New Roman" panose="02020603050405020304" pitchFamily="18" charset="0"/>
                <a:cs typeface="Times New Roman" panose="02020603050405020304" pitchFamily="18" charset="0"/>
              </a:rPr>
              <a:t>(5)         # Output: a: 5</a:t>
            </a:r>
          </a:p>
          <a:p>
            <a:r>
              <a:rPr lang="en-IN" dirty="0" err="1">
                <a:latin typeface="Times New Roman" panose="02020603050405020304" pitchFamily="18" charset="0"/>
                <a:cs typeface="Times New Roman" panose="02020603050405020304" pitchFamily="18" charset="0"/>
              </a:rPr>
              <a:t>example.display</a:t>
            </a:r>
            <a:r>
              <a:rPr lang="en-IN" dirty="0">
                <a:latin typeface="Times New Roman" panose="02020603050405020304" pitchFamily="18" charset="0"/>
                <a:cs typeface="Times New Roman" panose="02020603050405020304" pitchFamily="18" charset="0"/>
              </a:rPr>
              <a:t>(5, 10)     # Output: a: 5, b: 10</a:t>
            </a:r>
          </a:p>
        </p:txBody>
      </p:sp>
    </p:spTree>
    <p:extLst>
      <p:ext uri="{BB962C8B-B14F-4D97-AF65-F5344CB8AC3E}">
        <p14:creationId xmlns:p14="http://schemas.microsoft.com/office/powerpoint/2010/main" val="385979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CC7641-77BA-0E3B-7281-63EAEA8C1137}"/>
              </a:ext>
            </a:extLst>
          </p:cNvPr>
          <p:cNvSpPr txBox="1"/>
          <p:nvPr/>
        </p:nvSpPr>
        <p:spPr>
          <a:xfrm>
            <a:off x="5271304" y="636608"/>
            <a:ext cx="6186668" cy="5909310"/>
          </a:xfrm>
          <a:prstGeom prst="rect">
            <a:avLst/>
          </a:prstGeom>
          <a:noFill/>
        </p:spPr>
        <p:txBody>
          <a:bodyPr wrap="square">
            <a:spAutoFit/>
          </a:bodyPr>
          <a:lstStyle/>
          <a:p>
            <a:r>
              <a:rPr lang="en-US" dirty="0"/>
              <a:t>from </a:t>
            </a:r>
            <a:r>
              <a:rPr lang="en-US" dirty="0" err="1"/>
              <a:t>multipledispatch</a:t>
            </a:r>
            <a:r>
              <a:rPr lang="en-US" dirty="0"/>
              <a:t> import dispatch</a:t>
            </a:r>
          </a:p>
          <a:p>
            <a:endParaRPr lang="en-US" dirty="0"/>
          </a:p>
          <a:p>
            <a:r>
              <a:rPr lang="en-US" dirty="0"/>
              <a:t>@dispatch(int, int)</a:t>
            </a:r>
          </a:p>
          <a:p>
            <a:r>
              <a:rPr lang="en-US" dirty="0"/>
              <a:t>def product(first, second):</a:t>
            </a:r>
          </a:p>
          <a:p>
            <a:r>
              <a:rPr lang="en-US" dirty="0"/>
              <a:t>    result = first*second</a:t>
            </a:r>
          </a:p>
          <a:p>
            <a:r>
              <a:rPr lang="en-US" dirty="0"/>
              <a:t>    print(result)</a:t>
            </a:r>
          </a:p>
          <a:p>
            <a:r>
              <a:rPr lang="en-US" dirty="0"/>
              <a:t>  </a:t>
            </a:r>
          </a:p>
          <a:p>
            <a:r>
              <a:rPr lang="en-US" dirty="0"/>
              <a:t>@dispatch(int, int, int)</a:t>
            </a:r>
          </a:p>
          <a:p>
            <a:r>
              <a:rPr lang="en-US" dirty="0"/>
              <a:t>def product(first, second, third):</a:t>
            </a:r>
          </a:p>
          <a:p>
            <a:r>
              <a:rPr lang="en-US" dirty="0"/>
              <a:t>    result = first * second * third</a:t>
            </a:r>
          </a:p>
          <a:p>
            <a:r>
              <a:rPr lang="en-US" dirty="0"/>
              <a:t>    print(result)</a:t>
            </a:r>
          </a:p>
          <a:p>
            <a:r>
              <a:rPr lang="en-US" dirty="0"/>
              <a:t>  </a:t>
            </a:r>
          </a:p>
          <a:p>
            <a:r>
              <a:rPr lang="en-US" dirty="0"/>
              <a:t>@dispatch(float, float, float)</a:t>
            </a:r>
          </a:p>
          <a:p>
            <a:r>
              <a:rPr lang="en-US" dirty="0"/>
              <a:t>def product(first, second, third):</a:t>
            </a:r>
          </a:p>
          <a:p>
            <a:r>
              <a:rPr lang="en-US" dirty="0"/>
              <a:t>    result = first * second * third</a:t>
            </a:r>
          </a:p>
          <a:p>
            <a:r>
              <a:rPr lang="en-US" dirty="0"/>
              <a:t>    print(result)</a:t>
            </a:r>
          </a:p>
          <a:p>
            <a:endParaRPr lang="en-US" dirty="0"/>
          </a:p>
          <a:p>
            <a:r>
              <a:rPr lang="en-US" dirty="0"/>
              <a:t>product(2, 3)  # this will give output of 6 </a:t>
            </a:r>
          </a:p>
          <a:p>
            <a:r>
              <a:rPr lang="en-US" dirty="0"/>
              <a:t>product(2, 3, 2)  # this will give output of 12</a:t>
            </a:r>
          </a:p>
          <a:p>
            <a:r>
              <a:rPr lang="en-US" dirty="0"/>
              <a:t>product(2.2, 3.4, 2.3)  # this will give output of 17.985999999999997</a:t>
            </a:r>
            <a:endParaRPr lang="en-IN" dirty="0"/>
          </a:p>
        </p:txBody>
      </p:sp>
      <p:sp>
        <p:nvSpPr>
          <p:cNvPr id="7" name="TextBox 6">
            <a:extLst>
              <a:ext uri="{FF2B5EF4-FFF2-40B4-BE49-F238E27FC236}">
                <a16:creationId xmlns:a16="http://schemas.microsoft.com/office/drawing/2014/main" id="{240F2BBB-6081-6D52-2468-69873BE05565}"/>
              </a:ext>
            </a:extLst>
          </p:cNvPr>
          <p:cNvSpPr txBox="1"/>
          <p:nvPr/>
        </p:nvSpPr>
        <p:spPr>
          <a:xfrm>
            <a:off x="234387" y="2390700"/>
            <a:ext cx="644131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SINGLEDISPATCH</a:t>
            </a:r>
          </a:p>
        </p:txBody>
      </p:sp>
    </p:spTree>
    <p:extLst>
      <p:ext uri="{BB962C8B-B14F-4D97-AF65-F5344CB8AC3E}">
        <p14:creationId xmlns:p14="http://schemas.microsoft.com/office/powerpoint/2010/main" val="316540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A1C4F-C716-C108-800E-739F2B60F0FD}"/>
              </a:ext>
            </a:extLst>
          </p:cNvPr>
          <p:cNvSpPr txBox="1"/>
          <p:nvPr/>
        </p:nvSpPr>
        <p:spPr>
          <a:xfrm>
            <a:off x="2433577" y="214660"/>
            <a:ext cx="609407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Method Overriding:</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9E4519-9EAB-B52B-5172-ED4BE2E80057}"/>
              </a:ext>
            </a:extLst>
          </p:cNvPr>
          <p:cNvSpPr txBox="1"/>
          <p:nvPr/>
        </p:nvSpPr>
        <p:spPr>
          <a:xfrm>
            <a:off x="373284" y="1593633"/>
            <a:ext cx="10715263"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Method overriding in Python allows a subclass to provide a specific implementation of a method that is already defined in its superclass. This is a fundamental concept in object-oriented programming (OOP) and is used to achieve polymorphism.</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D617A7-A701-51CF-6676-2345939891BC}"/>
              </a:ext>
            </a:extLst>
          </p:cNvPr>
          <p:cNvSpPr txBox="1"/>
          <p:nvPr/>
        </p:nvSpPr>
        <p:spPr>
          <a:xfrm>
            <a:off x="1947441" y="3099138"/>
            <a:ext cx="8018362"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How Method Overriding Works: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a method in a subclass has the same name, signature, and return type as a method in its superclass, the method in the subclass overrides the method in the superclass. This means that when you call this method on an instance of the subclass, the subclass's version of the method is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66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59A112-2F12-8111-DB3B-4011CB55F9BD}"/>
              </a:ext>
            </a:extLst>
          </p:cNvPr>
          <p:cNvSpPr txBox="1"/>
          <p:nvPr/>
        </p:nvSpPr>
        <p:spPr>
          <a:xfrm>
            <a:off x="2896565" y="105589"/>
            <a:ext cx="8597096"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Example of Method Overriding: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Consider a simple example involving an inheritance hierarchy of animals: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5A1393-FBCA-5AE8-B305-C75E9E6789E4}"/>
              </a:ext>
            </a:extLst>
          </p:cNvPr>
          <p:cNvSpPr txBox="1"/>
          <p:nvPr/>
        </p:nvSpPr>
        <p:spPr>
          <a:xfrm>
            <a:off x="2896565" y="1028919"/>
            <a:ext cx="5038067"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class Animal:</a:t>
            </a:r>
          </a:p>
          <a:p>
            <a:r>
              <a:rPr lang="en-IN" dirty="0">
                <a:latin typeface="Times New Roman" panose="02020603050405020304" pitchFamily="18" charset="0"/>
                <a:cs typeface="Times New Roman" panose="02020603050405020304" pitchFamily="18" charset="0"/>
              </a:rPr>
              <a:t>    def speak(self):</a:t>
            </a:r>
          </a:p>
          <a:p>
            <a:r>
              <a:rPr lang="en-IN" dirty="0">
                <a:latin typeface="Times New Roman" panose="02020603050405020304" pitchFamily="18" charset="0"/>
                <a:cs typeface="Times New Roman" panose="02020603050405020304" pitchFamily="18" charset="0"/>
              </a:rPr>
              <a:t>        return "Animal sound"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Dog(Animal):</a:t>
            </a:r>
          </a:p>
          <a:p>
            <a:r>
              <a:rPr lang="en-IN" dirty="0">
                <a:latin typeface="Times New Roman" panose="02020603050405020304" pitchFamily="18" charset="0"/>
                <a:cs typeface="Times New Roman" panose="02020603050405020304" pitchFamily="18" charset="0"/>
              </a:rPr>
              <a:t>    def speak(self):</a:t>
            </a:r>
          </a:p>
          <a:p>
            <a:r>
              <a:rPr lang="en-IN" dirty="0">
                <a:latin typeface="Times New Roman" panose="02020603050405020304" pitchFamily="18" charset="0"/>
                <a:cs typeface="Times New Roman" panose="02020603050405020304" pitchFamily="18" charset="0"/>
              </a:rPr>
              <a:t>        return "Woof!"</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Cat(Animal):</a:t>
            </a:r>
          </a:p>
          <a:p>
            <a:r>
              <a:rPr lang="en-IN" dirty="0">
                <a:latin typeface="Times New Roman" panose="02020603050405020304" pitchFamily="18" charset="0"/>
                <a:cs typeface="Times New Roman" panose="02020603050405020304" pitchFamily="18" charset="0"/>
              </a:rPr>
              <a:t>    def speak(self):</a:t>
            </a:r>
          </a:p>
          <a:p>
            <a:r>
              <a:rPr lang="en-IN" dirty="0">
                <a:latin typeface="Times New Roman" panose="02020603050405020304" pitchFamily="18" charset="0"/>
                <a:cs typeface="Times New Roman" panose="02020603050405020304" pitchFamily="18" charset="0"/>
              </a:rPr>
              <a:t>        return "Meow!"</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Usage</a:t>
            </a:r>
          </a:p>
          <a:p>
            <a:r>
              <a:rPr lang="en-IN" dirty="0">
                <a:latin typeface="Times New Roman" panose="02020603050405020304" pitchFamily="18" charset="0"/>
                <a:cs typeface="Times New Roman" panose="02020603050405020304" pitchFamily="18" charset="0"/>
              </a:rPr>
              <a:t>animal = Animal()</a:t>
            </a:r>
          </a:p>
          <a:p>
            <a:r>
              <a:rPr lang="en-IN" dirty="0">
                <a:latin typeface="Times New Roman" panose="02020603050405020304" pitchFamily="18" charset="0"/>
                <a:cs typeface="Times New Roman" panose="02020603050405020304" pitchFamily="18" charset="0"/>
              </a:rPr>
              <a:t>dog = Dog()</a:t>
            </a:r>
          </a:p>
          <a:p>
            <a:r>
              <a:rPr lang="en-IN" dirty="0">
                <a:latin typeface="Times New Roman" panose="02020603050405020304" pitchFamily="18" charset="0"/>
                <a:cs typeface="Times New Roman" panose="02020603050405020304" pitchFamily="18" charset="0"/>
              </a:rPr>
              <a:t>cat = Cat()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animal.speak</a:t>
            </a:r>
            <a:r>
              <a:rPr lang="en-IN" dirty="0">
                <a:latin typeface="Times New Roman" panose="02020603050405020304" pitchFamily="18" charset="0"/>
                <a:cs typeface="Times New Roman" panose="02020603050405020304" pitchFamily="18" charset="0"/>
              </a:rPr>
              <a:t>())  # Output: Animal sound</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dog.speak</a:t>
            </a:r>
            <a:r>
              <a:rPr lang="en-IN" dirty="0">
                <a:latin typeface="Times New Roman" panose="02020603050405020304" pitchFamily="18" charset="0"/>
                <a:cs typeface="Times New Roman" panose="02020603050405020304" pitchFamily="18" charset="0"/>
              </a:rPr>
              <a:t>())     # Output: Woof!</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cat.speak</a:t>
            </a:r>
            <a:r>
              <a:rPr lang="en-IN" dirty="0">
                <a:latin typeface="Times New Roman" panose="02020603050405020304" pitchFamily="18" charset="0"/>
                <a:cs typeface="Times New Roman" panose="02020603050405020304" pitchFamily="18" charset="0"/>
              </a:rPr>
              <a:t>())     # Output: Meow!</a:t>
            </a:r>
          </a:p>
        </p:txBody>
      </p:sp>
      <p:sp>
        <p:nvSpPr>
          <p:cNvPr id="13" name="TextBox 12">
            <a:extLst>
              <a:ext uri="{FF2B5EF4-FFF2-40B4-BE49-F238E27FC236}">
                <a16:creationId xmlns:a16="http://schemas.microsoft.com/office/drawing/2014/main" id="{2B2AB37D-4B70-A7F2-5ED2-7E00B2D03CBE}"/>
              </a:ext>
            </a:extLst>
          </p:cNvPr>
          <p:cNvSpPr txBox="1"/>
          <p:nvPr/>
        </p:nvSpPr>
        <p:spPr>
          <a:xfrm>
            <a:off x="6528619" y="3429000"/>
            <a:ext cx="609600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 this example, the Dog and Cat classes override the speak method of the Animal class to provide their specific implementations.</a:t>
            </a:r>
          </a:p>
        </p:txBody>
      </p:sp>
    </p:spTree>
    <p:extLst>
      <p:ext uri="{BB962C8B-B14F-4D97-AF65-F5344CB8AC3E}">
        <p14:creationId xmlns:p14="http://schemas.microsoft.com/office/powerpoint/2010/main" val="3161360351"/>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501</TotalTime>
  <Words>1136</Words>
  <Application>Microsoft Office PowerPoint</Application>
  <PresentationFormat>Widescreen</PresentationFormat>
  <Paragraphs>139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Avenir Next LT Pro</vt:lpstr>
      <vt:lpstr>Avenir Next LT Pro Light</vt:lpstr>
      <vt:lpstr>Georgia Pro Semibold</vt:lpstr>
      <vt:lpstr>Times New Roman</vt:lpstr>
      <vt:lpstr>RocaVTI</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lithish .N</dc:creator>
  <cp:lastModifiedBy>Jaya Murugan</cp:lastModifiedBy>
  <cp:revision>2</cp:revision>
  <dcterms:created xsi:type="dcterms:W3CDTF">2024-05-22T04:43:47Z</dcterms:created>
  <dcterms:modified xsi:type="dcterms:W3CDTF">2024-09-04T16:05:30Z</dcterms:modified>
</cp:coreProperties>
</file>