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A5AB96-FADF-4147-91C4-1DC9C9D1EB39}" v="9" dt="2024-05-05T17:44:09.6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3C2A4-1988-49F3-9C9F-C99AC3E69611}" type="datetimeFigureOut">
              <a:rPr lang="en-IN" smtClean="0"/>
              <a:t>05-05-2024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DDE18F-DB3E-4F38-9F54-380C96FC28E9}" type="slidenum">
              <a:rPr lang="en-IN" smtClean="0"/>
              <a:t>‹#›</a:t>
            </a:fld>
            <a:endParaRPr lang="en-IN"/>
          </a:p>
        </p:txBody>
      </p:sp>
    </p:spTree>
    <p:extLst>
      <p:ext uri="{BB962C8B-B14F-4D97-AF65-F5344CB8AC3E}">
        <p14:creationId xmlns:p14="http://schemas.microsoft.com/office/powerpoint/2010/main" val="2994725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DDE18F-DB3E-4F38-9F54-380C96FC28E9}" type="slidenum">
              <a:rPr lang="en-IN" smtClean="0"/>
              <a:t>1</a:t>
            </a:fld>
            <a:endParaRPr lang="en-IN"/>
          </a:p>
        </p:txBody>
      </p:sp>
    </p:spTree>
    <p:extLst>
      <p:ext uri="{BB962C8B-B14F-4D97-AF65-F5344CB8AC3E}">
        <p14:creationId xmlns:p14="http://schemas.microsoft.com/office/powerpoint/2010/main" val="1221985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DDE18F-DB3E-4F38-9F54-380C96FC28E9}" type="slidenum">
              <a:rPr lang="en-IN" smtClean="0"/>
              <a:t>8</a:t>
            </a:fld>
            <a:endParaRPr lang="en-IN"/>
          </a:p>
        </p:txBody>
      </p:sp>
    </p:spTree>
    <p:extLst>
      <p:ext uri="{BB962C8B-B14F-4D97-AF65-F5344CB8AC3E}">
        <p14:creationId xmlns:p14="http://schemas.microsoft.com/office/powerpoint/2010/main" val="4039107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DDE18F-DB3E-4F38-9F54-380C96FC28E9}" type="slidenum">
              <a:rPr lang="en-IN" smtClean="0"/>
              <a:t>9</a:t>
            </a:fld>
            <a:endParaRPr lang="en-IN"/>
          </a:p>
        </p:txBody>
      </p:sp>
    </p:spTree>
    <p:extLst>
      <p:ext uri="{BB962C8B-B14F-4D97-AF65-F5344CB8AC3E}">
        <p14:creationId xmlns:p14="http://schemas.microsoft.com/office/powerpoint/2010/main" val="12958917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5/5/2024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5/5/2024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5/5/2024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80F46-1708-3780-7387-27A14B6E6C0C}"/>
              </a:ext>
            </a:extLst>
          </p:cNvPr>
          <p:cNvSpPr>
            <a:spLocks noGrp="1"/>
          </p:cNvSpPr>
          <p:nvPr>
            <p:ph type="ctrTitle"/>
          </p:nvPr>
        </p:nvSpPr>
        <p:spPr>
          <a:xfrm>
            <a:off x="680322" y="2595715"/>
            <a:ext cx="8144134" cy="1307691"/>
          </a:xfrm>
        </p:spPr>
        <p:txBody>
          <a:bodyPr/>
          <a:lstStyle/>
          <a:p>
            <a:r>
              <a:rPr lang="en-IN" sz="3600" dirty="0"/>
              <a:t>INDUSTRIAL HUMAN RESOURCES</a:t>
            </a:r>
            <a:br>
              <a:rPr lang="en-IN" sz="3600" dirty="0"/>
            </a:br>
            <a:r>
              <a:rPr lang="en-IN" sz="3600" dirty="0"/>
              <a:t>GEO-VISUALIZATION</a:t>
            </a:r>
          </a:p>
        </p:txBody>
      </p:sp>
      <p:sp>
        <p:nvSpPr>
          <p:cNvPr id="3" name="Subtitle 2">
            <a:extLst>
              <a:ext uri="{FF2B5EF4-FFF2-40B4-BE49-F238E27FC236}">
                <a16:creationId xmlns:a16="http://schemas.microsoft.com/office/drawing/2014/main" id="{D941264C-7C34-5AFB-907C-46C772740F39}"/>
              </a:ext>
            </a:extLst>
          </p:cNvPr>
          <p:cNvSpPr>
            <a:spLocks noGrp="1"/>
          </p:cNvSpPr>
          <p:nvPr>
            <p:ph type="subTitle" idx="1"/>
          </p:nvPr>
        </p:nvSpPr>
        <p:spPr>
          <a:xfrm>
            <a:off x="680322" y="4679174"/>
            <a:ext cx="8144134" cy="1117687"/>
          </a:xfrm>
        </p:spPr>
        <p:txBody>
          <a:bodyPr>
            <a:normAutofit/>
          </a:bodyPr>
          <a:lstStyle/>
          <a:p>
            <a:r>
              <a:rPr lang="en-IN" sz="1800" dirty="0"/>
              <a:t>Predictive analysis &amp;geo-visualization</a:t>
            </a:r>
          </a:p>
          <a:p>
            <a:endParaRPr lang="en-IN" sz="1800" dirty="0"/>
          </a:p>
        </p:txBody>
      </p:sp>
    </p:spTree>
    <p:extLst>
      <p:ext uri="{BB962C8B-B14F-4D97-AF65-F5344CB8AC3E}">
        <p14:creationId xmlns:p14="http://schemas.microsoft.com/office/powerpoint/2010/main" val="2876183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0B12-3887-3BAB-6603-96ACAA5139A8}"/>
              </a:ext>
            </a:extLst>
          </p:cNvPr>
          <p:cNvSpPr>
            <a:spLocks noGrp="1"/>
          </p:cNvSpPr>
          <p:nvPr>
            <p:ph type="ctrTitle"/>
          </p:nvPr>
        </p:nvSpPr>
        <p:spPr/>
        <p:txBody>
          <a:bodyPr/>
          <a:lstStyle/>
          <a:p>
            <a:r>
              <a:rPr lang="en-IN" dirty="0"/>
              <a:t>THANK YOU  </a:t>
            </a:r>
          </a:p>
        </p:txBody>
      </p:sp>
      <p:sp>
        <p:nvSpPr>
          <p:cNvPr id="3" name="Subtitle 2">
            <a:extLst>
              <a:ext uri="{FF2B5EF4-FFF2-40B4-BE49-F238E27FC236}">
                <a16:creationId xmlns:a16="http://schemas.microsoft.com/office/drawing/2014/main" id="{E60B7846-78B8-93E2-0862-B6ADF730E9F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66831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8145-1E41-7419-BD6B-B2D80FBAB328}"/>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D8B303E8-6161-4978-A9DA-DD4693D176E8}"/>
              </a:ext>
            </a:extLst>
          </p:cNvPr>
          <p:cNvSpPr>
            <a:spLocks noGrp="1"/>
          </p:cNvSpPr>
          <p:nvPr>
            <p:ph idx="1"/>
          </p:nvPr>
        </p:nvSpPr>
        <p:spPr/>
        <p:txBody>
          <a:bodyPr>
            <a:normAutofit fontScale="92500" lnSpcReduction="20000"/>
          </a:bodyPr>
          <a:lstStyle/>
          <a:p>
            <a:r>
              <a:rPr lang="en-US" sz="1800" b="0" i="0" u="none" strike="noStrike" dirty="0">
                <a:solidFill>
                  <a:srgbClr val="000000"/>
                </a:solidFill>
                <a:effectLst/>
                <a:latin typeface="Arial" panose="020B0604020202020204" pitchFamily="34" charset="0"/>
              </a:rPr>
              <a:t>In India, the industrial classification of the workforce is essential to understand the distribution of the labor force across various sectors</a:t>
            </a:r>
          </a:p>
          <a:p>
            <a:endParaRPr lang="en-US" sz="1800" dirty="0">
              <a:solidFill>
                <a:srgbClr val="000000"/>
              </a:solidFill>
              <a:latin typeface="Arial" panose="020B0604020202020204" pitchFamily="34" charset="0"/>
            </a:endParaRPr>
          </a:p>
          <a:p>
            <a:r>
              <a:rPr lang="en-US" sz="1800" b="0" i="0" u="none" strike="noStrike" dirty="0">
                <a:solidFill>
                  <a:srgbClr val="000000"/>
                </a:solidFill>
                <a:effectLst/>
                <a:latin typeface="Arial" panose="020B0604020202020204" pitchFamily="34" charset="0"/>
              </a:rPr>
              <a:t>The classification of main workers and marginal workers, other than cultivators and agricultural laborers, by sex and by section, division, and class, has been traditionally used to understand the economic status and employment trends in the country. However, the current data on this classification is outdated and may not accurately reflect the current state of the workforce.</a:t>
            </a:r>
          </a:p>
          <a:p>
            <a:endParaRPr lang="en-US" sz="1800" b="0" i="0" u="none" strike="noStrike" dirty="0">
              <a:solidFill>
                <a:srgbClr val="000000"/>
              </a:solidFill>
              <a:effectLst/>
              <a:latin typeface="Arial" panose="020B0604020202020204" pitchFamily="34" charset="0"/>
            </a:endParaRPr>
          </a:p>
          <a:p>
            <a:pPr rtl="0">
              <a:spcBef>
                <a:spcPts val="0"/>
              </a:spcBef>
              <a:spcAft>
                <a:spcPts val="800"/>
              </a:spcAft>
            </a:pPr>
            <a:r>
              <a:rPr lang="en-US" sz="1800" b="0" i="0" u="none" strike="noStrike" dirty="0">
                <a:solidFill>
                  <a:srgbClr val="000000"/>
                </a:solidFill>
                <a:effectLst/>
                <a:latin typeface="Arial" panose="020B0604020202020204" pitchFamily="34" charset="0"/>
              </a:rPr>
              <a:t>The aim of this study is to update the information on the industrial classification of the main and marginal workers, other than cultivators and agricultural laborers, by sex and by section, division, and class, to provide relevant and accurate data for policy making and employment planning.</a:t>
            </a:r>
            <a:endParaRPr lang="en-US" b="0" dirty="0">
              <a:effectLst/>
            </a:endParaRPr>
          </a:p>
          <a:p>
            <a:br>
              <a:rPr lang="en-US" dirty="0"/>
            </a:br>
            <a:endParaRPr lang="en-IN" dirty="0"/>
          </a:p>
        </p:txBody>
      </p:sp>
    </p:spTree>
    <p:extLst>
      <p:ext uri="{BB962C8B-B14F-4D97-AF65-F5344CB8AC3E}">
        <p14:creationId xmlns:p14="http://schemas.microsoft.com/office/powerpoint/2010/main" val="1274302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083F5-5C74-3977-FC45-7C3DEDEB2C65}"/>
              </a:ext>
            </a:extLst>
          </p:cNvPr>
          <p:cNvSpPr>
            <a:spLocks noGrp="1"/>
          </p:cNvSpPr>
          <p:nvPr>
            <p:ph type="title"/>
          </p:nvPr>
        </p:nvSpPr>
        <p:spPr/>
        <p:txBody>
          <a:bodyPr/>
          <a:lstStyle/>
          <a:p>
            <a:r>
              <a:rPr lang="en-IN" dirty="0"/>
              <a:t>Tools:</a:t>
            </a:r>
          </a:p>
        </p:txBody>
      </p:sp>
      <p:sp>
        <p:nvSpPr>
          <p:cNvPr id="3" name="Content Placeholder 2">
            <a:extLst>
              <a:ext uri="{FF2B5EF4-FFF2-40B4-BE49-F238E27FC236}">
                <a16:creationId xmlns:a16="http://schemas.microsoft.com/office/drawing/2014/main" id="{2A9B1F67-F1F1-F495-AA29-F06AC9FB50E1}"/>
              </a:ext>
            </a:extLst>
          </p:cNvPr>
          <p:cNvSpPr>
            <a:spLocks noGrp="1"/>
          </p:cNvSpPr>
          <p:nvPr>
            <p:ph idx="1"/>
          </p:nvPr>
        </p:nvSpPr>
        <p:spPr/>
        <p:txBody>
          <a:bodyPr/>
          <a:lstStyle/>
          <a:p>
            <a:r>
              <a:rPr lang="en-IN" dirty="0"/>
              <a:t>Python –programming language</a:t>
            </a:r>
          </a:p>
          <a:p>
            <a:r>
              <a:rPr lang="en-IN" dirty="0" err="1"/>
              <a:t>Streamlit</a:t>
            </a:r>
            <a:r>
              <a:rPr lang="en-IN" dirty="0"/>
              <a:t> -web application</a:t>
            </a:r>
          </a:p>
          <a:p>
            <a:r>
              <a:rPr lang="en-IN" dirty="0"/>
              <a:t>Pandas -data wrangling</a:t>
            </a:r>
          </a:p>
          <a:p>
            <a:r>
              <a:rPr lang="en-IN" dirty="0"/>
              <a:t>Matplotlib and folium – data visualization</a:t>
            </a:r>
          </a:p>
          <a:p>
            <a:endParaRPr lang="en-IN" dirty="0"/>
          </a:p>
        </p:txBody>
      </p:sp>
    </p:spTree>
    <p:extLst>
      <p:ext uri="{BB962C8B-B14F-4D97-AF65-F5344CB8AC3E}">
        <p14:creationId xmlns:p14="http://schemas.microsoft.com/office/powerpoint/2010/main" val="574984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D206-97D8-3EA4-0333-F94C3A0240F6}"/>
              </a:ext>
            </a:extLst>
          </p:cNvPr>
          <p:cNvSpPr>
            <a:spLocks noGrp="1"/>
          </p:cNvSpPr>
          <p:nvPr>
            <p:ph type="title"/>
          </p:nvPr>
        </p:nvSpPr>
        <p:spPr/>
        <p:txBody>
          <a:bodyPr/>
          <a:lstStyle/>
          <a:p>
            <a:r>
              <a:rPr lang="en-IN" dirty="0"/>
              <a:t>Project workflow:</a:t>
            </a:r>
          </a:p>
        </p:txBody>
      </p:sp>
      <p:sp>
        <p:nvSpPr>
          <p:cNvPr id="3" name="Content Placeholder 2">
            <a:extLst>
              <a:ext uri="{FF2B5EF4-FFF2-40B4-BE49-F238E27FC236}">
                <a16:creationId xmlns:a16="http://schemas.microsoft.com/office/drawing/2014/main" id="{C86F52B8-A372-A2D4-4501-A55A88575C65}"/>
              </a:ext>
            </a:extLst>
          </p:cNvPr>
          <p:cNvSpPr>
            <a:spLocks noGrp="1"/>
          </p:cNvSpPr>
          <p:nvPr>
            <p:ph idx="1"/>
          </p:nvPr>
        </p:nvSpPr>
        <p:spPr/>
        <p:txBody>
          <a:bodyPr>
            <a:normAutofit/>
          </a:bodyPr>
          <a:lstStyle/>
          <a:p>
            <a:r>
              <a:rPr lang="en-IN" dirty="0"/>
              <a:t>Data loading –use pandas to load human resources data from              dataset</a:t>
            </a:r>
          </a:p>
          <a:p>
            <a:r>
              <a:rPr lang="en-IN" dirty="0"/>
              <a:t>Preprocessing-clean &amp; preprocess the data include splitting columns</a:t>
            </a:r>
          </a:p>
          <a:p>
            <a:r>
              <a:rPr lang="en-IN" dirty="0"/>
              <a:t>Data exploration – explore the data using </a:t>
            </a:r>
            <a:r>
              <a:rPr lang="en-IN" dirty="0" err="1"/>
              <a:t>streamlit</a:t>
            </a:r>
            <a:r>
              <a:rPr lang="en-IN" dirty="0"/>
              <a:t> user friendly interaction</a:t>
            </a:r>
          </a:p>
          <a:p>
            <a:r>
              <a:rPr lang="en-IN" dirty="0"/>
              <a:t>Geo-visualization –use folium to create an interactive map </a:t>
            </a:r>
          </a:p>
        </p:txBody>
      </p:sp>
    </p:spTree>
    <p:extLst>
      <p:ext uri="{BB962C8B-B14F-4D97-AF65-F5344CB8AC3E}">
        <p14:creationId xmlns:p14="http://schemas.microsoft.com/office/powerpoint/2010/main" val="3579908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54A77-94F7-7DD0-7E8D-E5E499D43BD3}"/>
              </a:ext>
            </a:extLst>
          </p:cNvPr>
          <p:cNvSpPr>
            <a:spLocks noGrp="1"/>
          </p:cNvSpPr>
          <p:nvPr>
            <p:ph type="title"/>
          </p:nvPr>
        </p:nvSpPr>
        <p:spPr/>
        <p:txBody>
          <a:bodyPr/>
          <a:lstStyle/>
          <a:p>
            <a:r>
              <a:rPr lang="en-IN" dirty="0"/>
              <a:t>EDA insights:</a:t>
            </a:r>
          </a:p>
        </p:txBody>
      </p:sp>
      <p:sp>
        <p:nvSpPr>
          <p:cNvPr id="3" name="Content Placeholder 2">
            <a:extLst>
              <a:ext uri="{FF2B5EF4-FFF2-40B4-BE49-F238E27FC236}">
                <a16:creationId xmlns:a16="http://schemas.microsoft.com/office/drawing/2014/main" id="{74A142B0-F8EB-50F2-AEFB-12AB9908ECD8}"/>
              </a:ext>
            </a:extLst>
          </p:cNvPr>
          <p:cNvSpPr>
            <a:spLocks noGrp="1"/>
          </p:cNvSpPr>
          <p:nvPr>
            <p:ph idx="1"/>
          </p:nvPr>
        </p:nvSpPr>
        <p:spPr/>
        <p:txBody>
          <a:bodyPr>
            <a:normAutofit/>
          </a:bodyPr>
          <a:lstStyle/>
          <a:p>
            <a:r>
              <a:rPr lang="en-IN" sz="2800" dirty="0"/>
              <a:t>Total no of state &amp; district workers</a:t>
            </a:r>
          </a:p>
          <a:p>
            <a:r>
              <a:rPr lang="en-IN" sz="2800" dirty="0"/>
              <a:t>Distribution of workers In rural , main and urban areas</a:t>
            </a:r>
          </a:p>
          <a:p>
            <a:r>
              <a:rPr lang="en-IN" sz="2800" dirty="0"/>
              <a:t>Male &amp;female ratios workers</a:t>
            </a:r>
          </a:p>
          <a:p>
            <a:r>
              <a:rPr lang="en-IN" sz="2800" dirty="0"/>
              <a:t>Visualization of marginal workers in rural and urban areas</a:t>
            </a:r>
          </a:p>
        </p:txBody>
      </p:sp>
    </p:spTree>
    <p:extLst>
      <p:ext uri="{BB962C8B-B14F-4D97-AF65-F5344CB8AC3E}">
        <p14:creationId xmlns:p14="http://schemas.microsoft.com/office/powerpoint/2010/main" val="2443362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1F1F70-7F6A-0934-4532-EEC757221066}"/>
              </a:ext>
            </a:extLst>
          </p:cNvPr>
          <p:cNvPicPr>
            <a:picLocks noChangeAspect="1"/>
          </p:cNvPicPr>
          <p:nvPr/>
        </p:nvPicPr>
        <p:blipFill>
          <a:blip r:embed="rId2"/>
          <a:stretch>
            <a:fillRect/>
          </a:stretch>
        </p:blipFill>
        <p:spPr>
          <a:xfrm>
            <a:off x="358876" y="108155"/>
            <a:ext cx="10766323" cy="6858000"/>
          </a:xfrm>
          <a:prstGeom prst="rect">
            <a:avLst/>
          </a:prstGeom>
        </p:spPr>
      </p:pic>
    </p:spTree>
    <p:extLst>
      <p:ext uri="{BB962C8B-B14F-4D97-AF65-F5344CB8AC3E}">
        <p14:creationId xmlns:p14="http://schemas.microsoft.com/office/powerpoint/2010/main" val="2239293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E4EA0A-D062-BEBA-C427-CB9015CA5AC6}"/>
              </a:ext>
            </a:extLst>
          </p:cNvPr>
          <p:cNvPicPr>
            <a:picLocks noChangeAspect="1"/>
          </p:cNvPicPr>
          <p:nvPr/>
        </p:nvPicPr>
        <p:blipFill rotWithShape="1">
          <a:blip r:embed="rId2"/>
          <a:srcRect l="-1549" t="12393" r="16881" b="-12393"/>
          <a:stretch/>
        </p:blipFill>
        <p:spPr>
          <a:xfrm>
            <a:off x="1841593" y="894735"/>
            <a:ext cx="6987776" cy="5395107"/>
          </a:xfrm>
          <a:prstGeom prst="rect">
            <a:avLst/>
          </a:prstGeom>
        </p:spPr>
      </p:pic>
    </p:spTree>
    <p:extLst>
      <p:ext uri="{BB962C8B-B14F-4D97-AF65-F5344CB8AC3E}">
        <p14:creationId xmlns:p14="http://schemas.microsoft.com/office/powerpoint/2010/main" val="1184937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809B48-0C31-FDC5-F869-2C0C93FFD0DC}"/>
              </a:ext>
            </a:extLst>
          </p:cNvPr>
          <p:cNvPicPr>
            <a:picLocks noChangeAspect="1"/>
          </p:cNvPicPr>
          <p:nvPr/>
        </p:nvPicPr>
        <p:blipFill rotWithShape="1">
          <a:blip r:embed="rId3"/>
          <a:srcRect l="-1049" t="11480" r="10807"/>
          <a:stretch/>
        </p:blipFill>
        <p:spPr>
          <a:xfrm>
            <a:off x="0" y="934064"/>
            <a:ext cx="11002297" cy="5733435"/>
          </a:xfrm>
          <a:prstGeom prst="rect">
            <a:avLst/>
          </a:prstGeom>
        </p:spPr>
      </p:pic>
    </p:spTree>
    <p:extLst>
      <p:ext uri="{BB962C8B-B14F-4D97-AF65-F5344CB8AC3E}">
        <p14:creationId xmlns:p14="http://schemas.microsoft.com/office/powerpoint/2010/main" val="90934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2E6EDB-833C-1C57-6CAF-82E2BD22D69F}"/>
              </a:ext>
            </a:extLst>
          </p:cNvPr>
          <p:cNvPicPr>
            <a:picLocks noChangeAspect="1"/>
          </p:cNvPicPr>
          <p:nvPr/>
        </p:nvPicPr>
        <p:blipFill rotWithShape="1">
          <a:blip r:embed="rId3"/>
          <a:srcRect l="34436" t="33340" r="4759"/>
          <a:stretch/>
        </p:blipFill>
        <p:spPr>
          <a:xfrm>
            <a:off x="2005781" y="1081549"/>
            <a:ext cx="7413523" cy="4317590"/>
          </a:xfrm>
          <a:prstGeom prst="rect">
            <a:avLst/>
          </a:prstGeom>
        </p:spPr>
      </p:pic>
    </p:spTree>
    <p:extLst>
      <p:ext uri="{BB962C8B-B14F-4D97-AF65-F5344CB8AC3E}">
        <p14:creationId xmlns:p14="http://schemas.microsoft.com/office/powerpoint/2010/main" val="58654013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95</TotalTime>
  <Words>254</Words>
  <Application>Microsoft Office PowerPoint</Application>
  <PresentationFormat>Widescreen</PresentationFormat>
  <Paragraphs>28</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Berlin</vt:lpstr>
      <vt:lpstr>INDUSTRIAL HUMAN RESOURCES GEO-VISUALIZATION</vt:lpstr>
      <vt:lpstr>Problem Statement:</vt:lpstr>
      <vt:lpstr>Tools:</vt:lpstr>
      <vt:lpstr>Project workflow:</vt:lpstr>
      <vt:lpstr>EDA insights:</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HUMAN RESOURCES GEO-VISUALIZATION</dc:title>
  <dc:creator>anjugam munusamy</dc:creator>
  <cp:lastModifiedBy>anjugam munusamy</cp:lastModifiedBy>
  <cp:revision>2</cp:revision>
  <dcterms:created xsi:type="dcterms:W3CDTF">2024-05-05T16:11:34Z</dcterms:created>
  <dcterms:modified xsi:type="dcterms:W3CDTF">2024-05-05T17:46:58Z</dcterms:modified>
</cp:coreProperties>
</file>