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59" r:id="rId1"/>
  </p:sldMasterIdLst>
  <p:sldIdLst>
    <p:sldId id="256" r:id="rId2"/>
    <p:sldId id="257" r:id="rId3"/>
    <p:sldId id="270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C3C786-FCD8-4385-854A-DF2F4327A918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D6FCC24-43F7-4825-AD3F-8F9052EA86F2}">
      <dgm:prSet phldrT="[Text]"/>
      <dgm:spPr/>
      <dgm:t>
        <a:bodyPr/>
        <a:lstStyle/>
        <a:p>
          <a:r>
            <a:rPr lang="en-IN" dirty="0"/>
            <a:t>User Output Interface</a:t>
          </a:r>
        </a:p>
      </dgm:t>
    </dgm:pt>
    <dgm:pt modelId="{DCD46CED-DA6F-450C-ADD4-C89326E0BDF0}" type="parTrans" cxnId="{B9DE0D8F-A1C2-440B-84DD-8EB60A9DBDBF}">
      <dgm:prSet/>
      <dgm:spPr/>
      <dgm:t>
        <a:bodyPr/>
        <a:lstStyle/>
        <a:p>
          <a:endParaRPr lang="en-IN"/>
        </a:p>
      </dgm:t>
    </dgm:pt>
    <dgm:pt modelId="{D31271E5-2DB7-4B86-B5EC-139B247F0D7D}" type="sibTrans" cxnId="{B9DE0D8F-A1C2-440B-84DD-8EB60A9DBDBF}">
      <dgm:prSet/>
      <dgm:spPr/>
      <dgm:t>
        <a:bodyPr/>
        <a:lstStyle/>
        <a:p>
          <a:endParaRPr lang="en-IN"/>
        </a:p>
      </dgm:t>
    </dgm:pt>
    <dgm:pt modelId="{0D14A1E6-F197-42F0-9767-E0F856317651}">
      <dgm:prSet phldrT="[Text]"/>
      <dgm:spPr/>
      <dgm:t>
        <a:bodyPr/>
        <a:lstStyle/>
        <a:p>
          <a:r>
            <a:rPr lang="en-IN" dirty="0"/>
            <a:t>Postprocessing</a:t>
          </a:r>
        </a:p>
      </dgm:t>
    </dgm:pt>
    <dgm:pt modelId="{35084E93-5535-4BEF-926C-F3F273DCA729}" type="parTrans" cxnId="{80F411C7-A28F-4BA4-8551-CA7D963B83FB}">
      <dgm:prSet/>
      <dgm:spPr/>
      <dgm:t>
        <a:bodyPr/>
        <a:lstStyle/>
        <a:p>
          <a:endParaRPr lang="en-IN"/>
        </a:p>
      </dgm:t>
    </dgm:pt>
    <dgm:pt modelId="{AF8A388D-C684-4547-BF0A-78B4EE934100}" type="sibTrans" cxnId="{80F411C7-A28F-4BA4-8551-CA7D963B83FB}">
      <dgm:prSet/>
      <dgm:spPr/>
      <dgm:t>
        <a:bodyPr/>
        <a:lstStyle/>
        <a:p>
          <a:endParaRPr lang="en-IN"/>
        </a:p>
      </dgm:t>
    </dgm:pt>
    <dgm:pt modelId="{C339F423-5775-4CA6-9608-C18188C33CF9}">
      <dgm:prSet phldrT="[Text]"/>
      <dgm:spPr/>
      <dgm:t>
        <a:bodyPr/>
        <a:lstStyle/>
        <a:p>
          <a:r>
            <a:rPr lang="en-IN" dirty="0"/>
            <a:t>Text Preprocessing &amp; Tokenization</a:t>
          </a:r>
        </a:p>
      </dgm:t>
    </dgm:pt>
    <dgm:pt modelId="{19A8FF5B-E001-45CB-98BC-5916BE77CD0B}" type="sibTrans" cxnId="{7A6718C0-C9FC-403D-B8D0-6F55A68C81CD}">
      <dgm:prSet/>
      <dgm:spPr/>
      <dgm:t>
        <a:bodyPr/>
        <a:lstStyle/>
        <a:p>
          <a:endParaRPr lang="en-IN"/>
        </a:p>
      </dgm:t>
    </dgm:pt>
    <dgm:pt modelId="{5BFF907E-C931-444F-BB9C-22B64C38F033}" type="parTrans" cxnId="{7A6718C0-C9FC-403D-B8D0-6F55A68C81CD}">
      <dgm:prSet/>
      <dgm:spPr/>
      <dgm:t>
        <a:bodyPr/>
        <a:lstStyle/>
        <a:p>
          <a:endParaRPr lang="en-IN"/>
        </a:p>
      </dgm:t>
    </dgm:pt>
    <dgm:pt modelId="{57D6DBFF-6E8B-49BA-93C9-C23CFEE5F3F0}">
      <dgm:prSet phldrT="[Text]"/>
      <dgm:spPr/>
      <dgm:t>
        <a:bodyPr/>
        <a:lstStyle/>
        <a:p>
          <a:r>
            <a:rPr lang="en-IN" dirty="0"/>
            <a:t>Transformer Based Translation Engine</a:t>
          </a:r>
        </a:p>
      </dgm:t>
    </dgm:pt>
    <dgm:pt modelId="{0391ACF5-145F-4539-8835-B0FDF87A4B46}" type="sibTrans" cxnId="{F80E4E80-DB6D-4EC5-912F-AE174C9FDBD8}">
      <dgm:prSet/>
      <dgm:spPr/>
      <dgm:t>
        <a:bodyPr/>
        <a:lstStyle/>
        <a:p>
          <a:endParaRPr lang="en-IN"/>
        </a:p>
      </dgm:t>
    </dgm:pt>
    <dgm:pt modelId="{98570E7E-293C-4344-816D-C9CC3433AC48}" type="parTrans" cxnId="{F80E4E80-DB6D-4EC5-912F-AE174C9FDBD8}">
      <dgm:prSet/>
      <dgm:spPr/>
      <dgm:t>
        <a:bodyPr/>
        <a:lstStyle/>
        <a:p>
          <a:endParaRPr lang="en-IN"/>
        </a:p>
      </dgm:t>
    </dgm:pt>
    <dgm:pt modelId="{C5B0D8AA-FC03-404C-B133-85ED5917D4BE}">
      <dgm:prSet phldrT="[Text]"/>
      <dgm:spPr/>
      <dgm:t>
        <a:bodyPr/>
        <a:lstStyle/>
        <a:p>
          <a:r>
            <a:rPr lang="en-IN" dirty="0"/>
            <a:t>Output Display</a:t>
          </a:r>
        </a:p>
      </dgm:t>
    </dgm:pt>
    <dgm:pt modelId="{BB366465-7F24-4280-891E-CF71DF0409B5}" type="sibTrans" cxnId="{D1A4EA7A-2CBE-4F97-AECC-4A1C22BB3909}">
      <dgm:prSet/>
      <dgm:spPr/>
      <dgm:t>
        <a:bodyPr/>
        <a:lstStyle/>
        <a:p>
          <a:endParaRPr lang="en-IN"/>
        </a:p>
      </dgm:t>
    </dgm:pt>
    <dgm:pt modelId="{63351D2F-8859-48C8-9F1C-7682FB22AFD0}" type="parTrans" cxnId="{D1A4EA7A-2CBE-4F97-AECC-4A1C22BB3909}">
      <dgm:prSet/>
      <dgm:spPr/>
      <dgm:t>
        <a:bodyPr/>
        <a:lstStyle/>
        <a:p>
          <a:endParaRPr lang="en-IN"/>
        </a:p>
      </dgm:t>
    </dgm:pt>
    <dgm:pt modelId="{BDDCDEAE-E690-4FA6-A8B6-372E35E33E3B}" type="pres">
      <dgm:prSet presAssocID="{9CC3C786-FCD8-4385-854A-DF2F4327A918}" presName="Name0" presStyleCnt="0">
        <dgm:presLayoutVars>
          <dgm:dir/>
          <dgm:resizeHandles val="exact"/>
        </dgm:presLayoutVars>
      </dgm:prSet>
      <dgm:spPr/>
    </dgm:pt>
    <dgm:pt modelId="{0D7D0654-6FA3-43E6-9CBC-F03B8C204603}" type="pres">
      <dgm:prSet presAssocID="{DD6FCC24-43F7-4825-AD3F-8F9052EA86F2}" presName="composite" presStyleCnt="0"/>
      <dgm:spPr/>
    </dgm:pt>
    <dgm:pt modelId="{2839A3E7-8C13-4709-971E-6C8F7C16D8F8}" type="pres">
      <dgm:prSet presAssocID="{DD6FCC24-43F7-4825-AD3F-8F9052EA86F2}" presName="bgChev" presStyleLbl="node1" presStyleIdx="0" presStyleCnt="5"/>
      <dgm:spPr/>
    </dgm:pt>
    <dgm:pt modelId="{E5F3AB9F-E8BD-40F5-B446-D8D5E1960C3E}" type="pres">
      <dgm:prSet presAssocID="{DD6FCC24-43F7-4825-AD3F-8F9052EA86F2}" presName="txNode" presStyleLbl="fgAcc1" presStyleIdx="0" presStyleCnt="5">
        <dgm:presLayoutVars>
          <dgm:bulletEnabled val="1"/>
        </dgm:presLayoutVars>
      </dgm:prSet>
      <dgm:spPr/>
    </dgm:pt>
    <dgm:pt modelId="{67158520-0EC8-4C22-AA5E-A20B0C46F8B0}" type="pres">
      <dgm:prSet presAssocID="{D31271E5-2DB7-4B86-B5EC-139B247F0D7D}" presName="compositeSpace" presStyleCnt="0"/>
      <dgm:spPr/>
    </dgm:pt>
    <dgm:pt modelId="{14C0247B-37F0-47E3-964D-E2282ED6B872}" type="pres">
      <dgm:prSet presAssocID="{C339F423-5775-4CA6-9608-C18188C33CF9}" presName="composite" presStyleCnt="0"/>
      <dgm:spPr/>
    </dgm:pt>
    <dgm:pt modelId="{37A4FC8B-D196-4518-96C5-38B7B8951CDB}" type="pres">
      <dgm:prSet presAssocID="{C339F423-5775-4CA6-9608-C18188C33CF9}" presName="bgChev" presStyleLbl="node1" presStyleIdx="1" presStyleCnt="5"/>
      <dgm:spPr/>
    </dgm:pt>
    <dgm:pt modelId="{F7FB48E6-3D3B-4821-A3F9-1CAEC7B85252}" type="pres">
      <dgm:prSet presAssocID="{C339F423-5775-4CA6-9608-C18188C33CF9}" presName="txNode" presStyleLbl="fgAcc1" presStyleIdx="1" presStyleCnt="5">
        <dgm:presLayoutVars>
          <dgm:bulletEnabled val="1"/>
        </dgm:presLayoutVars>
      </dgm:prSet>
      <dgm:spPr/>
    </dgm:pt>
    <dgm:pt modelId="{B48A636F-2160-4A3D-A3F2-551010BD4912}" type="pres">
      <dgm:prSet presAssocID="{19A8FF5B-E001-45CB-98BC-5916BE77CD0B}" presName="compositeSpace" presStyleCnt="0"/>
      <dgm:spPr/>
    </dgm:pt>
    <dgm:pt modelId="{E98B3E54-A4CB-44AD-94ED-B1B59926A90D}" type="pres">
      <dgm:prSet presAssocID="{57D6DBFF-6E8B-49BA-93C9-C23CFEE5F3F0}" presName="composite" presStyleCnt="0"/>
      <dgm:spPr/>
    </dgm:pt>
    <dgm:pt modelId="{F8751B92-691D-4266-9A8E-3BE2DAE590B6}" type="pres">
      <dgm:prSet presAssocID="{57D6DBFF-6E8B-49BA-93C9-C23CFEE5F3F0}" presName="bgChev" presStyleLbl="node1" presStyleIdx="2" presStyleCnt="5"/>
      <dgm:spPr/>
    </dgm:pt>
    <dgm:pt modelId="{A5014D7D-0D76-4EDE-9363-9D234E2ADF97}" type="pres">
      <dgm:prSet presAssocID="{57D6DBFF-6E8B-49BA-93C9-C23CFEE5F3F0}" presName="txNode" presStyleLbl="fgAcc1" presStyleIdx="2" presStyleCnt="5">
        <dgm:presLayoutVars>
          <dgm:bulletEnabled val="1"/>
        </dgm:presLayoutVars>
      </dgm:prSet>
      <dgm:spPr/>
    </dgm:pt>
    <dgm:pt modelId="{7F65323D-5A5F-4801-BF90-9FDDB3A3DA1F}" type="pres">
      <dgm:prSet presAssocID="{0391ACF5-145F-4539-8835-B0FDF87A4B46}" presName="compositeSpace" presStyleCnt="0"/>
      <dgm:spPr/>
    </dgm:pt>
    <dgm:pt modelId="{35B0BAD2-A391-413D-B09F-B7B1090AE3D0}" type="pres">
      <dgm:prSet presAssocID="{C5B0D8AA-FC03-404C-B133-85ED5917D4BE}" presName="composite" presStyleCnt="0"/>
      <dgm:spPr/>
    </dgm:pt>
    <dgm:pt modelId="{8B6D20E4-5BF6-4DA2-A8B2-FD6D2356D8FF}" type="pres">
      <dgm:prSet presAssocID="{C5B0D8AA-FC03-404C-B133-85ED5917D4BE}" presName="bgChev" presStyleLbl="node1" presStyleIdx="3" presStyleCnt="5"/>
      <dgm:spPr/>
    </dgm:pt>
    <dgm:pt modelId="{126B70C7-B9B1-4B53-A140-1A5A8FC83B7C}" type="pres">
      <dgm:prSet presAssocID="{C5B0D8AA-FC03-404C-B133-85ED5917D4BE}" presName="txNode" presStyleLbl="fgAcc1" presStyleIdx="3" presStyleCnt="5">
        <dgm:presLayoutVars>
          <dgm:bulletEnabled val="1"/>
        </dgm:presLayoutVars>
      </dgm:prSet>
      <dgm:spPr/>
    </dgm:pt>
    <dgm:pt modelId="{419BB04D-9964-43C0-9BDB-85854DD428C7}" type="pres">
      <dgm:prSet presAssocID="{BB366465-7F24-4280-891E-CF71DF0409B5}" presName="compositeSpace" presStyleCnt="0"/>
      <dgm:spPr/>
    </dgm:pt>
    <dgm:pt modelId="{55A33F33-FA03-4E4B-8AE1-9C8F49D3F3B5}" type="pres">
      <dgm:prSet presAssocID="{0D14A1E6-F197-42F0-9767-E0F856317651}" presName="composite" presStyleCnt="0"/>
      <dgm:spPr/>
    </dgm:pt>
    <dgm:pt modelId="{F4F35DED-28DC-4EE6-AAA7-DB4E02606250}" type="pres">
      <dgm:prSet presAssocID="{0D14A1E6-F197-42F0-9767-E0F856317651}" presName="bgChev" presStyleLbl="node1" presStyleIdx="4" presStyleCnt="5"/>
      <dgm:spPr/>
    </dgm:pt>
    <dgm:pt modelId="{67760D47-16EA-4EAC-895B-B4ED2B09E60D}" type="pres">
      <dgm:prSet presAssocID="{0D14A1E6-F197-42F0-9767-E0F856317651}" presName="txNode" presStyleLbl="fgAcc1" presStyleIdx="4" presStyleCnt="5">
        <dgm:presLayoutVars>
          <dgm:bulletEnabled val="1"/>
        </dgm:presLayoutVars>
      </dgm:prSet>
      <dgm:spPr/>
    </dgm:pt>
  </dgm:ptLst>
  <dgm:cxnLst>
    <dgm:cxn modelId="{EA723205-6438-46EC-9101-0D10C19B782B}" type="presOf" srcId="{0D14A1E6-F197-42F0-9767-E0F856317651}" destId="{67760D47-16EA-4EAC-895B-B4ED2B09E60D}" srcOrd="0" destOrd="0" presId="urn:microsoft.com/office/officeart/2005/8/layout/chevronAccent+Icon"/>
    <dgm:cxn modelId="{91EF660C-0F1F-40DC-9869-395710BB6F2C}" type="presOf" srcId="{C5B0D8AA-FC03-404C-B133-85ED5917D4BE}" destId="{126B70C7-B9B1-4B53-A140-1A5A8FC83B7C}" srcOrd="0" destOrd="0" presId="urn:microsoft.com/office/officeart/2005/8/layout/chevronAccent+Icon"/>
    <dgm:cxn modelId="{3BC0A340-1FD3-45CB-AAB4-BE9F44F542AE}" type="presOf" srcId="{DD6FCC24-43F7-4825-AD3F-8F9052EA86F2}" destId="{E5F3AB9F-E8BD-40F5-B446-D8D5E1960C3E}" srcOrd="0" destOrd="0" presId="urn:microsoft.com/office/officeart/2005/8/layout/chevronAccent+Icon"/>
    <dgm:cxn modelId="{D1A4EA7A-2CBE-4F97-AECC-4A1C22BB3909}" srcId="{9CC3C786-FCD8-4385-854A-DF2F4327A918}" destId="{C5B0D8AA-FC03-404C-B133-85ED5917D4BE}" srcOrd="3" destOrd="0" parTransId="{63351D2F-8859-48C8-9F1C-7682FB22AFD0}" sibTransId="{BB366465-7F24-4280-891E-CF71DF0409B5}"/>
    <dgm:cxn modelId="{8DDECF7D-2999-4F8B-A019-C7328A3B7CAF}" type="presOf" srcId="{9CC3C786-FCD8-4385-854A-DF2F4327A918}" destId="{BDDCDEAE-E690-4FA6-A8B6-372E35E33E3B}" srcOrd="0" destOrd="0" presId="urn:microsoft.com/office/officeart/2005/8/layout/chevronAccent+Icon"/>
    <dgm:cxn modelId="{F80E4E80-DB6D-4EC5-912F-AE174C9FDBD8}" srcId="{9CC3C786-FCD8-4385-854A-DF2F4327A918}" destId="{57D6DBFF-6E8B-49BA-93C9-C23CFEE5F3F0}" srcOrd="2" destOrd="0" parTransId="{98570E7E-293C-4344-816D-C9CC3433AC48}" sibTransId="{0391ACF5-145F-4539-8835-B0FDF87A4B46}"/>
    <dgm:cxn modelId="{B9DE0D8F-A1C2-440B-84DD-8EB60A9DBDBF}" srcId="{9CC3C786-FCD8-4385-854A-DF2F4327A918}" destId="{DD6FCC24-43F7-4825-AD3F-8F9052EA86F2}" srcOrd="0" destOrd="0" parTransId="{DCD46CED-DA6F-450C-ADD4-C89326E0BDF0}" sibTransId="{D31271E5-2DB7-4B86-B5EC-139B247F0D7D}"/>
    <dgm:cxn modelId="{7A6718C0-C9FC-403D-B8D0-6F55A68C81CD}" srcId="{9CC3C786-FCD8-4385-854A-DF2F4327A918}" destId="{C339F423-5775-4CA6-9608-C18188C33CF9}" srcOrd="1" destOrd="0" parTransId="{5BFF907E-C931-444F-BB9C-22B64C38F033}" sibTransId="{19A8FF5B-E001-45CB-98BC-5916BE77CD0B}"/>
    <dgm:cxn modelId="{80F411C7-A28F-4BA4-8551-CA7D963B83FB}" srcId="{9CC3C786-FCD8-4385-854A-DF2F4327A918}" destId="{0D14A1E6-F197-42F0-9767-E0F856317651}" srcOrd="4" destOrd="0" parTransId="{35084E93-5535-4BEF-926C-F3F273DCA729}" sibTransId="{AF8A388D-C684-4547-BF0A-78B4EE934100}"/>
    <dgm:cxn modelId="{642497C7-2060-4528-AE2E-9B7BE5BE18FA}" type="presOf" srcId="{C339F423-5775-4CA6-9608-C18188C33CF9}" destId="{F7FB48E6-3D3B-4821-A3F9-1CAEC7B85252}" srcOrd="0" destOrd="0" presId="urn:microsoft.com/office/officeart/2005/8/layout/chevronAccent+Icon"/>
    <dgm:cxn modelId="{8050F1C8-9D1B-4374-898D-DE62C2786561}" type="presOf" srcId="{57D6DBFF-6E8B-49BA-93C9-C23CFEE5F3F0}" destId="{A5014D7D-0D76-4EDE-9363-9D234E2ADF97}" srcOrd="0" destOrd="0" presId="urn:microsoft.com/office/officeart/2005/8/layout/chevronAccent+Icon"/>
    <dgm:cxn modelId="{13FC9812-5076-4676-A2AD-6F70A5F62EC5}" type="presParOf" srcId="{BDDCDEAE-E690-4FA6-A8B6-372E35E33E3B}" destId="{0D7D0654-6FA3-43E6-9CBC-F03B8C204603}" srcOrd="0" destOrd="0" presId="urn:microsoft.com/office/officeart/2005/8/layout/chevronAccent+Icon"/>
    <dgm:cxn modelId="{F7C3C6F8-16C3-427A-89EC-208B6025CE01}" type="presParOf" srcId="{0D7D0654-6FA3-43E6-9CBC-F03B8C204603}" destId="{2839A3E7-8C13-4709-971E-6C8F7C16D8F8}" srcOrd="0" destOrd="0" presId="urn:microsoft.com/office/officeart/2005/8/layout/chevronAccent+Icon"/>
    <dgm:cxn modelId="{F8B821AD-9BEF-4C1E-BFB9-D74EDDBDFD12}" type="presParOf" srcId="{0D7D0654-6FA3-43E6-9CBC-F03B8C204603}" destId="{E5F3AB9F-E8BD-40F5-B446-D8D5E1960C3E}" srcOrd="1" destOrd="0" presId="urn:microsoft.com/office/officeart/2005/8/layout/chevronAccent+Icon"/>
    <dgm:cxn modelId="{DD445B3C-841C-4604-9325-ED4274B71DA2}" type="presParOf" srcId="{BDDCDEAE-E690-4FA6-A8B6-372E35E33E3B}" destId="{67158520-0EC8-4C22-AA5E-A20B0C46F8B0}" srcOrd="1" destOrd="0" presId="urn:microsoft.com/office/officeart/2005/8/layout/chevronAccent+Icon"/>
    <dgm:cxn modelId="{DB0AF001-B564-4E29-95F8-3F9F2D1713A3}" type="presParOf" srcId="{BDDCDEAE-E690-4FA6-A8B6-372E35E33E3B}" destId="{14C0247B-37F0-47E3-964D-E2282ED6B872}" srcOrd="2" destOrd="0" presId="urn:microsoft.com/office/officeart/2005/8/layout/chevronAccent+Icon"/>
    <dgm:cxn modelId="{251E24B9-6EC3-4BD8-BEB5-4006BFF3EEB4}" type="presParOf" srcId="{14C0247B-37F0-47E3-964D-E2282ED6B872}" destId="{37A4FC8B-D196-4518-96C5-38B7B8951CDB}" srcOrd="0" destOrd="0" presId="urn:microsoft.com/office/officeart/2005/8/layout/chevronAccent+Icon"/>
    <dgm:cxn modelId="{48EB5FCD-CFCD-4089-BDDC-CB749B12B5A1}" type="presParOf" srcId="{14C0247B-37F0-47E3-964D-E2282ED6B872}" destId="{F7FB48E6-3D3B-4821-A3F9-1CAEC7B85252}" srcOrd="1" destOrd="0" presId="urn:microsoft.com/office/officeart/2005/8/layout/chevronAccent+Icon"/>
    <dgm:cxn modelId="{9064BB32-74B5-4FEB-9AA8-008EB924FC51}" type="presParOf" srcId="{BDDCDEAE-E690-4FA6-A8B6-372E35E33E3B}" destId="{B48A636F-2160-4A3D-A3F2-551010BD4912}" srcOrd="3" destOrd="0" presId="urn:microsoft.com/office/officeart/2005/8/layout/chevronAccent+Icon"/>
    <dgm:cxn modelId="{ABB306E2-5E51-405B-A542-E6DC18BCE8A7}" type="presParOf" srcId="{BDDCDEAE-E690-4FA6-A8B6-372E35E33E3B}" destId="{E98B3E54-A4CB-44AD-94ED-B1B59926A90D}" srcOrd="4" destOrd="0" presId="urn:microsoft.com/office/officeart/2005/8/layout/chevronAccent+Icon"/>
    <dgm:cxn modelId="{AB92DB20-532F-48D1-85D3-1C7E59064D09}" type="presParOf" srcId="{E98B3E54-A4CB-44AD-94ED-B1B59926A90D}" destId="{F8751B92-691D-4266-9A8E-3BE2DAE590B6}" srcOrd="0" destOrd="0" presId="urn:microsoft.com/office/officeart/2005/8/layout/chevronAccent+Icon"/>
    <dgm:cxn modelId="{454F76E7-7D27-4F95-8ABC-FA6658245E79}" type="presParOf" srcId="{E98B3E54-A4CB-44AD-94ED-B1B59926A90D}" destId="{A5014D7D-0D76-4EDE-9363-9D234E2ADF97}" srcOrd="1" destOrd="0" presId="urn:microsoft.com/office/officeart/2005/8/layout/chevronAccent+Icon"/>
    <dgm:cxn modelId="{6E8CD90B-E3C8-4E43-8073-3AEF289A13A2}" type="presParOf" srcId="{BDDCDEAE-E690-4FA6-A8B6-372E35E33E3B}" destId="{7F65323D-5A5F-4801-BF90-9FDDB3A3DA1F}" srcOrd="5" destOrd="0" presId="urn:microsoft.com/office/officeart/2005/8/layout/chevronAccent+Icon"/>
    <dgm:cxn modelId="{8622C30F-3671-4724-9DEF-A84015FC499A}" type="presParOf" srcId="{BDDCDEAE-E690-4FA6-A8B6-372E35E33E3B}" destId="{35B0BAD2-A391-413D-B09F-B7B1090AE3D0}" srcOrd="6" destOrd="0" presId="urn:microsoft.com/office/officeart/2005/8/layout/chevronAccent+Icon"/>
    <dgm:cxn modelId="{2CDF7A98-4B6B-4FB7-B042-CB7A780A6012}" type="presParOf" srcId="{35B0BAD2-A391-413D-B09F-B7B1090AE3D0}" destId="{8B6D20E4-5BF6-4DA2-A8B2-FD6D2356D8FF}" srcOrd="0" destOrd="0" presId="urn:microsoft.com/office/officeart/2005/8/layout/chevronAccent+Icon"/>
    <dgm:cxn modelId="{864223C7-1CC1-476E-88AC-E99BE8866FF8}" type="presParOf" srcId="{35B0BAD2-A391-413D-B09F-B7B1090AE3D0}" destId="{126B70C7-B9B1-4B53-A140-1A5A8FC83B7C}" srcOrd="1" destOrd="0" presId="urn:microsoft.com/office/officeart/2005/8/layout/chevronAccent+Icon"/>
    <dgm:cxn modelId="{342018E7-5027-4F31-9688-D0E36C80077E}" type="presParOf" srcId="{BDDCDEAE-E690-4FA6-A8B6-372E35E33E3B}" destId="{419BB04D-9964-43C0-9BDB-85854DD428C7}" srcOrd="7" destOrd="0" presId="urn:microsoft.com/office/officeart/2005/8/layout/chevronAccent+Icon"/>
    <dgm:cxn modelId="{A194C8B8-4E1D-4663-9AC3-A80834D6FD9C}" type="presParOf" srcId="{BDDCDEAE-E690-4FA6-A8B6-372E35E33E3B}" destId="{55A33F33-FA03-4E4B-8AE1-9C8F49D3F3B5}" srcOrd="8" destOrd="0" presId="urn:microsoft.com/office/officeart/2005/8/layout/chevronAccent+Icon"/>
    <dgm:cxn modelId="{4797F449-58C0-4212-83A0-C56B485E02E6}" type="presParOf" srcId="{55A33F33-FA03-4E4B-8AE1-9C8F49D3F3B5}" destId="{F4F35DED-28DC-4EE6-AAA7-DB4E02606250}" srcOrd="0" destOrd="0" presId="urn:microsoft.com/office/officeart/2005/8/layout/chevronAccent+Icon"/>
    <dgm:cxn modelId="{D807E66F-6951-4A07-A0C2-785E7C022417}" type="presParOf" srcId="{55A33F33-FA03-4E4B-8AE1-9C8F49D3F3B5}" destId="{67760D47-16EA-4EAC-895B-B4ED2B09E60D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8EE1B3-FD0E-4F49-86B8-1B8AFD1E4F16}" type="doc">
      <dgm:prSet loTypeId="urn:microsoft.com/office/officeart/2005/8/layout/target3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D6909D21-6CB6-4C03-A43C-B4A3C484781D}">
      <dgm:prSet phldrT="[Text]"/>
      <dgm:spPr/>
      <dgm:t>
        <a:bodyPr/>
        <a:lstStyle/>
        <a:p>
          <a:r>
            <a:rPr lang="en-IN" dirty="0">
              <a:solidFill>
                <a:srgbClr val="002060"/>
              </a:solidFill>
            </a:rPr>
            <a:t>User Input</a:t>
          </a:r>
        </a:p>
      </dgm:t>
    </dgm:pt>
    <dgm:pt modelId="{8C8E3D60-A6D5-4F88-9A18-D00B5B8F2A87}" type="parTrans" cxnId="{98653465-3154-400A-ABB0-8074A58B5BC9}">
      <dgm:prSet/>
      <dgm:spPr/>
      <dgm:t>
        <a:bodyPr/>
        <a:lstStyle/>
        <a:p>
          <a:endParaRPr lang="en-IN"/>
        </a:p>
      </dgm:t>
    </dgm:pt>
    <dgm:pt modelId="{D879D35C-C6CF-4F57-8256-6A5EF7A49348}" type="sibTrans" cxnId="{98653465-3154-400A-ABB0-8074A58B5BC9}">
      <dgm:prSet/>
      <dgm:spPr/>
      <dgm:t>
        <a:bodyPr/>
        <a:lstStyle/>
        <a:p>
          <a:endParaRPr lang="en-IN"/>
        </a:p>
      </dgm:t>
    </dgm:pt>
    <dgm:pt modelId="{F677621C-CBC5-409B-B528-890EA9E35012}">
      <dgm:prSet phldrT="[Text]"/>
      <dgm:spPr/>
      <dgm:t>
        <a:bodyPr/>
        <a:lstStyle/>
        <a:p>
          <a:r>
            <a:rPr lang="en-IN" dirty="0">
              <a:solidFill>
                <a:srgbClr val="002060"/>
              </a:solidFill>
            </a:rPr>
            <a:t>Preprocessing and Tokenization</a:t>
          </a:r>
        </a:p>
      </dgm:t>
    </dgm:pt>
    <dgm:pt modelId="{753EE83D-F58F-413E-84B2-694D8B887435}" type="parTrans" cxnId="{B8CE1414-7EE4-4ABF-ADDF-C769399FDD0F}">
      <dgm:prSet/>
      <dgm:spPr/>
      <dgm:t>
        <a:bodyPr/>
        <a:lstStyle/>
        <a:p>
          <a:endParaRPr lang="en-IN"/>
        </a:p>
      </dgm:t>
    </dgm:pt>
    <dgm:pt modelId="{EE2FC749-5CD4-4CB3-A83F-8961AF718D0B}" type="sibTrans" cxnId="{B8CE1414-7EE4-4ABF-ADDF-C769399FDD0F}">
      <dgm:prSet/>
      <dgm:spPr/>
      <dgm:t>
        <a:bodyPr/>
        <a:lstStyle/>
        <a:p>
          <a:endParaRPr lang="en-IN"/>
        </a:p>
      </dgm:t>
    </dgm:pt>
    <dgm:pt modelId="{2BDC215C-CB55-43E9-BF22-5F4FFA7F8662}">
      <dgm:prSet phldrT="[Text]"/>
      <dgm:spPr/>
      <dgm:t>
        <a:bodyPr/>
        <a:lstStyle/>
        <a:p>
          <a:r>
            <a:rPr lang="en-IN" dirty="0">
              <a:solidFill>
                <a:srgbClr val="002060"/>
              </a:solidFill>
            </a:rPr>
            <a:t>Load Pretrained Transformer Model</a:t>
          </a:r>
        </a:p>
      </dgm:t>
    </dgm:pt>
    <dgm:pt modelId="{40EB8467-EDF3-4D88-8FC9-2BCEA2DDF09C}" type="parTrans" cxnId="{808B0E27-4EC2-4590-9FD1-B79A66C9CD92}">
      <dgm:prSet/>
      <dgm:spPr/>
      <dgm:t>
        <a:bodyPr/>
        <a:lstStyle/>
        <a:p>
          <a:endParaRPr lang="en-IN"/>
        </a:p>
      </dgm:t>
    </dgm:pt>
    <dgm:pt modelId="{B1FEE3F1-0AC5-4445-9B11-335A5FE35DC8}" type="sibTrans" cxnId="{808B0E27-4EC2-4590-9FD1-B79A66C9CD92}">
      <dgm:prSet/>
      <dgm:spPr/>
      <dgm:t>
        <a:bodyPr/>
        <a:lstStyle/>
        <a:p>
          <a:endParaRPr lang="en-IN"/>
        </a:p>
      </dgm:t>
    </dgm:pt>
    <dgm:pt modelId="{FB5B05F2-DE3E-4CC3-9379-40D0EF6EF847}">
      <dgm:prSet phldrT="[Text]"/>
      <dgm:spPr/>
      <dgm:t>
        <a:bodyPr/>
        <a:lstStyle/>
        <a:p>
          <a:r>
            <a:rPr lang="en-IN" dirty="0">
              <a:solidFill>
                <a:srgbClr val="002060"/>
              </a:solidFill>
            </a:rPr>
            <a:t>Generate Translation</a:t>
          </a:r>
        </a:p>
      </dgm:t>
    </dgm:pt>
    <dgm:pt modelId="{6F9F5145-F8A4-4FE7-B677-3B9A6A3CB241}" type="parTrans" cxnId="{B19E331B-5101-4208-B506-0E7BDC7652DF}">
      <dgm:prSet/>
      <dgm:spPr/>
      <dgm:t>
        <a:bodyPr/>
        <a:lstStyle/>
        <a:p>
          <a:endParaRPr lang="en-IN"/>
        </a:p>
      </dgm:t>
    </dgm:pt>
    <dgm:pt modelId="{FEA2F47F-0A84-4497-82EB-A3C051ECE6D9}" type="sibTrans" cxnId="{B19E331B-5101-4208-B506-0E7BDC7652DF}">
      <dgm:prSet/>
      <dgm:spPr/>
      <dgm:t>
        <a:bodyPr/>
        <a:lstStyle/>
        <a:p>
          <a:endParaRPr lang="en-IN"/>
        </a:p>
      </dgm:t>
    </dgm:pt>
    <dgm:pt modelId="{C153A71A-429D-477B-B7B2-81DC9EDB54BC}">
      <dgm:prSet phldrT="[Text]"/>
      <dgm:spPr/>
      <dgm:t>
        <a:bodyPr/>
        <a:lstStyle/>
        <a:p>
          <a:r>
            <a:rPr lang="en-IN" dirty="0">
              <a:solidFill>
                <a:srgbClr val="002060"/>
              </a:solidFill>
            </a:rPr>
            <a:t>Postprocessing &amp; Decoding</a:t>
          </a:r>
        </a:p>
      </dgm:t>
    </dgm:pt>
    <dgm:pt modelId="{DAB39037-F915-4BE2-AE37-1AE64A8858A4}" type="parTrans" cxnId="{D80D213B-BB05-4CF7-AFD1-22F63D9147A5}">
      <dgm:prSet/>
      <dgm:spPr/>
      <dgm:t>
        <a:bodyPr/>
        <a:lstStyle/>
        <a:p>
          <a:endParaRPr lang="en-IN"/>
        </a:p>
      </dgm:t>
    </dgm:pt>
    <dgm:pt modelId="{39E5D528-57B0-47D5-B3A7-2FECB65F97C6}" type="sibTrans" cxnId="{D80D213B-BB05-4CF7-AFD1-22F63D9147A5}">
      <dgm:prSet/>
      <dgm:spPr/>
      <dgm:t>
        <a:bodyPr/>
        <a:lstStyle/>
        <a:p>
          <a:endParaRPr lang="en-IN"/>
        </a:p>
      </dgm:t>
    </dgm:pt>
    <dgm:pt modelId="{522E2988-FA3A-4E86-9438-6A37F4269B15}">
      <dgm:prSet phldrT="[Text]"/>
      <dgm:spPr/>
      <dgm:t>
        <a:bodyPr/>
        <a:lstStyle/>
        <a:p>
          <a:r>
            <a:rPr lang="en-IN" dirty="0">
              <a:solidFill>
                <a:srgbClr val="002060"/>
              </a:solidFill>
            </a:rPr>
            <a:t>Output Display</a:t>
          </a:r>
        </a:p>
      </dgm:t>
    </dgm:pt>
    <dgm:pt modelId="{E1F47C1A-795E-4D82-90EF-FDD20A679401}" type="parTrans" cxnId="{1C7EAC0E-3769-45E2-B36B-BFE364DB9860}">
      <dgm:prSet/>
      <dgm:spPr/>
      <dgm:t>
        <a:bodyPr/>
        <a:lstStyle/>
        <a:p>
          <a:endParaRPr lang="en-IN"/>
        </a:p>
      </dgm:t>
    </dgm:pt>
    <dgm:pt modelId="{92C264DC-9F36-4938-99E3-5DF4F6065E7D}" type="sibTrans" cxnId="{1C7EAC0E-3769-45E2-B36B-BFE364DB9860}">
      <dgm:prSet/>
      <dgm:spPr/>
      <dgm:t>
        <a:bodyPr/>
        <a:lstStyle/>
        <a:p>
          <a:endParaRPr lang="en-IN"/>
        </a:p>
      </dgm:t>
    </dgm:pt>
    <dgm:pt modelId="{AB40DA1B-73BB-4BC7-880F-0E23A7AF1323}" type="pres">
      <dgm:prSet presAssocID="{F98EE1B3-FD0E-4F49-86B8-1B8AFD1E4F16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8B27D580-D5F4-4F04-B66E-7282645B0851}" type="pres">
      <dgm:prSet presAssocID="{D6909D21-6CB6-4C03-A43C-B4A3C484781D}" presName="circle1" presStyleLbl="node1" presStyleIdx="0" presStyleCnt="6"/>
      <dgm:spPr/>
    </dgm:pt>
    <dgm:pt modelId="{F610EB5E-C052-4D43-A2F5-E36003434479}" type="pres">
      <dgm:prSet presAssocID="{D6909D21-6CB6-4C03-A43C-B4A3C484781D}" presName="space" presStyleCnt="0"/>
      <dgm:spPr/>
    </dgm:pt>
    <dgm:pt modelId="{76342B29-5681-43F2-A22E-02A37B8572B8}" type="pres">
      <dgm:prSet presAssocID="{D6909D21-6CB6-4C03-A43C-B4A3C484781D}" presName="rect1" presStyleLbl="alignAcc1" presStyleIdx="0" presStyleCnt="6" custLinFactNeighborX="-2" custLinFactNeighborY="256"/>
      <dgm:spPr/>
    </dgm:pt>
    <dgm:pt modelId="{BB13F33C-F023-4E38-BE35-23A6FB0DD23A}" type="pres">
      <dgm:prSet presAssocID="{F677621C-CBC5-409B-B528-890EA9E35012}" presName="vertSpace2" presStyleLbl="node1" presStyleIdx="0" presStyleCnt="6"/>
      <dgm:spPr/>
    </dgm:pt>
    <dgm:pt modelId="{8AB34C7B-B23C-4A96-B999-B57917301BA7}" type="pres">
      <dgm:prSet presAssocID="{F677621C-CBC5-409B-B528-890EA9E35012}" presName="circle2" presStyleLbl="node1" presStyleIdx="1" presStyleCnt="6"/>
      <dgm:spPr/>
    </dgm:pt>
    <dgm:pt modelId="{E62BDE73-B0AA-495A-B6D9-87D96A6E4A6C}" type="pres">
      <dgm:prSet presAssocID="{F677621C-CBC5-409B-B528-890EA9E35012}" presName="rect2" presStyleLbl="alignAcc1" presStyleIdx="1" presStyleCnt="6"/>
      <dgm:spPr/>
    </dgm:pt>
    <dgm:pt modelId="{B49C59D8-4973-4AB1-BC0D-CE1FBC0A081A}" type="pres">
      <dgm:prSet presAssocID="{2BDC215C-CB55-43E9-BF22-5F4FFA7F8662}" presName="vertSpace3" presStyleLbl="node1" presStyleIdx="1" presStyleCnt="6"/>
      <dgm:spPr/>
    </dgm:pt>
    <dgm:pt modelId="{4EDFB890-7CA7-47EC-9774-004716596632}" type="pres">
      <dgm:prSet presAssocID="{2BDC215C-CB55-43E9-BF22-5F4FFA7F8662}" presName="circle3" presStyleLbl="node1" presStyleIdx="2" presStyleCnt="6"/>
      <dgm:spPr/>
    </dgm:pt>
    <dgm:pt modelId="{6CB32C30-77F0-4041-B7B6-B558708CFB71}" type="pres">
      <dgm:prSet presAssocID="{2BDC215C-CB55-43E9-BF22-5F4FFA7F8662}" presName="rect3" presStyleLbl="alignAcc1" presStyleIdx="2" presStyleCnt="6"/>
      <dgm:spPr/>
    </dgm:pt>
    <dgm:pt modelId="{20487DD4-4A5A-4450-8260-1D91C099F853}" type="pres">
      <dgm:prSet presAssocID="{FB5B05F2-DE3E-4CC3-9379-40D0EF6EF847}" presName="vertSpace4" presStyleLbl="node1" presStyleIdx="2" presStyleCnt="6"/>
      <dgm:spPr/>
    </dgm:pt>
    <dgm:pt modelId="{134D0AE3-749B-40B4-9D53-302CBE2F7551}" type="pres">
      <dgm:prSet presAssocID="{FB5B05F2-DE3E-4CC3-9379-40D0EF6EF847}" presName="circle4" presStyleLbl="node1" presStyleIdx="3" presStyleCnt="6"/>
      <dgm:spPr/>
    </dgm:pt>
    <dgm:pt modelId="{B5123ADC-7592-4506-881D-AE4807FFF78A}" type="pres">
      <dgm:prSet presAssocID="{FB5B05F2-DE3E-4CC3-9379-40D0EF6EF847}" presName="rect4" presStyleLbl="alignAcc1" presStyleIdx="3" presStyleCnt="6"/>
      <dgm:spPr/>
    </dgm:pt>
    <dgm:pt modelId="{38A4348E-314A-425D-9120-BC9B6AC6EBA2}" type="pres">
      <dgm:prSet presAssocID="{C153A71A-429D-477B-B7B2-81DC9EDB54BC}" presName="vertSpace5" presStyleLbl="node1" presStyleIdx="3" presStyleCnt="6"/>
      <dgm:spPr/>
    </dgm:pt>
    <dgm:pt modelId="{444BF5CD-77FE-4A87-8CFA-00340DF488D3}" type="pres">
      <dgm:prSet presAssocID="{C153A71A-429D-477B-B7B2-81DC9EDB54BC}" presName="circle5" presStyleLbl="node1" presStyleIdx="4" presStyleCnt="6"/>
      <dgm:spPr/>
    </dgm:pt>
    <dgm:pt modelId="{CDD48E1E-15E1-416E-BF86-A35F384A675E}" type="pres">
      <dgm:prSet presAssocID="{C153A71A-429D-477B-B7B2-81DC9EDB54BC}" presName="rect5" presStyleLbl="alignAcc1" presStyleIdx="4" presStyleCnt="6"/>
      <dgm:spPr/>
    </dgm:pt>
    <dgm:pt modelId="{916D01DE-6FC8-4CC1-8703-D2492E444F9F}" type="pres">
      <dgm:prSet presAssocID="{522E2988-FA3A-4E86-9438-6A37F4269B15}" presName="vertSpace6" presStyleLbl="node1" presStyleIdx="4" presStyleCnt="6"/>
      <dgm:spPr/>
    </dgm:pt>
    <dgm:pt modelId="{F471A6A0-9CF2-4C62-A019-E26AC853D78D}" type="pres">
      <dgm:prSet presAssocID="{522E2988-FA3A-4E86-9438-6A37F4269B15}" presName="circle6" presStyleLbl="node1" presStyleIdx="5" presStyleCnt="6"/>
      <dgm:spPr/>
    </dgm:pt>
    <dgm:pt modelId="{A3AB1464-FE58-4EC5-BB28-6D5034767D78}" type="pres">
      <dgm:prSet presAssocID="{522E2988-FA3A-4E86-9438-6A37F4269B15}" presName="rect6" presStyleLbl="alignAcc1" presStyleIdx="5" presStyleCnt="6"/>
      <dgm:spPr/>
    </dgm:pt>
    <dgm:pt modelId="{0B8B8EBC-3273-4686-8690-DE59C116028E}" type="pres">
      <dgm:prSet presAssocID="{D6909D21-6CB6-4C03-A43C-B4A3C484781D}" presName="rect1ParTxNoCh" presStyleLbl="alignAcc1" presStyleIdx="5" presStyleCnt="6">
        <dgm:presLayoutVars>
          <dgm:chMax val="1"/>
          <dgm:bulletEnabled val="1"/>
        </dgm:presLayoutVars>
      </dgm:prSet>
      <dgm:spPr/>
    </dgm:pt>
    <dgm:pt modelId="{E1DD590C-88DD-4B6E-A667-3CD2D86F118F}" type="pres">
      <dgm:prSet presAssocID="{F677621C-CBC5-409B-B528-890EA9E35012}" presName="rect2ParTxNoCh" presStyleLbl="alignAcc1" presStyleIdx="5" presStyleCnt="6">
        <dgm:presLayoutVars>
          <dgm:chMax val="1"/>
          <dgm:bulletEnabled val="1"/>
        </dgm:presLayoutVars>
      </dgm:prSet>
      <dgm:spPr/>
    </dgm:pt>
    <dgm:pt modelId="{04BD9701-D77C-4684-B78D-EA67028BBCBB}" type="pres">
      <dgm:prSet presAssocID="{2BDC215C-CB55-43E9-BF22-5F4FFA7F8662}" presName="rect3ParTxNoCh" presStyleLbl="alignAcc1" presStyleIdx="5" presStyleCnt="6">
        <dgm:presLayoutVars>
          <dgm:chMax val="1"/>
          <dgm:bulletEnabled val="1"/>
        </dgm:presLayoutVars>
      </dgm:prSet>
      <dgm:spPr/>
    </dgm:pt>
    <dgm:pt modelId="{D831EE7A-F42F-438B-9C5D-C763517DCBB0}" type="pres">
      <dgm:prSet presAssocID="{FB5B05F2-DE3E-4CC3-9379-40D0EF6EF847}" presName="rect4ParTxNoCh" presStyleLbl="alignAcc1" presStyleIdx="5" presStyleCnt="6">
        <dgm:presLayoutVars>
          <dgm:chMax val="1"/>
          <dgm:bulletEnabled val="1"/>
        </dgm:presLayoutVars>
      </dgm:prSet>
      <dgm:spPr/>
    </dgm:pt>
    <dgm:pt modelId="{2065505D-B2E7-45F9-86DB-36D88519C034}" type="pres">
      <dgm:prSet presAssocID="{C153A71A-429D-477B-B7B2-81DC9EDB54BC}" presName="rect5ParTxNoCh" presStyleLbl="alignAcc1" presStyleIdx="5" presStyleCnt="6">
        <dgm:presLayoutVars>
          <dgm:chMax val="1"/>
          <dgm:bulletEnabled val="1"/>
        </dgm:presLayoutVars>
      </dgm:prSet>
      <dgm:spPr/>
    </dgm:pt>
    <dgm:pt modelId="{C8F3AEDD-0C81-4BB0-90C4-A571029193A4}" type="pres">
      <dgm:prSet presAssocID="{522E2988-FA3A-4E86-9438-6A37F4269B15}" presName="rect6ParTxNoCh" presStyleLbl="alignAcc1" presStyleIdx="5" presStyleCnt="6">
        <dgm:presLayoutVars>
          <dgm:chMax val="1"/>
          <dgm:bulletEnabled val="1"/>
        </dgm:presLayoutVars>
      </dgm:prSet>
      <dgm:spPr/>
    </dgm:pt>
  </dgm:ptLst>
  <dgm:cxnLst>
    <dgm:cxn modelId="{1C7EAC0E-3769-45E2-B36B-BFE364DB9860}" srcId="{F98EE1B3-FD0E-4F49-86B8-1B8AFD1E4F16}" destId="{522E2988-FA3A-4E86-9438-6A37F4269B15}" srcOrd="5" destOrd="0" parTransId="{E1F47C1A-795E-4D82-90EF-FDD20A679401}" sibTransId="{92C264DC-9F36-4938-99E3-5DF4F6065E7D}"/>
    <dgm:cxn modelId="{B8CE1414-7EE4-4ABF-ADDF-C769399FDD0F}" srcId="{F98EE1B3-FD0E-4F49-86B8-1B8AFD1E4F16}" destId="{F677621C-CBC5-409B-B528-890EA9E35012}" srcOrd="1" destOrd="0" parTransId="{753EE83D-F58F-413E-84B2-694D8B887435}" sibTransId="{EE2FC749-5CD4-4CB3-A83F-8961AF718D0B}"/>
    <dgm:cxn modelId="{B19E331B-5101-4208-B506-0E7BDC7652DF}" srcId="{F98EE1B3-FD0E-4F49-86B8-1B8AFD1E4F16}" destId="{FB5B05F2-DE3E-4CC3-9379-40D0EF6EF847}" srcOrd="3" destOrd="0" parTransId="{6F9F5145-F8A4-4FE7-B677-3B9A6A3CB241}" sibTransId="{FEA2F47F-0A84-4497-82EB-A3C051ECE6D9}"/>
    <dgm:cxn modelId="{EF75951F-2226-4422-8A92-7F2EDD481992}" type="presOf" srcId="{FB5B05F2-DE3E-4CC3-9379-40D0EF6EF847}" destId="{D831EE7A-F42F-438B-9C5D-C763517DCBB0}" srcOrd="1" destOrd="0" presId="urn:microsoft.com/office/officeart/2005/8/layout/target3"/>
    <dgm:cxn modelId="{46221A22-6F54-4230-8D2D-8D49943627C0}" type="presOf" srcId="{522E2988-FA3A-4E86-9438-6A37F4269B15}" destId="{A3AB1464-FE58-4EC5-BB28-6D5034767D78}" srcOrd="0" destOrd="0" presId="urn:microsoft.com/office/officeart/2005/8/layout/target3"/>
    <dgm:cxn modelId="{808B0E27-4EC2-4590-9FD1-B79A66C9CD92}" srcId="{F98EE1B3-FD0E-4F49-86B8-1B8AFD1E4F16}" destId="{2BDC215C-CB55-43E9-BF22-5F4FFA7F8662}" srcOrd="2" destOrd="0" parTransId="{40EB8467-EDF3-4D88-8FC9-2BCEA2DDF09C}" sibTransId="{B1FEE3F1-0AC5-4445-9B11-335A5FE35DC8}"/>
    <dgm:cxn modelId="{D80D213B-BB05-4CF7-AFD1-22F63D9147A5}" srcId="{F98EE1B3-FD0E-4F49-86B8-1B8AFD1E4F16}" destId="{C153A71A-429D-477B-B7B2-81DC9EDB54BC}" srcOrd="4" destOrd="0" parTransId="{DAB39037-F915-4BE2-AE37-1AE64A8858A4}" sibTransId="{39E5D528-57B0-47D5-B3A7-2FECB65F97C6}"/>
    <dgm:cxn modelId="{4EDEF05E-9093-4AF1-B1B1-CC10E02FD84E}" type="presOf" srcId="{522E2988-FA3A-4E86-9438-6A37F4269B15}" destId="{C8F3AEDD-0C81-4BB0-90C4-A571029193A4}" srcOrd="1" destOrd="0" presId="urn:microsoft.com/office/officeart/2005/8/layout/target3"/>
    <dgm:cxn modelId="{98653465-3154-400A-ABB0-8074A58B5BC9}" srcId="{F98EE1B3-FD0E-4F49-86B8-1B8AFD1E4F16}" destId="{D6909D21-6CB6-4C03-A43C-B4A3C484781D}" srcOrd="0" destOrd="0" parTransId="{8C8E3D60-A6D5-4F88-9A18-D00B5B8F2A87}" sibTransId="{D879D35C-C6CF-4F57-8256-6A5EF7A49348}"/>
    <dgm:cxn modelId="{70663768-3699-44A5-90AA-A83EDADF821E}" type="presOf" srcId="{C153A71A-429D-477B-B7B2-81DC9EDB54BC}" destId="{2065505D-B2E7-45F9-86DB-36D88519C034}" srcOrd="1" destOrd="0" presId="urn:microsoft.com/office/officeart/2005/8/layout/target3"/>
    <dgm:cxn modelId="{E5079054-9B65-46CA-9D8A-CF86FE713EE3}" type="presOf" srcId="{2BDC215C-CB55-43E9-BF22-5F4FFA7F8662}" destId="{04BD9701-D77C-4684-B78D-EA67028BBCBB}" srcOrd="1" destOrd="0" presId="urn:microsoft.com/office/officeart/2005/8/layout/target3"/>
    <dgm:cxn modelId="{49522157-3A70-4B82-B73E-D1DE481718AE}" type="presOf" srcId="{FB5B05F2-DE3E-4CC3-9379-40D0EF6EF847}" destId="{B5123ADC-7592-4506-881D-AE4807FFF78A}" srcOrd="0" destOrd="0" presId="urn:microsoft.com/office/officeart/2005/8/layout/target3"/>
    <dgm:cxn modelId="{C4559388-44DB-4839-A3C9-979487F63739}" type="presOf" srcId="{F677621C-CBC5-409B-B528-890EA9E35012}" destId="{E1DD590C-88DD-4B6E-A667-3CD2D86F118F}" srcOrd="1" destOrd="0" presId="urn:microsoft.com/office/officeart/2005/8/layout/target3"/>
    <dgm:cxn modelId="{C9DD828D-3310-4FA7-8E0E-7526A7C8E213}" type="presOf" srcId="{D6909D21-6CB6-4C03-A43C-B4A3C484781D}" destId="{0B8B8EBC-3273-4686-8690-DE59C116028E}" srcOrd="1" destOrd="0" presId="urn:microsoft.com/office/officeart/2005/8/layout/target3"/>
    <dgm:cxn modelId="{CE395DB4-71DC-4097-B229-DF3C4567C019}" type="presOf" srcId="{F98EE1B3-FD0E-4F49-86B8-1B8AFD1E4F16}" destId="{AB40DA1B-73BB-4BC7-880F-0E23A7AF1323}" srcOrd="0" destOrd="0" presId="urn:microsoft.com/office/officeart/2005/8/layout/target3"/>
    <dgm:cxn modelId="{954F5DC7-25CE-4B63-847B-817CE0EE9FCC}" type="presOf" srcId="{2BDC215C-CB55-43E9-BF22-5F4FFA7F8662}" destId="{6CB32C30-77F0-4041-B7B6-B558708CFB71}" srcOrd="0" destOrd="0" presId="urn:microsoft.com/office/officeart/2005/8/layout/target3"/>
    <dgm:cxn modelId="{6C432FCA-D22E-4618-9A7A-70FC316F3DA3}" type="presOf" srcId="{F677621C-CBC5-409B-B528-890EA9E35012}" destId="{E62BDE73-B0AA-495A-B6D9-87D96A6E4A6C}" srcOrd="0" destOrd="0" presId="urn:microsoft.com/office/officeart/2005/8/layout/target3"/>
    <dgm:cxn modelId="{638B20D9-E62E-4AA7-A0FE-9306B3E91D30}" type="presOf" srcId="{D6909D21-6CB6-4C03-A43C-B4A3C484781D}" destId="{76342B29-5681-43F2-A22E-02A37B8572B8}" srcOrd="0" destOrd="0" presId="urn:microsoft.com/office/officeart/2005/8/layout/target3"/>
    <dgm:cxn modelId="{EE9D26D9-E4F1-4631-B42F-F08D070C4844}" type="presOf" srcId="{C153A71A-429D-477B-B7B2-81DC9EDB54BC}" destId="{CDD48E1E-15E1-416E-BF86-A35F384A675E}" srcOrd="0" destOrd="0" presId="urn:microsoft.com/office/officeart/2005/8/layout/target3"/>
    <dgm:cxn modelId="{4890B8E1-4915-42C0-AEDF-D8725BE644A7}" type="presParOf" srcId="{AB40DA1B-73BB-4BC7-880F-0E23A7AF1323}" destId="{8B27D580-D5F4-4F04-B66E-7282645B0851}" srcOrd="0" destOrd="0" presId="urn:microsoft.com/office/officeart/2005/8/layout/target3"/>
    <dgm:cxn modelId="{3735FA51-E5DA-47CE-8629-4B890FEFDF1E}" type="presParOf" srcId="{AB40DA1B-73BB-4BC7-880F-0E23A7AF1323}" destId="{F610EB5E-C052-4D43-A2F5-E36003434479}" srcOrd="1" destOrd="0" presId="urn:microsoft.com/office/officeart/2005/8/layout/target3"/>
    <dgm:cxn modelId="{364A8AAA-028A-4259-9583-43D6563DC1F9}" type="presParOf" srcId="{AB40DA1B-73BB-4BC7-880F-0E23A7AF1323}" destId="{76342B29-5681-43F2-A22E-02A37B8572B8}" srcOrd="2" destOrd="0" presId="urn:microsoft.com/office/officeart/2005/8/layout/target3"/>
    <dgm:cxn modelId="{E3DBC4EE-1FB4-448D-9A0E-5A5D4139CC37}" type="presParOf" srcId="{AB40DA1B-73BB-4BC7-880F-0E23A7AF1323}" destId="{BB13F33C-F023-4E38-BE35-23A6FB0DD23A}" srcOrd="3" destOrd="0" presId="urn:microsoft.com/office/officeart/2005/8/layout/target3"/>
    <dgm:cxn modelId="{D66E8102-5E7C-4290-8E05-DE572BD5B263}" type="presParOf" srcId="{AB40DA1B-73BB-4BC7-880F-0E23A7AF1323}" destId="{8AB34C7B-B23C-4A96-B999-B57917301BA7}" srcOrd="4" destOrd="0" presId="urn:microsoft.com/office/officeart/2005/8/layout/target3"/>
    <dgm:cxn modelId="{7552F41B-08F5-4A6B-980C-871536E0E101}" type="presParOf" srcId="{AB40DA1B-73BB-4BC7-880F-0E23A7AF1323}" destId="{E62BDE73-B0AA-495A-B6D9-87D96A6E4A6C}" srcOrd="5" destOrd="0" presId="urn:microsoft.com/office/officeart/2005/8/layout/target3"/>
    <dgm:cxn modelId="{5B4E7F58-6BA2-4AB4-9840-674C892DFB14}" type="presParOf" srcId="{AB40DA1B-73BB-4BC7-880F-0E23A7AF1323}" destId="{B49C59D8-4973-4AB1-BC0D-CE1FBC0A081A}" srcOrd="6" destOrd="0" presId="urn:microsoft.com/office/officeart/2005/8/layout/target3"/>
    <dgm:cxn modelId="{18A411EB-E494-49F8-847C-0F1A084C60CA}" type="presParOf" srcId="{AB40DA1B-73BB-4BC7-880F-0E23A7AF1323}" destId="{4EDFB890-7CA7-47EC-9774-004716596632}" srcOrd="7" destOrd="0" presId="urn:microsoft.com/office/officeart/2005/8/layout/target3"/>
    <dgm:cxn modelId="{8E28BB39-F492-4DD7-8D95-2934E116F3FE}" type="presParOf" srcId="{AB40DA1B-73BB-4BC7-880F-0E23A7AF1323}" destId="{6CB32C30-77F0-4041-B7B6-B558708CFB71}" srcOrd="8" destOrd="0" presId="urn:microsoft.com/office/officeart/2005/8/layout/target3"/>
    <dgm:cxn modelId="{A693DAE7-1D62-404F-A520-726AB9E66E63}" type="presParOf" srcId="{AB40DA1B-73BB-4BC7-880F-0E23A7AF1323}" destId="{20487DD4-4A5A-4450-8260-1D91C099F853}" srcOrd="9" destOrd="0" presId="urn:microsoft.com/office/officeart/2005/8/layout/target3"/>
    <dgm:cxn modelId="{C55D4942-E62E-4272-8FA6-185104B7E091}" type="presParOf" srcId="{AB40DA1B-73BB-4BC7-880F-0E23A7AF1323}" destId="{134D0AE3-749B-40B4-9D53-302CBE2F7551}" srcOrd="10" destOrd="0" presId="urn:microsoft.com/office/officeart/2005/8/layout/target3"/>
    <dgm:cxn modelId="{72B02FE3-D1AC-4F4F-9A34-D6EF7546355C}" type="presParOf" srcId="{AB40DA1B-73BB-4BC7-880F-0E23A7AF1323}" destId="{B5123ADC-7592-4506-881D-AE4807FFF78A}" srcOrd="11" destOrd="0" presId="urn:microsoft.com/office/officeart/2005/8/layout/target3"/>
    <dgm:cxn modelId="{833444E4-D75F-47A0-889C-B65C2C8382A0}" type="presParOf" srcId="{AB40DA1B-73BB-4BC7-880F-0E23A7AF1323}" destId="{38A4348E-314A-425D-9120-BC9B6AC6EBA2}" srcOrd="12" destOrd="0" presId="urn:microsoft.com/office/officeart/2005/8/layout/target3"/>
    <dgm:cxn modelId="{81C81F18-6DA8-4C0A-9557-A44846D0F987}" type="presParOf" srcId="{AB40DA1B-73BB-4BC7-880F-0E23A7AF1323}" destId="{444BF5CD-77FE-4A87-8CFA-00340DF488D3}" srcOrd="13" destOrd="0" presId="urn:microsoft.com/office/officeart/2005/8/layout/target3"/>
    <dgm:cxn modelId="{22992CF5-0D68-4424-B923-1EF7FDDA64E8}" type="presParOf" srcId="{AB40DA1B-73BB-4BC7-880F-0E23A7AF1323}" destId="{CDD48E1E-15E1-416E-BF86-A35F384A675E}" srcOrd="14" destOrd="0" presId="urn:microsoft.com/office/officeart/2005/8/layout/target3"/>
    <dgm:cxn modelId="{BB2E832F-E392-4876-8685-4ACFE1969A33}" type="presParOf" srcId="{AB40DA1B-73BB-4BC7-880F-0E23A7AF1323}" destId="{916D01DE-6FC8-4CC1-8703-D2492E444F9F}" srcOrd="15" destOrd="0" presId="urn:microsoft.com/office/officeart/2005/8/layout/target3"/>
    <dgm:cxn modelId="{54B81899-7A23-4C81-A4A0-72D81E37FAFC}" type="presParOf" srcId="{AB40DA1B-73BB-4BC7-880F-0E23A7AF1323}" destId="{F471A6A0-9CF2-4C62-A019-E26AC853D78D}" srcOrd="16" destOrd="0" presId="urn:microsoft.com/office/officeart/2005/8/layout/target3"/>
    <dgm:cxn modelId="{D0A7F8E4-8672-49DD-AFA4-B74F1CCB7BAD}" type="presParOf" srcId="{AB40DA1B-73BB-4BC7-880F-0E23A7AF1323}" destId="{A3AB1464-FE58-4EC5-BB28-6D5034767D78}" srcOrd="17" destOrd="0" presId="urn:microsoft.com/office/officeart/2005/8/layout/target3"/>
    <dgm:cxn modelId="{BC820B1A-1AFA-4808-BF0C-774E8EFE8680}" type="presParOf" srcId="{AB40DA1B-73BB-4BC7-880F-0E23A7AF1323}" destId="{0B8B8EBC-3273-4686-8690-DE59C116028E}" srcOrd="18" destOrd="0" presId="urn:microsoft.com/office/officeart/2005/8/layout/target3"/>
    <dgm:cxn modelId="{E90BFE06-BA74-4003-B461-686B6A9ADD20}" type="presParOf" srcId="{AB40DA1B-73BB-4BC7-880F-0E23A7AF1323}" destId="{E1DD590C-88DD-4B6E-A667-3CD2D86F118F}" srcOrd="19" destOrd="0" presId="urn:microsoft.com/office/officeart/2005/8/layout/target3"/>
    <dgm:cxn modelId="{454F4E16-D840-4406-A898-2915DB1B5CFA}" type="presParOf" srcId="{AB40DA1B-73BB-4BC7-880F-0E23A7AF1323}" destId="{04BD9701-D77C-4684-B78D-EA67028BBCBB}" srcOrd="20" destOrd="0" presId="urn:microsoft.com/office/officeart/2005/8/layout/target3"/>
    <dgm:cxn modelId="{CD8AA9CB-7A6B-4164-B63B-A3431131F35B}" type="presParOf" srcId="{AB40DA1B-73BB-4BC7-880F-0E23A7AF1323}" destId="{D831EE7A-F42F-438B-9C5D-C763517DCBB0}" srcOrd="21" destOrd="0" presId="urn:microsoft.com/office/officeart/2005/8/layout/target3"/>
    <dgm:cxn modelId="{B61A8654-26F9-4250-AD63-3C158EC8E460}" type="presParOf" srcId="{AB40DA1B-73BB-4BC7-880F-0E23A7AF1323}" destId="{2065505D-B2E7-45F9-86DB-36D88519C034}" srcOrd="22" destOrd="0" presId="urn:microsoft.com/office/officeart/2005/8/layout/target3"/>
    <dgm:cxn modelId="{A82C8DBD-9443-4521-8B59-6A9DA1BEF9F0}" type="presParOf" srcId="{AB40DA1B-73BB-4BC7-880F-0E23A7AF1323}" destId="{C8F3AEDD-0C81-4BB0-90C4-A571029193A4}" srcOrd="2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39A3E7-8C13-4709-971E-6C8F7C16D8F8}">
      <dsp:nvSpPr>
        <dsp:cNvPr id="0" name=""/>
        <dsp:cNvSpPr/>
      </dsp:nvSpPr>
      <dsp:spPr>
        <a:xfrm>
          <a:off x="1808" y="1338472"/>
          <a:ext cx="2024134" cy="781315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F3AB9F-E8BD-40F5-B446-D8D5E1960C3E}">
      <dsp:nvSpPr>
        <dsp:cNvPr id="0" name=""/>
        <dsp:cNvSpPr/>
      </dsp:nvSpPr>
      <dsp:spPr>
        <a:xfrm>
          <a:off x="541577" y="1533801"/>
          <a:ext cx="1709269" cy="781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User Output Interface</a:t>
          </a:r>
        </a:p>
      </dsp:txBody>
      <dsp:txXfrm>
        <a:off x="564461" y="1556685"/>
        <a:ext cx="1663501" cy="735547"/>
      </dsp:txXfrm>
    </dsp:sp>
    <dsp:sp modelId="{37A4FC8B-D196-4518-96C5-38B7B8951CDB}">
      <dsp:nvSpPr>
        <dsp:cNvPr id="0" name=""/>
        <dsp:cNvSpPr/>
      </dsp:nvSpPr>
      <dsp:spPr>
        <a:xfrm>
          <a:off x="2313819" y="1338472"/>
          <a:ext cx="2024134" cy="781315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FB48E6-3D3B-4821-A3F9-1CAEC7B85252}">
      <dsp:nvSpPr>
        <dsp:cNvPr id="0" name=""/>
        <dsp:cNvSpPr/>
      </dsp:nvSpPr>
      <dsp:spPr>
        <a:xfrm>
          <a:off x="2853588" y="1533801"/>
          <a:ext cx="1709269" cy="781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Text Preprocessing &amp; Tokenization</a:t>
          </a:r>
        </a:p>
      </dsp:txBody>
      <dsp:txXfrm>
        <a:off x="2876472" y="1556685"/>
        <a:ext cx="1663501" cy="735547"/>
      </dsp:txXfrm>
    </dsp:sp>
    <dsp:sp modelId="{F8751B92-691D-4266-9A8E-3BE2DAE590B6}">
      <dsp:nvSpPr>
        <dsp:cNvPr id="0" name=""/>
        <dsp:cNvSpPr/>
      </dsp:nvSpPr>
      <dsp:spPr>
        <a:xfrm>
          <a:off x="4625831" y="1338472"/>
          <a:ext cx="2024134" cy="781315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014D7D-0D76-4EDE-9363-9D234E2ADF97}">
      <dsp:nvSpPr>
        <dsp:cNvPr id="0" name=""/>
        <dsp:cNvSpPr/>
      </dsp:nvSpPr>
      <dsp:spPr>
        <a:xfrm>
          <a:off x="5165600" y="1533801"/>
          <a:ext cx="1709269" cy="781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Transformer Based Translation Engine</a:t>
          </a:r>
        </a:p>
      </dsp:txBody>
      <dsp:txXfrm>
        <a:off x="5188484" y="1556685"/>
        <a:ext cx="1663501" cy="735547"/>
      </dsp:txXfrm>
    </dsp:sp>
    <dsp:sp modelId="{8B6D20E4-5BF6-4DA2-A8B2-FD6D2356D8FF}">
      <dsp:nvSpPr>
        <dsp:cNvPr id="0" name=""/>
        <dsp:cNvSpPr/>
      </dsp:nvSpPr>
      <dsp:spPr>
        <a:xfrm>
          <a:off x="6937842" y="1338472"/>
          <a:ext cx="2024134" cy="781315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6B70C7-B9B1-4B53-A140-1A5A8FC83B7C}">
      <dsp:nvSpPr>
        <dsp:cNvPr id="0" name=""/>
        <dsp:cNvSpPr/>
      </dsp:nvSpPr>
      <dsp:spPr>
        <a:xfrm>
          <a:off x="7477612" y="1533801"/>
          <a:ext cx="1709269" cy="781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Output Display</a:t>
          </a:r>
        </a:p>
      </dsp:txBody>
      <dsp:txXfrm>
        <a:off x="7500496" y="1556685"/>
        <a:ext cx="1663501" cy="735547"/>
      </dsp:txXfrm>
    </dsp:sp>
    <dsp:sp modelId="{F4F35DED-28DC-4EE6-AAA7-DB4E02606250}">
      <dsp:nvSpPr>
        <dsp:cNvPr id="0" name=""/>
        <dsp:cNvSpPr/>
      </dsp:nvSpPr>
      <dsp:spPr>
        <a:xfrm>
          <a:off x="9249854" y="1338472"/>
          <a:ext cx="2024134" cy="781315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760D47-16EA-4EAC-895B-B4ED2B09E60D}">
      <dsp:nvSpPr>
        <dsp:cNvPr id="0" name=""/>
        <dsp:cNvSpPr/>
      </dsp:nvSpPr>
      <dsp:spPr>
        <a:xfrm>
          <a:off x="9789623" y="1533801"/>
          <a:ext cx="1709269" cy="781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Postprocessing</a:t>
          </a:r>
        </a:p>
      </dsp:txBody>
      <dsp:txXfrm>
        <a:off x="9812507" y="1556685"/>
        <a:ext cx="1663501" cy="7355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27D580-D5F4-4F04-B66E-7282645B0851}">
      <dsp:nvSpPr>
        <dsp:cNvPr id="0" name=""/>
        <dsp:cNvSpPr/>
      </dsp:nvSpPr>
      <dsp:spPr>
        <a:xfrm>
          <a:off x="0" y="0"/>
          <a:ext cx="3678238" cy="3678238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342B29-5681-43F2-A22E-02A37B8572B8}">
      <dsp:nvSpPr>
        <dsp:cNvPr id="0" name=""/>
        <dsp:cNvSpPr/>
      </dsp:nvSpPr>
      <dsp:spPr>
        <a:xfrm>
          <a:off x="1838935" y="0"/>
          <a:ext cx="9190830" cy="36782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solidFill>
                <a:srgbClr val="002060"/>
              </a:solidFill>
            </a:rPr>
            <a:t>User Input</a:t>
          </a:r>
        </a:p>
      </dsp:txBody>
      <dsp:txXfrm>
        <a:off x="1838935" y="0"/>
        <a:ext cx="9190830" cy="459780"/>
      </dsp:txXfrm>
    </dsp:sp>
    <dsp:sp modelId="{8AB34C7B-B23C-4A96-B999-B57917301BA7}">
      <dsp:nvSpPr>
        <dsp:cNvPr id="0" name=""/>
        <dsp:cNvSpPr/>
      </dsp:nvSpPr>
      <dsp:spPr>
        <a:xfrm>
          <a:off x="321846" y="459780"/>
          <a:ext cx="3034545" cy="3034545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648018"/>
            <a:satOff val="90"/>
            <a:lumOff val="7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2BDE73-B0AA-495A-B6D9-87D96A6E4A6C}">
      <dsp:nvSpPr>
        <dsp:cNvPr id="0" name=""/>
        <dsp:cNvSpPr/>
      </dsp:nvSpPr>
      <dsp:spPr>
        <a:xfrm>
          <a:off x="1839119" y="459780"/>
          <a:ext cx="9190830" cy="30345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648018"/>
              <a:satOff val="90"/>
              <a:lumOff val="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solidFill>
                <a:srgbClr val="002060"/>
              </a:solidFill>
            </a:rPr>
            <a:t>Preprocessing and Tokenization</a:t>
          </a:r>
        </a:p>
      </dsp:txBody>
      <dsp:txXfrm>
        <a:off x="1839119" y="459780"/>
        <a:ext cx="9190830" cy="459781"/>
      </dsp:txXfrm>
    </dsp:sp>
    <dsp:sp modelId="{4EDFB890-7CA7-47EC-9774-004716596632}">
      <dsp:nvSpPr>
        <dsp:cNvPr id="0" name=""/>
        <dsp:cNvSpPr/>
      </dsp:nvSpPr>
      <dsp:spPr>
        <a:xfrm>
          <a:off x="643692" y="919561"/>
          <a:ext cx="2390852" cy="2390852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1296036"/>
            <a:satOff val="180"/>
            <a:lumOff val="157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B32C30-77F0-4041-B7B6-B558708CFB71}">
      <dsp:nvSpPr>
        <dsp:cNvPr id="0" name=""/>
        <dsp:cNvSpPr/>
      </dsp:nvSpPr>
      <dsp:spPr>
        <a:xfrm>
          <a:off x="1839119" y="919561"/>
          <a:ext cx="9190830" cy="239085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1296036"/>
              <a:satOff val="180"/>
              <a:lumOff val="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solidFill>
                <a:srgbClr val="002060"/>
              </a:solidFill>
            </a:rPr>
            <a:t>Load Pretrained Transformer Model</a:t>
          </a:r>
        </a:p>
      </dsp:txBody>
      <dsp:txXfrm>
        <a:off x="1839119" y="919561"/>
        <a:ext cx="9190830" cy="459777"/>
      </dsp:txXfrm>
    </dsp:sp>
    <dsp:sp modelId="{134D0AE3-749B-40B4-9D53-302CBE2F7551}">
      <dsp:nvSpPr>
        <dsp:cNvPr id="0" name=""/>
        <dsp:cNvSpPr/>
      </dsp:nvSpPr>
      <dsp:spPr>
        <a:xfrm>
          <a:off x="965537" y="1379339"/>
          <a:ext cx="1747163" cy="1747163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1944054"/>
            <a:satOff val="271"/>
            <a:lumOff val="23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123ADC-7592-4506-881D-AE4807FFF78A}">
      <dsp:nvSpPr>
        <dsp:cNvPr id="0" name=""/>
        <dsp:cNvSpPr/>
      </dsp:nvSpPr>
      <dsp:spPr>
        <a:xfrm>
          <a:off x="1839119" y="1379339"/>
          <a:ext cx="9190830" cy="17471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1944054"/>
              <a:satOff val="271"/>
              <a:lumOff val="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solidFill>
                <a:srgbClr val="002060"/>
              </a:solidFill>
            </a:rPr>
            <a:t>Generate Translation</a:t>
          </a:r>
        </a:p>
      </dsp:txBody>
      <dsp:txXfrm>
        <a:off x="1839119" y="1379339"/>
        <a:ext cx="9190830" cy="459780"/>
      </dsp:txXfrm>
    </dsp:sp>
    <dsp:sp modelId="{444BF5CD-77FE-4A87-8CFA-00340DF488D3}">
      <dsp:nvSpPr>
        <dsp:cNvPr id="0" name=""/>
        <dsp:cNvSpPr/>
      </dsp:nvSpPr>
      <dsp:spPr>
        <a:xfrm>
          <a:off x="1287383" y="1839120"/>
          <a:ext cx="1103470" cy="1103470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2592072"/>
            <a:satOff val="361"/>
            <a:lumOff val="314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D48E1E-15E1-416E-BF86-A35F384A675E}">
      <dsp:nvSpPr>
        <dsp:cNvPr id="0" name=""/>
        <dsp:cNvSpPr/>
      </dsp:nvSpPr>
      <dsp:spPr>
        <a:xfrm>
          <a:off x="1839119" y="1839120"/>
          <a:ext cx="9190830" cy="110347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2592072"/>
              <a:satOff val="361"/>
              <a:lumOff val="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solidFill>
                <a:srgbClr val="002060"/>
              </a:solidFill>
            </a:rPr>
            <a:t>Postprocessing &amp; Decoding</a:t>
          </a:r>
        </a:p>
      </dsp:txBody>
      <dsp:txXfrm>
        <a:off x="1839119" y="1839120"/>
        <a:ext cx="9190830" cy="459781"/>
      </dsp:txXfrm>
    </dsp:sp>
    <dsp:sp modelId="{F471A6A0-9CF2-4C62-A019-E26AC853D78D}">
      <dsp:nvSpPr>
        <dsp:cNvPr id="0" name=""/>
        <dsp:cNvSpPr/>
      </dsp:nvSpPr>
      <dsp:spPr>
        <a:xfrm>
          <a:off x="1609230" y="2298901"/>
          <a:ext cx="459777" cy="459777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3240090"/>
            <a:satOff val="451"/>
            <a:lumOff val="392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B1464-FE58-4EC5-BB28-6D5034767D78}">
      <dsp:nvSpPr>
        <dsp:cNvPr id="0" name=""/>
        <dsp:cNvSpPr/>
      </dsp:nvSpPr>
      <dsp:spPr>
        <a:xfrm>
          <a:off x="1839119" y="2298901"/>
          <a:ext cx="9190830" cy="45977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3240090"/>
              <a:satOff val="451"/>
              <a:lumOff val="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solidFill>
                <a:srgbClr val="002060"/>
              </a:solidFill>
            </a:rPr>
            <a:t>Output Display</a:t>
          </a:r>
        </a:p>
      </dsp:txBody>
      <dsp:txXfrm>
        <a:off x="1839119" y="2298901"/>
        <a:ext cx="9190830" cy="4597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7/13/2025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776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714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7/13/2025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91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811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7/13/2025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092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752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639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993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940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7/13/2025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237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82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7/13/2025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638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0F56-9D5B-1AA9-DDA0-4C6C348686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/>
              <a:t>AI-Based Language Translation Tool</a:t>
            </a:r>
            <a:br>
              <a:rPr lang="en-IN" sz="4000" dirty="0"/>
            </a:b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D1B8E1-52EC-447C-2A23-0151263C8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2354043"/>
            <a:ext cx="10993546" cy="590321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/>
              <a:t>Mini Project Presentation</a:t>
            </a:r>
          </a:p>
          <a:p>
            <a:pPr algn="ctr"/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37859F-3ABF-DE64-A325-E3E42ECA01FD}"/>
              </a:ext>
            </a:extLst>
          </p:cNvPr>
          <p:cNvSpPr txBox="1"/>
          <p:nvPr/>
        </p:nvSpPr>
        <p:spPr>
          <a:xfrm>
            <a:off x="3874416" y="4277976"/>
            <a:ext cx="790908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002060"/>
                </a:solidFill>
                <a:latin typeface="Book Antiqua" panose="02040602050305030304" pitchFamily="18" charset="0"/>
              </a:rPr>
              <a:t>Presented By :  </a:t>
            </a:r>
            <a:r>
              <a:rPr lang="en-IN" sz="2000" dirty="0">
                <a:solidFill>
                  <a:srgbClr val="002060"/>
                </a:solidFill>
                <a:latin typeface="Book Antiqua" panose="02040602050305030304" pitchFamily="18" charset="0"/>
              </a:rPr>
              <a:t>A. </a:t>
            </a:r>
            <a:r>
              <a:rPr lang="en-IN" sz="2000" dirty="0" err="1">
                <a:solidFill>
                  <a:srgbClr val="002060"/>
                </a:solidFill>
                <a:latin typeface="Book Antiqua" panose="02040602050305030304" pitchFamily="18" charset="0"/>
              </a:rPr>
              <a:t>Chandrumugil</a:t>
            </a:r>
            <a:endParaRPr lang="en-IN" sz="2000" dirty="0">
              <a:solidFill>
                <a:srgbClr val="002060"/>
              </a:solidFill>
              <a:latin typeface="Book Antiqua" panose="02040602050305030304" pitchFamily="18" charset="0"/>
            </a:endParaRPr>
          </a:p>
          <a:p>
            <a:endParaRPr lang="en-IN" sz="2000" dirty="0">
              <a:solidFill>
                <a:srgbClr val="002060"/>
              </a:solidFill>
              <a:latin typeface="Book Antiqua" panose="02040602050305030304" pitchFamily="18" charset="0"/>
            </a:endParaRPr>
          </a:p>
          <a:p>
            <a:r>
              <a:rPr lang="en-IN" sz="2000" b="1" dirty="0">
                <a:solidFill>
                  <a:srgbClr val="002060"/>
                </a:solidFill>
                <a:latin typeface="Book Antiqua" panose="02040602050305030304" pitchFamily="18" charset="0"/>
              </a:rPr>
              <a:t>Department   :  </a:t>
            </a:r>
            <a:r>
              <a:rPr lang="en-IN" sz="2000" dirty="0">
                <a:solidFill>
                  <a:srgbClr val="002060"/>
                </a:solidFill>
                <a:latin typeface="Book Antiqua" panose="02040602050305030304" pitchFamily="18" charset="0"/>
              </a:rPr>
              <a:t>B. Tech (Artificial Intelligence &amp; Data Science)</a:t>
            </a:r>
          </a:p>
          <a:p>
            <a:endParaRPr lang="en-IN" sz="2000" dirty="0">
              <a:solidFill>
                <a:srgbClr val="002060"/>
              </a:solidFill>
              <a:latin typeface="Book Antiqua" panose="02040602050305030304" pitchFamily="18" charset="0"/>
            </a:endParaRPr>
          </a:p>
          <a:p>
            <a:r>
              <a:rPr lang="en-IN" sz="2000" b="1" dirty="0">
                <a:solidFill>
                  <a:srgbClr val="002060"/>
                </a:solidFill>
                <a:latin typeface="Book Antiqua" panose="02040602050305030304" pitchFamily="18" charset="0"/>
              </a:rPr>
              <a:t>College           :  </a:t>
            </a:r>
            <a:r>
              <a:rPr lang="en-IN" sz="2000" dirty="0">
                <a:solidFill>
                  <a:srgbClr val="002060"/>
                </a:solidFill>
                <a:latin typeface="Book Antiqua" panose="02040602050305030304" pitchFamily="18" charset="0"/>
              </a:rPr>
              <a:t>G.K.M  College Of Engineering and Technology </a:t>
            </a:r>
          </a:p>
          <a:p>
            <a:endParaRPr lang="en-IN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986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2F961-64E3-6998-AFD3-990FF1895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5D87E-DAE6-4424-7435-B0685E3AE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6487"/>
            <a:ext cx="11029616" cy="1013800"/>
          </a:xfrm>
        </p:spPr>
        <p:txBody>
          <a:bodyPr>
            <a:normAutofit/>
          </a:bodyPr>
          <a:lstStyle/>
          <a:p>
            <a:r>
              <a:rPr lang="en-US" sz="3600" dirty="0"/>
              <a:t>Sample Translations (Output)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FB2F1F-83B2-CD8C-6CE3-57127D89A7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6110576"/>
              </p:ext>
            </p:extLst>
          </p:nvPr>
        </p:nvGraphicFramePr>
        <p:xfrm>
          <a:off x="694899" y="2680750"/>
          <a:ext cx="11028363" cy="3437244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676121">
                  <a:extLst>
                    <a:ext uri="{9D8B030D-6E8A-4147-A177-3AD203B41FA5}">
                      <a16:colId xmlns:a16="http://schemas.microsoft.com/office/drawing/2014/main" val="29457435"/>
                    </a:ext>
                  </a:extLst>
                </a:gridCol>
                <a:gridCol w="3676121">
                  <a:extLst>
                    <a:ext uri="{9D8B030D-6E8A-4147-A177-3AD203B41FA5}">
                      <a16:colId xmlns:a16="http://schemas.microsoft.com/office/drawing/2014/main" val="1943613401"/>
                    </a:ext>
                  </a:extLst>
                </a:gridCol>
                <a:gridCol w="3676121">
                  <a:extLst>
                    <a:ext uri="{9D8B030D-6E8A-4147-A177-3AD203B41FA5}">
                      <a16:colId xmlns:a16="http://schemas.microsoft.com/office/drawing/2014/main" val="2083672483"/>
                    </a:ext>
                  </a:extLst>
                </a:gridCol>
              </a:tblGrid>
              <a:tr h="57287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800" b="1" dirty="0">
                          <a:solidFill>
                            <a:srgbClr val="002060"/>
                          </a:solidFill>
                        </a:rPr>
                        <a:t>Source Language (English)</a:t>
                      </a:r>
                      <a:endParaRPr lang="en-IN"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27" marR="91427" marT="45713" marB="4571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800" b="1" dirty="0">
                          <a:solidFill>
                            <a:srgbClr val="002060"/>
                          </a:solidFill>
                        </a:rPr>
                        <a:t>Target Language</a:t>
                      </a:r>
                      <a:endParaRPr lang="en-IN"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27" marR="91427" marT="45713" marB="4571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800" b="1" dirty="0">
                          <a:solidFill>
                            <a:srgbClr val="002060"/>
                          </a:solidFill>
                        </a:rPr>
                        <a:t>Translated Output</a:t>
                      </a:r>
                      <a:endParaRPr lang="en-IN" sz="1800" dirty="0">
                        <a:solidFill>
                          <a:srgbClr val="002060"/>
                        </a:solidFill>
                      </a:endParaRPr>
                    </a:p>
                  </a:txBody>
                  <a:tcPr marL="91427" marR="91427" marT="45713" marB="4571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099504"/>
                  </a:ext>
                </a:extLst>
              </a:tr>
              <a:tr h="57287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>
                          <a:solidFill>
                            <a:srgbClr val="002060"/>
                          </a:solidFill>
                        </a:rPr>
                        <a:t>How are you?</a:t>
                      </a:r>
                    </a:p>
                  </a:txBody>
                  <a:tcPr marL="91427" marR="91427" marT="45713" marB="4571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solidFill>
                            <a:srgbClr val="002060"/>
                          </a:solidFill>
                        </a:rPr>
                        <a:t>French</a:t>
                      </a:r>
                    </a:p>
                  </a:txBody>
                  <a:tcPr marL="91427" marR="91427" marT="45713" marB="4571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solidFill>
                            <a:srgbClr val="002060"/>
                          </a:solidFill>
                        </a:rPr>
                        <a:t>Comment allez-vous ?</a:t>
                      </a:r>
                    </a:p>
                  </a:txBody>
                  <a:tcPr marL="91427" marR="91427" marT="45713" marB="4571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863512"/>
                  </a:ext>
                </a:extLst>
              </a:tr>
              <a:tr h="57287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solidFill>
                            <a:srgbClr val="002060"/>
                          </a:solidFill>
                        </a:rPr>
                        <a:t>Good morning</a:t>
                      </a:r>
                    </a:p>
                  </a:txBody>
                  <a:tcPr marL="91427" marR="91427" marT="45713" marB="4571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solidFill>
                            <a:srgbClr val="002060"/>
                          </a:solidFill>
                        </a:rPr>
                        <a:t>Hindi</a:t>
                      </a:r>
                    </a:p>
                  </a:txBody>
                  <a:tcPr marL="91427" marR="91427" marT="45713" marB="4571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i-IN" sz="1800">
                          <a:solidFill>
                            <a:srgbClr val="002060"/>
                          </a:solidFill>
                        </a:rPr>
                        <a:t>शुभ प्रभात</a:t>
                      </a:r>
                    </a:p>
                  </a:txBody>
                  <a:tcPr marL="91427" marR="91427" marT="45713" marB="4571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867957"/>
                  </a:ext>
                </a:extLst>
              </a:tr>
              <a:tr h="57287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solidFill>
                            <a:srgbClr val="002060"/>
                          </a:solidFill>
                        </a:rPr>
                        <a:t>Welcome</a:t>
                      </a:r>
                    </a:p>
                  </a:txBody>
                  <a:tcPr marL="91427" marR="91427" marT="45713" marB="4571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solidFill>
                            <a:srgbClr val="002060"/>
                          </a:solidFill>
                        </a:rPr>
                        <a:t>Tamil</a:t>
                      </a:r>
                    </a:p>
                  </a:txBody>
                  <a:tcPr marL="91427" marR="91427" marT="45713" marB="4571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ta-IN" sz="1800">
                          <a:solidFill>
                            <a:srgbClr val="002060"/>
                          </a:solidFill>
                        </a:rPr>
                        <a:t>வரவேற்கிறேன்</a:t>
                      </a:r>
                    </a:p>
                  </a:txBody>
                  <a:tcPr marL="91427" marR="91427" marT="45713" marB="4571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15110"/>
                  </a:ext>
                </a:extLst>
              </a:tr>
              <a:tr h="57287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solidFill>
                            <a:srgbClr val="002060"/>
                          </a:solidFill>
                        </a:rPr>
                        <a:t>I love AI</a:t>
                      </a:r>
                    </a:p>
                  </a:txBody>
                  <a:tcPr marL="91427" marR="91427" marT="45713" marB="4571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solidFill>
                            <a:srgbClr val="002060"/>
                          </a:solidFill>
                        </a:rPr>
                        <a:t>Spanish</a:t>
                      </a:r>
                    </a:p>
                  </a:txBody>
                  <a:tcPr marL="91427" marR="91427" marT="45713" marB="4571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800">
                          <a:solidFill>
                            <a:srgbClr val="002060"/>
                          </a:solidFill>
                        </a:rPr>
                        <a:t>Me encanta la inteligencia artificial</a:t>
                      </a:r>
                    </a:p>
                  </a:txBody>
                  <a:tcPr marL="91427" marR="91427" marT="45713" marB="4571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917794"/>
                  </a:ext>
                </a:extLst>
              </a:tr>
              <a:tr h="57287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solidFill>
                            <a:srgbClr val="002060"/>
                          </a:solidFill>
                        </a:rPr>
                        <a:t>Thank you</a:t>
                      </a:r>
                    </a:p>
                  </a:txBody>
                  <a:tcPr marL="91427" marR="91427" marT="45713" marB="4571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solidFill>
                            <a:srgbClr val="002060"/>
                          </a:solidFill>
                        </a:rPr>
                        <a:t>Japanese</a:t>
                      </a:r>
                    </a:p>
                  </a:txBody>
                  <a:tcPr marL="91427" marR="91427" marT="45713" marB="4571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800" dirty="0">
                          <a:solidFill>
                            <a:srgbClr val="002060"/>
                          </a:solidFill>
                        </a:rPr>
                        <a:t>ありがとう</a:t>
                      </a:r>
                    </a:p>
                  </a:txBody>
                  <a:tcPr marL="91427" marR="91427" marT="45713" marB="45713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408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5247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465D69-D205-3318-B95D-B4650866E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C244B-AA47-D892-9924-AB66B502C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6487"/>
            <a:ext cx="11029616" cy="1013800"/>
          </a:xfrm>
        </p:spPr>
        <p:txBody>
          <a:bodyPr>
            <a:normAutofit/>
          </a:bodyPr>
          <a:lstStyle/>
          <a:p>
            <a:r>
              <a:rPr lang="en-US" sz="3600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609E1-DBC6-F2D2-A996-2ABF5D3B4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264" y="1866507"/>
            <a:ext cx="11029615" cy="4991493"/>
          </a:xfrm>
        </p:spPr>
        <p:txBody>
          <a:bodyPr>
            <a:normAutofit/>
          </a:bodyPr>
          <a:lstStyle/>
          <a:p>
            <a:r>
              <a:rPr lang="en-US" sz="2000" b="1" dirty="0"/>
              <a:t>Live Chat &amp; Messaging</a:t>
            </a:r>
            <a:br>
              <a:rPr lang="en-US" sz="2000" dirty="0"/>
            </a:br>
            <a:r>
              <a:rPr lang="en-US" sz="2000" dirty="0"/>
              <a:t>    Real-time translation in chat apps and support systems.</a:t>
            </a:r>
          </a:p>
          <a:p>
            <a:r>
              <a:rPr lang="en-US" sz="2000" b="1" dirty="0"/>
              <a:t>Multilingual Education</a:t>
            </a:r>
            <a:br>
              <a:rPr lang="en-US" sz="2000" dirty="0"/>
            </a:br>
            <a:r>
              <a:rPr lang="en-US" sz="2000" dirty="0"/>
              <a:t>    Deliver course content in local languages for better understanding.</a:t>
            </a:r>
          </a:p>
          <a:p>
            <a:r>
              <a:rPr lang="en-US" sz="2000" b="1" dirty="0"/>
              <a:t>Travel Assistance</a:t>
            </a:r>
            <a:br>
              <a:rPr lang="en-US" sz="2000" dirty="0"/>
            </a:br>
            <a:r>
              <a:rPr lang="en-US" sz="2000" dirty="0"/>
              <a:t>    Translate directions, signs, or spoken text on the go.</a:t>
            </a:r>
          </a:p>
          <a:p>
            <a:r>
              <a:rPr lang="en-US" sz="2000" b="1" dirty="0"/>
              <a:t>Cross-Cultural Communication</a:t>
            </a:r>
            <a:br>
              <a:rPr lang="en-US" sz="2000" dirty="0"/>
            </a:br>
            <a:r>
              <a:rPr lang="en-US" sz="2000" dirty="0"/>
              <a:t>    Useful in embassies, government, and international business.</a:t>
            </a:r>
          </a:p>
          <a:p>
            <a:r>
              <a:rPr lang="en-US" sz="2000" b="1" dirty="0"/>
              <a:t>Media &amp; Entertainment</a:t>
            </a:r>
            <a:br>
              <a:rPr lang="en-US" sz="2000" dirty="0"/>
            </a:br>
            <a:r>
              <a:rPr lang="en-US" sz="2000" dirty="0"/>
              <a:t>    Subtitle and script translation for global audiences.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39659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EC1C9-ADA0-4CFD-B93C-36037325E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E9505-D0B3-1D3B-3598-182308619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6487"/>
            <a:ext cx="11029616" cy="1013800"/>
          </a:xfrm>
        </p:spPr>
        <p:txBody>
          <a:bodyPr>
            <a:normAutofit/>
          </a:bodyPr>
          <a:lstStyle/>
          <a:p>
            <a:r>
              <a:rPr lang="en-US" sz="3600" dirty="0"/>
              <a:t>Challenges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7EEE5-02C2-18E5-AD20-178B7467C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264" y="1866507"/>
            <a:ext cx="11029615" cy="4991493"/>
          </a:xfrm>
        </p:spPr>
        <p:txBody>
          <a:bodyPr>
            <a:normAutofit/>
          </a:bodyPr>
          <a:lstStyle/>
          <a:p>
            <a:r>
              <a:rPr lang="en-US" sz="2000" b="1" dirty="0"/>
              <a:t>Low-Resource Language Support</a:t>
            </a:r>
            <a:br>
              <a:rPr lang="en-US" sz="2000" dirty="0"/>
            </a:br>
            <a:r>
              <a:rPr lang="en-US" sz="2000" dirty="0"/>
              <a:t>    Limited training data affects translation quality for regional or rare languages.</a:t>
            </a:r>
          </a:p>
          <a:p>
            <a:r>
              <a:rPr lang="en-US" sz="2000" b="1" dirty="0"/>
              <a:t>Context and Cultural Nuance</a:t>
            </a:r>
            <a:br>
              <a:rPr lang="en-US" sz="2000" dirty="0"/>
            </a:br>
            <a:r>
              <a:rPr lang="en-US" sz="2000" dirty="0"/>
              <a:t>    AI may misinterpret idioms, sarcasm, or culturally specific phrases.</a:t>
            </a:r>
          </a:p>
          <a:p>
            <a:r>
              <a:rPr lang="en-US" sz="2000" b="1" dirty="0"/>
              <a:t>Grammar and Syntax Errors</a:t>
            </a:r>
            <a:br>
              <a:rPr lang="en-US" sz="2000" dirty="0"/>
            </a:br>
            <a:r>
              <a:rPr lang="en-US" sz="2000" dirty="0"/>
              <a:t>    Translations might miss correct sentence structure, especially in complex inputs.</a:t>
            </a:r>
          </a:p>
          <a:p>
            <a:r>
              <a:rPr lang="en-US" sz="2000" b="1" dirty="0"/>
              <a:t>Handling Code-Switching</a:t>
            </a:r>
            <a:br>
              <a:rPr lang="en-US" sz="2000" dirty="0"/>
            </a:br>
            <a:r>
              <a:rPr lang="en-US" sz="2000" dirty="0"/>
              <a:t>    Mixing languages (e.g., Hinglish, </a:t>
            </a:r>
            <a:r>
              <a:rPr lang="en-US" sz="2000" dirty="0" err="1"/>
              <a:t>Tanglish</a:t>
            </a:r>
            <a:r>
              <a:rPr lang="en-US" sz="2000" dirty="0"/>
              <a:t>) can confuse the model.</a:t>
            </a:r>
          </a:p>
          <a:p>
            <a:r>
              <a:rPr lang="en-US" sz="2000" b="1" dirty="0"/>
              <a:t>Real-Time Performance</a:t>
            </a:r>
            <a:br>
              <a:rPr lang="en-US" sz="2000" dirty="0"/>
            </a:br>
            <a:r>
              <a:rPr lang="en-US" sz="2000" dirty="0"/>
              <a:t>    Running large models on low-power devices or without internet can be a bottleneck.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51138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E12128-E7B8-3818-30AD-5829E984D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2228-4963-12A5-1423-2F956AF4F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6487"/>
            <a:ext cx="11029616" cy="1013800"/>
          </a:xfrm>
        </p:spPr>
        <p:txBody>
          <a:bodyPr>
            <a:normAutofit/>
          </a:bodyPr>
          <a:lstStyle/>
          <a:p>
            <a:r>
              <a:rPr lang="en-IN" sz="3600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1CEE7-0421-D207-9A15-5C079E2DA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264" y="1866507"/>
            <a:ext cx="11029615" cy="4991493"/>
          </a:xfrm>
        </p:spPr>
        <p:txBody>
          <a:bodyPr>
            <a:normAutofit/>
          </a:bodyPr>
          <a:lstStyle/>
          <a:p>
            <a:r>
              <a:rPr lang="en-IN" sz="2000" b="1" dirty="0"/>
              <a:t>Speech Translation</a:t>
            </a:r>
            <a:br>
              <a:rPr lang="en-IN" sz="2000" dirty="0"/>
            </a:br>
            <a:r>
              <a:rPr lang="en-IN" sz="2000" dirty="0"/>
              <a:t>   Add voice input/output for real-time speech-to-speech translation.</a:t>
            </a:r>
          </a:p>
          <a:p>
            <a:r>
              <a:rPr lang="en-IN" sz="2000" b="1" dirty="0"/>
              <a:t>Offline Capability</a:t>
            </a:r>
            <a:br>
              <a:rPr lang="en-IN" sz="2000" dirty="0"/>
            </a:br>
            <a:r>
              <a:rPr lang="en-IN" sz="2000" dirty="0"/>
              <a:t>  Optimize models to work without internet in mobile or remote settings.</a:t>
            </a:r>
          </a:p>
          <a:p>
            <a:r>
              <a:rPr lang="en-IN" sz="2000" b="1" dirty="0"/>
              <a:t>Regional Language Expansion</a:t>
            </a:r>
            <a:br>
              <a:rPr lang="en-IN" sz="2000" dirty="0"/>
            </a:br>
            <a:r>
              <a:rPr lang="en-IN" sz="2000" dirty="0"/>
              <a:t>   Include low-resource languages and dialects (e.g., Maithili, Konkani).</a:t>
            </a:r>
          </a:p>
          <a:p>
            <a:r>
              <a:rPr lang="en-IN" sz="2000" b="1" dirty="0"/>
              <a:t>Industry-Specific Adaptation</a:t>
            </a:r>
            <a:br>
              <a:rPr lang="en-IN" sz="2000" dirty="0"/>
            </a:br>
            <a:r>
              <a:rPr lang="en-IN" sz="2000" dirty="0"/>
              <a:t>   Train specialized models for fields like healthcare, law, and education.</a:t>
            </a:r>
          </a:p>
          <a:p>
            <a:r>
              <a:rPr lang="en-IN" sz="2000" b="1" dirty="0"/>
              <a:t>AI Personalization</a:t>
            </a:r>
            <a:br>
              <a:rPr lang="en-IN" sz="2000" dirty="0"/>
            </a:br>
            <a:r>
              <a:rPr lang="en-IN" sz="2000" dirty="0"/>
              <a:t>   Allow users to choose tone, formality, or vocabulary style.</a:t>
            </a:r>
          </a:p>
          <a:p>
            <a:r>
              <a:rPr lang="en-IN" sz="2000" b="1" dirty="0"/>
              <a:t>Multilingual Multimodal Support</a:t>
            </a:r>
            <a:br>
              <a:rPr lang="en-IN" sz="2000" dirty="0"/>
            </a:br>
            <a:r>
              <a:rPr lang="en-IN" sz="2000" dirty="0"/>
              <a:t>   Extend to images and documents (e.g., PDF translation, OCR-based translation).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13560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D4DFDA-FC60-4212-C193-89E58258E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45132-C72B-9261-72BF-43A2B435A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6487"/>
            <a:ext cx="11029616" cy="1013800"/>
          </a:xfrm>
        </p:spPr>
        <p:txBody>
          <a:bodyPr>
            <a:normAutofit/>
          </a:bodyPr>
          <a:lstStyle/>
          <a:p>
            <a:r>
              <a:rPr lang="en-US" sz="36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B7869-1E2D-DD45-97B2-FF7D9CD5B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996" y="1866507"/>
            <a:ext cx="11029615" cy="4991493"/>
          </a:xfrm>
        </p:spPr>
        <p:txBody>
          <a:bodyPr>
            <a:normAutofit/>
          </a:bodyPr>
          <a:lstStyle/>
          <a:p>
            <a:r>
              <a:rPr lang="en-US" sz="2000" dirty="0"/>
              <a:t>Successfully implemented an </a:t>
            </a:r>
            <a:r>
              <a:rPr lang="en-US" sz="2000" b="1" dirty="0"/>
              <a:t>AI-based language translation tool</a:t>
            </a:r>
            <a:r>
              <a:rPr lang="en-US" sz="2000" dirty="0"/>
              <a:t> using Transformer models.</a:t>
            </a:r>
          </a:p>
          <a:p>
            <a:r>
              <a:rPr lang="en-US" sz="2000" dirty="0"/>
              <a:t>Enabled </a:t>
            </a:r>
            <a:r>
              <a:rPr lang="en-US" sz="2000" b="1" dirty="0"/>
              <a:t>real-time, accurate translation</a:t>
            </a:r>
            <a:r>
              <a:rPr lang="en-US" sz="2000" dirty="0"/>
              <a:t> across multiple languages using pre-trained models.</a:t>
            </a:r>
          </a:p>
          <a:p>
            <a:r>
              <a:rPr lang="en-US" sz="2000" dirty="0"/>
              <a:t>Demonstrated the potential of AI in </a:t>
            </a:r>
            <a:r>
              <a:rPr lang="en-US" sz="2000" b="1" dirty="0"/>
              <a:t>breaking language barriers</a:t>
            </a:r>
            <a:r>
              <a:rPr lang="en-US" sz="2000" dirty="0"/>
              <a:t> in communication, education, and services.</a:t>
            </a:r>
          </a:p>
          <a:p>
            <a:r>
              <a:rPr lang="en-US" sz="2000" dirty="0"/>
              <a:t>The system is </a:t>
            </a:r>
            <a:r>
              <a:rPr lang="en-US" sz="2000" b="1" dirty="0"/>
              <a:t>scalable, customizable</a:t>
            </a:r>
            <a:r>
              <a:rPr lang="en-US" sz="2000" dirty="0"/>
              <a:t>, and can be extended with features like speech input, offline mode, and domain adaptation.</a:t>
            </a:r>
          </a:p>
          <a:p>
            <a:r>
              <a:rPr lang="en-US" sz="2000" dirty="0"/>
              <a:t>This project highlights how </a:t>
            </a:r>
            <a:r>
              <a:rPr lang="en-US" sz="2000" b="1" dirty="0"/>
              <a:t>AI can enhance accessibility</a:t>
            </a:r>
            <a:r>
              <a:rPr lang="en-US" sz="2000" dirty="0"/>
              <a:t> and foster global understanding.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35905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062E0-F739-BCCB-C840-CC4C07FA0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6487"/>
            <a:ext cx="11029616" cy="1013800"/>
          </a:xfrm>
        </p:spPr>
        <p:txBody>
          <a:bodyPr>
            <a:normAutofit/>
          </a:bodyPr>
          <a:lstStyle/>
          <a:p>
            <a:r>
              <a:rPr lang="en-IN" sz="36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6B6ED-0A20-40B4-73E6-DCE56BA9F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264" y="1866507"/>
            <a:ext cx="11029615" cy="4991493"/>
          </a:xfrm>
        </p:spPr>
        <p:txBody>
          <a:bodyPr>
            <a:normAutofit lnSpcReduction="10000"/>
          </a:bodyPr>
          <a:lstStyle/>
          <a:p>
            <a:endParaRPr lang="en-US" sz="2000" dirty="0"/>
          </a:p>
          <a:p>
            <a:r>
              <a:rPr lang="en-US" sz="2000" dirty="0"/>
              <a:t>Introduction to Machine Translation</a:t>
            </a:r>
          </a:p>
          <a:p>
            <a:r>
              <a:rPr lang="en-US" sz="2000" dirty="0"/>
              <a:t>Problem Statement</a:t>
            </a:r>
          </a:p>
          <a:p>
            <a:r>
              <a:rPr lang="en-US" sz="2000" dirty="0"/>
              <a:t>Objectives</a:t>
            </a:r>
          </a:p>
          <a:p>
            <a:r>
              <a:rPr lang="en-US" sz="2000" dirty="0"/>
              <a:t>System Architecture</a:t>
            </a:r>
          </a:p>
          <a:p>
            <a:r>
              <a:rPr lang="en-US" sz="2000" dirty="0"/>
              <a:t>Tools and Libraries</a:t>
            </a:r>
          </a:p>
          <a:p>
            <a:r>
              <a:rPr lang="en-US" sz="2000" dirty="0"/>
              <a:t>Transformer Model Overview</a:t>
            </a:r>
          </a:p>
          <a:p>
            <a:r>
              <a:rPr lang="en-US" sz="2000" dirty="0"/>
              <a:t>Implementation Workflow</a:t>
            </a:r>
          </a:p>
          <a:p>
            <a:r>
              <a:rPr lang="en-US" sz="2000" dirty="0"/>
              <a:t>Sample Translations (Output)</a:t>
            </a:r>
          </a:p>
          <a:p>
            <a:r>
              <a:rPr lang="en-US" sz="2000" dirty="0"/>
              <a:t>Applications</a:t>
            </a:r>
          </a:p>
          <a:p>
            <a:r>
              <a:rPr lang="en-US" sz="2000" dirty="0"/>
              <a:t>Challenges &amp; Future Scope</a:t>
            </a:r>
          </a:p>
          <a:p>
            <a:r>
              <a:rPr lang="en-US" sz="2000" dirty="0"/>
              <a:t>Conclusion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469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90EA4-0A61-9893-F16F-0B3B56545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669C7-ABA1-55F3-3105-784EC5BEF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6487"/>
            <a:ext cx="11029616" cy="1013800"/>
          </a:xfrm>
        </p:spPr>
        <p:txBody>
          <a:bodyPr>
            <a:normAutofit/>
          </a:bodyPr>
          <a:lstStyle/>
          <a:p>
            <a:r>
              <a:rPr lang="en-US" sz="3600" dirty="0"/>
              <a:t>Introduction to Machine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6AF0A-ECB5-322C-2346-0141804D7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658358"/>
            <a:ext cx="11290296" cy="2804475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Machine Translation is the automatic conversion of text from one language to another using AI.</a:t>
            </a:r>
          </a:p>
          <a:p>
            <a:r>
              <a:rPr lang="en-US" sz="2000" dirty="0"/>
              <a:t>Traditional methods used grammar rules or statistical analysis.</a:t>
            </a:r>
          </a:p>
          <a:p>
            <a:r>
              <a:rPr lang="en-US" sz="2000" dirty="0"/>
              <a:t>Modern MT uses </a:t>
            </a:r>
            <a:r>
              <a:rPr lang="en-US" sz="2000" b="1" dirty="0"/>
              <a:t>deep learning</a:t>
            </a:r>
            <a:r>
              <a:rPr lang="en-US" sz="2000" dirty="0"/>
              <a:t>, especially </a:t>
            </a:r>
            <a:r>
              <a:rPr lang="en-US" sz="2000" b="1" dirty="0"/>
              <a:t>Transformer models</a:t>
            </a:r>
            <a:r>
              <a:rPr lang="en-US" sz="2000" dirty="0"/>
              <a:t>, for better accuracy and context understanding.</a:t>
            </a:r>
          </a:p>
          <a:p>
            <a:r>
              <a:rPr lang="en-US" sz="2000" dirty="0"/>
              <a:t>It powers tools like </a:t>
            </a:r>
            <a:r>
              <a:rPr lang="en-US" sz="2000" b="1" dirty="0"/>
              <a:t>Google Translate</a:t>
            </a:r>
            <a:r>
              <a:rPr lang="en-US" sz="2000" dirty="0"/>
              <a:t>, </a:t>
            </a:r>
            <a:r>
              <a:rPr lang="en-US" sz="2000" b="1" dirty="0"/>
              <a:t>Bing Translator</a:t>
            </a:r>
            <a:r>
              <a:rPr lang="en-US" sz="2000" dirty="0"/>
              <a:t>, and </a:t>
            </a:r>
            <a:r>
              <a:rPr lang="en-US" sz="2000" b="1" dirty="0"/>
              <a:t>voice assistants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00290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6A9053-97FE-6AAC-45C5-989525B4E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0FFB7-BCDE-8E03-98AB-17C4543F3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6487"/>
            <a:ext cx="11029616" cy="1013800"/>
          </a:xfrm>
        </p:spPr>
        <p:txBody>
          <a:bodyPr>
            <a:normAutofit/>
          </a:bodyPr>
          <a:lstStyle/>
          <a:p>
            <a:r>
              <a:rPr lang="en-US" sz="3600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C65AE-7E2B-4C0E-ACAA-FD204961A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450" y="1866507"/>
            <a:ext cx="11337430" cy="4991493"/>
          </a:xfrm>
        </p:spPr>
        <p:txBody>
          <a:bodyPr>
            <a:normAutofit/>
          </a:bodyPr>
          <a:lstStyle/>
          <a:p>
            <a:r>
              <a:rPr lang="en-US" sz="2000" dirty="0"/>
              <a:t>Traditional rule-based and statistical translation systems struggle with context, grammar, and semantic accuracy.</a:t>
            </a:r>
          </a:p>
          <a:p>
            <a:r>
              <a:rPr lang="en-US" sz="2000" dirty="0"/>
              <a:t>Manual translation lacks scalability and is inefficient for large-scale multilingual communication.</a:t>
            </a:r>
          </a:p>
          <a:p>
            <a:r>
              <a:rPr lang="en-US" sz="2000" dirty="0"/>
              <a:t>Existing machine translation tools often perform poorly on domain-specific or low-resource languages.</a:t>
            </a:r>
          </a:p>
          <a:p>
            <a:r>
              <a:rPr lang="en-US" sz="2000" dirty="0"/>
              <a:t>There's a demand for an AI-driven system using </a:t>
            </a:r>
            <a:r>
              <a:rPr lang="en-US" sz="2000" b="1" dirty="0"/>
              <a:t>Transformer-based Neural Machine Translation (NMT)</a:t>
            </a:r>
            <a:r>
              <a:rPr lang="en-US" sz="2000" dirty="0"/>
              <a:t> to ensure high-quality, real-time translation with contextual awareness.</a:t>
            </a:r>
          </a:p>
          <a:p>
            <a:pPr marL="0" indent="0">
              <a:buNone/>
            </a:pPr>
            <a:r>
              <a:rPr lang="en-IN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9097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1258B3-6BB1-8670-C8FE-AE08AC0A2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5426D-29C6-8023-FD67-F41B866D2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6487"/>
            <a:ext cx="11029616" cy="1013800"/>
          </a:xfrm>
        </p:spPr>
        <p:txBody>
          <a:bodyPr>
            <a:normAutofit/>
          </a:bodyPr>
          <a:lstStyle/>
          <a:p>
            <a:r>
              <a:rPr lang="en-US" sz="3600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73F64-1575-C1DA-86D9-5E81FB4FB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264" y="1866507"/>
            <a:ext cx="11029615" cy="4991493"/>
          </a:xfrm>
        </p:spPr>
        <p:txBody>
          <a:bodyPr>
            <a:normAutofit/>
          </a:bodyPr>
          <a:lstStyle/>
          <a:p>
            <a:r>
              <a:rPr lang="en-US" sz="2000" dirty="0"/>
              <a:t>To develop a real-time language translation tool using </a:t>
            </a:r>
            <a:r>
              <a:rPr lang="en-US" sz="2000" b="1" dirty="0"/>
              <a:t>Transformer-based models</a:t>
            </a:r>
            <a:r>
              <a:rPr lang="en-US" sz="2000" dirty="0"/>
              <a:t> (e.g., </a:t>
            </a:r>
            <a:r>
              <a:rPr lang="en-US" sz="2000" dirty="0" err="1"/>
              <a:t>MarianMT</a:t>
            </a:r>
            <a:r>
              <a:rPr lang="en-US" sz="2000" dirty="0"/>
              <a:t>, T5).</a:t>
            </a:r>
          </a:p>
          <a:p>
            <a:r>
              <a:rPr lang="en-US" sz="2000" dirty="0"/>
              <a:t>To support translation between </a:t>
            </a:r>
            <a:r>
              <a:rPr lang="en-US" sz="2000" b="1" dirty="0"/>
              <a:t>English and multiple target languages</a:t>
            </a:r>
            <a:r>
              <a:rPr lang="en-US" sz="2000" dirty="0"/>
              <a:t> (e.g., Tamil, Hindi, French).</a:t>
            </a:r>
          </a:p>
          <a:p>
            <a:r>
              <a:rPr lang="en-US" sz="2000" dirty="0"/>
              <a:t>To ensure </a:t>
            </a:r>
            <a:r>
              <a:rPr lang="en-US" sz="2000" b="1" dirty="0"/>
              <a:t>context-aware and grammatically accurate</a:t>
            </a:r>
            <a:r>
              <a:rPr lang="en-US" sz="2000" dirty="0"/>
              <a:t> translations using pre-trained neural models.</a:t>
            </a:r>
          </a:p>
          <a:p>
            <a:r>
              <a:rPr lang="en-US" sz="2000" dirty="0"/>
              <a:t>To design a </a:t>
            </a:r>
            <a:r>
              <a:rPr lang="en-US" sz="2000" b="1" dirty="0"/>
              <a:t>user-friendly interface</a:t>
            </a:r>
            <a:r>
              <a:rPr lang="en-US" sz="2000" dirty="0"/>
              <a:t> (CLI or </a:t>
            </a:r>
            <a:r>
              <a:rPr lang="en-US" sz="2000" dirty="0" err="1"/>
              <a:t>Streamlit</a:t>
            </a:r>
            <a:r>
              <a:rPr lang="en-US" sz="2000" dirty="0"/>
              <a:t>) for easy input and output of translations.</a:t>
            </a:r>
          </a:p>
          <a:p>
            <a:r>
              <a:rPr lang="en-US" sz="2000" dirty="0"/>
              <a:t>To explore the performance of the model on </a:t>
            </a:r>
            <a:r>
              <a:rPr lang="en-US" sz="2000" b="1" dirty="0"/>
              <a:t>domain-specific and low-resource languages</a:t>
            </a:r>
            <a:r>
              <a:rPr lang="en-US" sz="2000" dirty="0"/>
              <a:t>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59865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122AD-715D-A2C2-C0AC-A80886552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562A1-C9FB-39BD-B898-059A43914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6487"/>
            <a:ext cx="11029616" cy="1013800"/>
          </a:xfrm>
        </p:spPr>
        <p:txBody>
          <a:bodyPr>
            <a:normAutofit/>
          </a:bodyPr>
          <a:lstStyle/>
          <a:p>
            <a:r>
              <a:rPr lang="en-US" sz="3600" dirty="0"/>
              <a:t>System Architecture</a:t>
            </a:r>
            <a:endParaRPr lang="en-IN" sz="36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F1899CB-DA12-FBA1-3072-D99118698B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3246257"/>
              </p:ext>
            </p:extLst>
          </p:nvPr>
        </p:nvGraphicFramePr>
        <p:xfrm>
          <a:off x="433633" y="2205872"/>
          <a:ext cx="11500701" cy="36535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8661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2D3186-37AF-7027-FA69-C1E14FB51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C4DE4-63A7-74EF-1D01-7CADEA0F7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513621"/>
            <a:ext cx="11029616" cy="1013800"/>
          </a:xfrm>
        </p:spPr>
        <p:txBody>
          <a:bodyPr>
            <a:normAutofit/>
          </a:bodyPr>
          <a:lstStyle/>
          <a:p>
            <a:r>
              <a:rPr lang="en-US" sz="3600" dirty="0"/>
              <a:t>Tools and Libraries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704F365-D5B2-C48D-CCE3-EC02481D5E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717215"/>
              </p:ext>
            </p:extLst>
          </p:nvPr>
        </p:nvGraphicFramePr>
        <p:xfrm>
          <a:off x="581191" y="2767490"/>
          <a:ext cx="11028362" cy="31698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14181">
                  <a:extLst>
                    <a:ext uri="{9D8B030D-6E8A-4147-A177-3AD203B41FA5}">
                      <a16:colId xmlns:a16="http://schemas.microsoft.com/office/drawing/2014/main" val="1256804072"/>
                    </a:ext>
                  </a:extLst>
                </a:gridCol>
                <a:gridCol w="5514181">
                  <a:extLst>
                    <a:ext uri="{9D8B030D-6E8A-4147-A177-3AD203B41FA5}">
                      <a16:colId xmlns:a16="http://schemas.microsoft.com/office/drawing/2014/main" val="2142385534"/>
                    </a:ext>
                  </a:extLst>
                </a:gridCol>
              </a:tblGrid>
              <a:tr h="36570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2000" dirty="0">
                          <a:solidFill>
                            <a:srgbClr val="002060"/>
                          </a:solidFill>
                        </a:rPr>
                        <a:t>Component</a:t>
                      </a:r>
                    </a:p>
                  </a:txBody>
                  <a:tcPr marL="91427" marR="91427" marT="45713" marB="45713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2000" dirty="0">
                          <a:solidFill>
                            <a:srgbClr val="002060"/>
                          </a:solidFill>
                        </a:rPr>
                        <a:t>Tool/Library Used</a:t>
                      </a:r>
                    </a:p>
                  </a:txBody>
                  <a:tcPr marL="91427" marR="91427" marT="45713" marB="45713" anchor="ctr"/>
                </a:tc>
                <a:extLst>
                  <a:ext uri="{0D108BD9-81ED-4DB2-BD59-A6C34878D82A}">
                    <a16:rowId xmlns:a16="http://schemas.microsoft.com/office/drawing/2014/main" val="766239369"/>
                  </a:ext>
                </a:extLst>
              </a:tr>
              <a:tr h="3657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dirty="0">
                          <a:solidFill>
                            <a:srgbClr val="002060"/>
                          </a:solidFill>
                        </a:rPr>
                        <a:t>Programming Language</a:t>
                      </a:r>
                    </a:p>
                  </a:txBody>
                  <a:tcPr marL="91427" marR="91427" marT="45713" marB="457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>
                          <a:solidFill>
                            <a:srgbClr val="002060"/>
                          </a:solidFill>
                        </a:rPr>
                        <a:t>Python</a:t>
                      </a:r>
                    </a:p>
                  </a:txBody>
                  <a:tcPr marL="91427" marR="91427" marT="45713" marB="45713" anchor="ctr"/>
                </a:tc>
                <a:extLst>
                  <a:ext uri="{0D108BD9-81ED-4DB2-BD59-A6C34878D82A}">
                    <a16:rowId xmlns:a16="http://schemas.microsoft.com/office/drawing/2014/main" val="2295658054"/>
                  </a:ext>
                </a:extLst>
              </a:tr>
              <a:tr h="3657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dirty="0">
                          <a:solidFill>
                            <a:srgbClr val="002060"/>
                          </a:solidFill>
                        </a:rPr>
                        <a:t>Translation Models</a:t>
                      </a:r>
                    </a:p>
                  </a:txBody>
                  <a:tcPr marL="91427" marR="91427" marT="45713" marB="457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>
                          <a:solidFill>
                            <a:srgbClr val="002060"/>
                          </a:solidFill>
                        </a:rPr>
                        <a:t>MarianMT, T5 (via Hugging Face)</a:t>
                      </a:r>
                    </a:p>
                  </a:txBody>
                  <a:tcPr marL="91427" marR="91427" marT="45713" marB="45713" anchor="ctr"/>
                </a:tc>
                <a:extLst>
                  <a:ext uri="{0D108BD9-81ED-4DB2-BD59-A6C34878D82A}">
                    <a16:rowId xmlns:a16="http://schemas.microsoft.com/office/drawing/2014/main" val="810827142"/>
                  </a:ext>
                </a:extLst>
              </a:tr>
              <a:tr h="3657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dirty="0">
                          <a:solidFill>
                            <a:srgbClr val="002060"/>
                          </a:solidFill>
                        </a:rPr>
                        <a:t>NLP Framework</a:t>
                      </a:r>
                    </a:p>
                  </a:txBody>
                  <a:tcPr marL="91427" marR="91427" marT="45713" marB="457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rgbClr val="002060"/>
                          </a:solidFill>
                        </a:rPr>
                        <a:t>Transformers </a:t>
                      </a:r>
                      <a:r>
                        <a:rPr lang="en-US" sz="2000" dirty="0">
                          <a:solidFill>
                            <a:srgbClr val="002060"/>
                          </a:solidFill>
                        </a:rPr>
                        <a:t>(by Hugging Face)</a:t>
                      </a:r>
                    </a:p>
                  </a:txBody>
                  <a:tcPr marL="91427" marR="91427" marT="45713" marB="45713" anchor="ctr"/>
                </a:tc>
                <a:extLst>
                  <a:ext uri="{0D108BD9-81ED-4DB2-BD59-A6C34878D82A}">
                    <a16:rowId xmlns:a16="http://schemas.microsoft.com/office/drawing/2014/main" val="602995474"/>
                  </a:ext>
                </a:extLst>
              </a:tr>
              <a:tr h="3657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dirty="0">
                          <a:solidFill>
                            <a:srgbClr val="002060"/>
                          </a:solidFill>
                        </a:rPr>
                        <a:t>Tokenization/Decoding</a:t>
                      </a:r>
                    </a:p>
                  </a:txBody>
                  <a:tcPr marL="91427" marR="91427" marT="45713" marB="457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>
                          <a:solidFill>
                            <a:srgbClr val="002060"/>
                          </a:solidFill>
                        </a:rPr>
                        <a:t>MarianTokenizer, AutoTokenizer</a:t>
                      </a:r>
                    </a:p>
                  </a:txBody>
                  <a:tcPr marL="91427" marR="91427" marT="45713" marB="45713" anchor="ctr"/>
                </a:tc>
                <a:extLst>
                  <a:ext uri="{0D108BD9-81ED-4DB2-BD59-A6C34878D82A}">
                    <a16:rowId xmlns:a16="http://schemas.microsoft.com/office/drawing/2014/main" val="1224071252"/>
                  </a:ext>
                </a:extLst>
              </a:tr>
              <a:tr h="3657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dirty="0">
                          <a:solidFill>
                            <a:srgbClr val="002060"/>
                          </a:solidFill>
                        </a:rPr>
                        <a:t>User Interface (optional)</a:t>
                      </a:r>
                    </a:p>
                  </a:txBody>
                  <a:tcPr marL="91427" marR="91427" marT="45713" marB="457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>
                          <a:solidFill>
                            <a:srgbClr val="002060"/>
                          </a:solidFill>
                        </a:rPr>
                        <a:t>Streamlit / Gradio</a:t>
                      </a:r>
                    </a:p>
                  </a:txBody>
                  <a:tcPr marL="91427" marR="91427" marT="45713" marB="45713" anchor="ctr"/>
                </a:tc>
                <a:extLst>
                  <a:ext uri="{0D108BD9-81ED-4DB2-BD59-A6C34878D82A}">
                    <a16:rowId xmlns:a16="http://schemas.microsoft.com/office/drawing/2014/main" val="3839666564"/>
                  </a:ext>
                </a:extLst>
              </a:tr>
              <a:tr h="3657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>
                          <a:solidFill>
                            <a:srgbClr val="002060"/>
                          </a:solidFill>
                        </a:rPr>
                        <a:t>Text Processing</a:t>
                      </a:r>
                    </a:p>
                  </a:txBody>
                  <a:tcPr marL="91427" marR="91427" marT="45713" marB="457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dirty="0">
                          <a:solidFill>
                            <a:srgbClr val="002060"/>
                          </a:solidFill>
                        </a:rPr>
                        <a:t>re, </a:t>
                      </a:r>
                      <a:r>
                        <a:rPr lang="en-IN" sz="2000" dirty="0" err="1">
                          <a:solidFill>
                            <a:srgbClr val="002060"/>
                          </a:solidFill>
                        </a:rPr>
                        <a:t>langdetect</a:t>
                      </a:r>
                      <a:r>
                        <a:rPr lang="en-IN" sz="2000" dirty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IN" sz="2000" dirty="0" err="1">
                          <a:solidFill>
                            <a:srgbClr val="002060"/>
                          </a:solidFill>
                        </a:rPr>
                        <a:t>sentencepiece</a:t>
                      </a:r>
                      <a:endParaRPr lang="en-IN" sz="2000" dirty="0">
                        <a:solidFill>
                          <a:srgbClr val="002060"/>
                        </a:solidFill>
                      </a:endParaRPr>
                    </a:p>
                  </a:txBody>
                  <a:tcPr marL="91427" marR="91427" marT="45713" marB="45713" anchor="ctr"/>
                </a:tc>
                <a:extLst>
                  <a:ext uri="{0D108BD9-81ED-4DB2-BD59-A6C34878D82A}">
                    <a16:rowId xmlns:a16="http://schemas.microsoft.com/office/drawing/2014/main" val="2149514897"/>
                  </a:ext>
                </a:extLst>
              </a:tr>
              <a:tr h="3657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>
                          <a:solidFill>
                            <a:srgbClr val="002060"/>
                          </a:solidFill>
                        </a:rPr>
                        <a:t>Deployment (optional)</a:t>
                      </a:r>
                    </a:p>
                  </a:txBody>
                  <a:tcPr marL="91427" marR="91427" marT="45713" marB="457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dirty="0">
                          <a:solidFill>
                            <a:srgbClr val="002060"/>
                          </a:solidFill>
                        </a:rPr>
                        <a:t>Heroku / Flask (for web app)</a:t>
                      </a:r>
                    </a:p>
                  </a:txBody>
                  <a:tcPr marL="91427" marR="91427" marT="45713" marB="45713" anchor="ctr"/>
                </a:tc>
                <a:extLst>
                  <a:ext uri="{0D108BD9-81ED-4DB2-BD59-A6C34878D82A}">
                    <a16:rowId xmlns:a16="http://schemas.microsoft.com/office/drawing/2014/main" val="1603918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3957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369EB-780D-0709-AD10-FEA196AE9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5FDBC-DCDC-E1F9-1E84-24A26432F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6487"/>
            <a:ext cx="11029616" cy="1013800"/>
          </a:xfrm>
        </p:spPr>
        <p:txBody>
          <a:bodyPr>
            <a:normAutofit/>
          </a:bodyPr>
          <a:lstStyle/>
          <a:p>
            <a:r>
              <a:rPr lang="en-US" sz="3600" dirty="0"/>
              <a:t>Transformer Model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E5D91-A362-8933-F544-9A778B9E7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264" y="1866507"/>
            <a:ext cx="11029615" cy="4991493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Transformer</a:t>
            </a:r>
            <a:r>
              <a:rPr lang="en-US" dirty="0"/>
              <a:t> is a neural network architecture that revolutionized NLP by eliminating the limitations of sequential models like RNNs.</a:t>
            </a:r>
          </a:p>
          <a:p>
            <a:r>
              <a:rPr lang="en-US" dirty="0"/>
              <a:t>It uses </a:t>
            </a:r>
            <a:r>
              <a:rPr lang="en-US" b="1" dirty="0"/>
              <a:t>multi-head self-attention</a:t>
            </a:r>
            <a:r>
              <a:rPr lang="en-US" dirty="0"/>
              <a:t> to capture relationships between all words in a sentence simultaneously.</a:t>
            </a:r>
          </a:p>
          <a:p>
            <a:r>
              <a:rPr lang="en-US" dirty="0"/>
              <a:t>The architecture is composed of:</a:t>
            </a:r>
          </a:p>
          <a:p>
            <a:pPr lvl="1"/>
            <a:r>
              <a:rPr lang="en-US" b="1" dirty="0"/>
              <a:t>Encoder blocks</a:t>
            </a:r>
            <a:r>
              <a:rPr lang="en-US" dirty="0"/>
              <a:t> that read and encode input text.</a:t>
            </a:r>
          </a:p>
          <a:p>
            <a:pPr lvl="1"/>
            <a:r>
              <a:rPr lang="en-US" b="1" dirty="0"/>
              <a:t>Decoder blocks</a:t>
            </a:r>
            <a:r>
              <a:rPr lang="en-US" dirty="0"/>
              <a:t> that generate translated output based on encoded input and previous outputs.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33201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89DCE6-2677-1C01-58E5-BA9A53945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33AE2-839F-77A7-678C-79B9AACE4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6487"/>
            <a:ext cx="11029616" cy="1013800"/>
          </a:xfrm>
        </p:spPr>
        <p:txBody>
          <a:bodyPr>
            <a:normAutofit/>
          </a:bodyPr>
          <a:lstStyle/>
          <a:p>
            <a:r>
              <a:rPr lang="en-US" sz="3600" dirty="0"/>
              <a:t>Implementation Workflow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D7B7E2C-43F7-7D0E-B1BB-DBA6685A35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9510817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304679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41</TotalTime>
  <Words>837</Words>
  <Application>Microsoft Office PowerPoint</Application>
  <PresentationFormat>Widescreen</PresentationFormat>
  <Paragraphs>118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Book Antiqua</vt:lpstr>
      <vt:lpstr>Gill Sans MT</vt:lpstr>
      <vt:lpstr>Wingdings 2</vt:lpstr>
      <vt:lpstr>Dividend</vt:lpstr>
      <vt:lpstr>AI-Based Language Translation Tool </vt:lpstr>
      <vt:lpstr>AGENDA</vt:lpstr>
      <vt:lpstr>Introduction to Machine Translation</vt:lpstr>
      <vt:lpstr>Problem Statement</vt:lpstr>
      <vt:lpstr>Objectives</vt:lpstr>
      <vt:lpstr>System Architecture</vt:lpstr>
      <vt:lpstr>Tools and Libraries</vt:lpstr>
      <vt:lpstr>Transformer Model Overview</vt:lpstr>
      <vt:lpstr>Implementation Workflow</vt:lpstr>
      <vt:lpstr>Sample Translations (Output)</vt:lpstr>
      <vt:lpstr>Applications</vt:lpstr>
      <vt:lpstr>Challenges </vt:lpstr>
      <vt:lpstr>Future scope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Rakshan Raghunath</dc:creator>
  <cp:lastModifiedBy>Rakshan Raghunath</cp:lastModifiedBy>
  <cp:revision>4</cp:revision>
  <dcterms:created xsi:type="dcterms:W3CDTF">2025-07-12T09:44:00Z</dcterms:created>
  <dcterms:modified xsi:type="dcterms:W3CDTF">2025-07-13T15:22:32Z</dcterms:modified>
</cp:coreProperties>
</file>