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bg>
      <p:bgPr>
        <a:gradFill flip="none" rotWithShape="1">
          <a:gsLst>
            <a:gs pos="0">
              <a:srgbClr val="000000"/>
            </a:gs>
            <a:gs pos="100000">
              <a:srgbClr val="3333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85;p13"/>
          <p:cNvGrpSpPr/>
          <p:nvPr/>
        </p:nvGrpSpPr>
        <p:grpSpPr>
          <a:xfrm>
            <a:off x="-1" y="-1"/>
            <a:ext cx="1528518" cy="9733282"/>
            <a:chOff x="0" y="0"/>
            <a:chExt cx="1528516" cy="9733281"/>
          </a:xfrm>
        </p:grpSpPr>
        <p:sp>
          <p:nvSpPr>
            <p:cNvPr id="117" name="Google Shape;86;p13"/>
            <p:cNvSpPr/>
            <p:nvPr/>
          </p:nvSpPr>
          <p:spPr>
            <a:xfrm>
              <a:off x="0" y="0"/>
              <a:ext cx="1528517" cy="9733282"/>
            </a:xfrm>
            <a:prstGeom prst="roundRect">
              <a:avLst>
                <a:gd name="adj" fmla="val 144"/>
              </a:avLst>
            </a:prstGeom>
            <a:gradFill flip="none" rotWithShape="1">
              <a:gsLst>
                <a:gs pos="0">
                  <a:srgbClr val="3333FF"/>
                </a:gs>
                <a:gs pos="50000">
                  <a:srgbClr val="000000"/>
                </a:gs>
                <a:gs pos="100000">
                  <a:srgbClr val="3333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1300480">
                <a:defRPr sz="3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147" name="Google Shape;87;p13"/>
            <p:cNvGrpSpPr/>
            <p:nvPr/>
          </p:nvGrpSpPr>
          <p:grpSpPr>
            <a:xfrm>
              <a:off x="108373" y="230293"/>
              <a:ext cx="200943" cy="9290758"/>
              <a:chOff x="0" y="0"/>
              <a:chExt cx="200942" cy="9290756"/>
            </a:xfrm>
          </p:grpSpPr>
          <p:sp>
            <p:nvSpPr>
              <p:cNvPr id="118" name="Google Shape;88;p13"/>
              <p:cNvSpPr/>
              <p:nvPr/>
            </p:nvSpPr>
            <p:spPr>
              <a:xfrm>
                <a:off x="0" y="2262293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19" name="Google Shape;89;p13"/>
              <p:cNvSpPr/>
              <p:nvPr/>
            </p:nvSpPr>
            <p:spPr>
              <a:xfrm>
                <a:off x="0" y="2589671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0" name="Google Shape;90;p13"/>
              <p:cNvSpPr/>
              <p:nvPr/>
            </p:nvSpPr>
            <p:spPr>
              <a:xfrm>
                <a:off x="0" y="290576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1" name="Google Shape;91;p13"/>
              <p:cNvSpPr/>
              <p:nvPr/>
            </p:nvSpPr>
            <p:spPr>
              <a:xfrm>
                <a:off x="0" y="3235395"/>
                <a:ext cx="200943" cy="21223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2" name="Google Shape;92;p13"/>
              <p:cNvSpPr/>
              <p:nvPr/>
            </p:nvSpPr>
            <p:spPr>
              <a:xfrm>
                <a:off x="0" y="3558258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3" name="Google Shape;93;p13"/>
              <p:cNvSpPr/>
              <p:nvPr/>
            </p:nvSpPr>
            <p:spPr>
              <a:xfrm>
                <a:off x="0" y="388112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4" name="Google Shape;94;p13"/>
              <p:cNvSpPr/>
              <p:nvPr/>
            </p:nvSpPr>
            <p:spPr>
              <a:xfrm>
                <a:off x="0" y="420849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5" name="Google Shape;95;p13"/>
              <p:cNvSpPr/>
              <p:nvPr/>
            </p:nvSpPr>
            <p:spPr>
              <a:xfrm>
                <a:off x="0" y="453361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6" name="Google Shape;96;p13"/>
              <p:cNvSpPr/>
              <p:nvPr/>
            </p:nvSpPr>
            <p:spPr>
              <a:xfrm>
                <a:off x="0" y="485648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7" name="Google Shape;97;p13"/>
              <p:cNvSpPr/>
              <p:nvPr/>
            </p:nvSpPr>
            <p:spPr>
              <a:xfrm>
                <a:off x="0" y="518160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8" name="Google Shape;98;p13"/>
              <p:cNvSpPr/>
              <p:nvPr/>
            </p:nvSpPr>
            <p:spPr>
              <a:xfrm>
                <a:off x="0" y="5508978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29" name="Google Shape;99;p13"/>
              <p:cNvSpPr/>
              <p:nvPr/>
            </p:nvSpPr>
            <p:spPr>
              <a:xfrm>
                <a:off x="0" y="583409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0" name="Google Shape;100;p13"/>
              <p:cNvSpPr/>
              <p:nvPr/>
            </p:nvSpPr>
            <p:spPr>
              <a:xfrm>
                <a:off x="0" y="6159218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1" name="Google Shape;101;p13"/>
              <p:cNvSpPr/>
              <p:nvPr/>
            </p:nvSpPr>
            <p:spPr>
              <a:xfrm>
                <a:off x="0" y="648433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2" name="Google Shape;102;p13"/>
              <p:cNvSpPr/>
              <p:nvPr/>
            </p:nvSpPr>
            <p:spPr>
              <a:xfrm>
                <a:off x="0" y="680720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3" name="Google Shape;103;p13"/>
              <p:cNvSpPr/>
              <p:nvPr/>
            </p:nvSpPr>
            <p:spPr>
              <a:xfrm>
                <a:off x="0" y="7132321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4" name="Google Shape;104;p13"/>
              <p:cNvSpPr/>
              <p:nvPr/>
            </p:nvSpPr>
            <p:spPr>
              <a:xfrm>
                <a:off x="0" y="745744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5" name="Google Shape;105;p13"/>
              <p:cNvSpPr/>
              <p:nvPr/>
            </p:nvSpPr>
            <p:spPr>
              <a:xfrm>
                <a:off x="0" y="7782561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6" name="Google Shape;106;p13"/>
              <p:cNvSpPr/>
              <p:nvPr/>
            </p:nvSpPr>
            <p:spPr>
              <a:xfrm>
                <a:off x="0" y="8109939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7" name="Google Shape;107;p13"/>
              <p:cNvSpPr/>
              <p:nvPr/>
            </p:nvSpPr>
            <p:spPr>
              <a:xfrm>
                <a:off x="0" y="8426028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8" name="Google Shape;108;p13"/>
              <p:cNvSpPr/>
              <p:nvPr/>
            </p:nvSpPr>
            <p:spPr>
              <a:xfrm>
                <a:off x="0" y="8755663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9" name="Google Shape;109;p13"/>
              <p:cNvSpPr/>
              <p:nvPr/>
            </p:nvSpPr>
            <p:spPr>
              <a:xfrm>
                <a:off x="0" y="9076267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0" name="Google Shape;110;p13"/>
              <p:cNvSpPr/>
              <p:nvPr/>
            </p:nvSpPr>
            <p:spPr>
              <a:xfrm>
                <a:off x="0" y="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1" name="Google Shape;111;p13"/>
              <p:cNvSpPr/>
              <p:nvPr/>
            </p:nvSpPr>
            <p:spPr>
              <a:xfrm>
                <a:off x="0" y="32512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2" name="Google Shape;112;p13"/>
              <p:cNvSpPr/>
              <p:nvPr/>
            </p:nvSpPr>
            <p:spPr>
              <a:xfrm>
                <a:off x="0" y="652497"/>
                <a:ext cx="200943" cy="21223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3" name="Google Shape;113;p13"/>
              <p:cNvSpPr/>
              <p:nvPr/>
            </p:nvSpPr>
            <p:spPr>
              <a:xfrm>
                <a:off x="0" y="975360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4" name="Google Shape;114;p13"/>
              <p:cNvSpPr/>
              <p:nvPr/>
            </p:nvSpPr>
            <p:spPr>
              <a:xfrm>
                <a:off x="0" y="130048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5" name="Google Shape;115;p13"/>
              <p:cNvSpPr/>
              <p:nvPr/>
            </p:nvSpPr>
            <p:spPr>
              <a:xfrm>
                <a:off x="0" y="162560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6" name="Google Shape;116;p13"/>
              <p:cNvSpPr/>
              <p:nvPr/>
            </p:nvSpPr>
            <p:spPr>
              <a:xfrm>
                <a:off x="0" y="1952978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2307322" y="9017710"/>
            <a:ext cx="372359" cy="388048"/>
          </a:xfrm>
          <a:prstGeom prst="rect">
            <a:avLst/>
          </a:prstGeom>
        </p:spPr>
        <p:txBody>
          <a:bodyPr lIns="65528" tIns="65528" rIns="65528" bIns="65528" anchor="ctr"/>
          <a:lstStyle>
            <a:lvl1pPr algn="r" defTabSz="1300480">
              <a:lnSpc>
                <a:spcPct val="95000"/>
              </a:lnSpc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1625599" y="866986"/>
            <a:ext cx="11038278" cy="1609797"/>
          </a:xfrm>
          <a:prstGeom prst="rect">
            <a:avLst/>
          </a:prstGeom>
        </p:spPr>
        <p:txBody>
          <a:bodyPr lIns="65528" tIns="65528" rIns="65528" bIns="65528"/>
          <a:lstStyle>
            <a:lvl1pPr algn="l" defTabSz="1300480"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663982" y="2768035"/>
            <a:ext cx="11038276" cy="8218313"/>
          </a:xfrm>
          <a:prstGeom prst="rect">
            <a:avLst/>
          </a:prstGeom>
        </p:spPr>
        <p:txBody>
          <a:bodyPr lIns="66559" tIns="66559" rIns="66559" bIns="66559" anchor="t"/>
          <a:lstStyle>
            <a:lvl1pPr marL="585787" indent="-471487" defTabSz="1300480">
              <a:spcBef>
                <a:spcPts val="1100"/>
              </a:spcBef>
              <a:buClr>
                <a:srgbClr val="000000"/>
              </a:buClr>
              <a:buSzPts val="4400"/>
              <a:buFont typeface="Times New Roman"/>
              <a:defRPr sz="4400">
                <a:latin typeface="Constantia"/>
                <a:ea typeface="Constantia"/>
                <a:cs typeface="Constantia"/>
                <a:sym typeface="Constantia"/>
              </a:defRPr>
            </a:lvl1pPr>
            <a:lvl2pPr marL="1042987" indent="-471487" defTabSz="1300480">
              <a:spcBef>
                <a:spcPts val="1100"/>
              </a:spcBef>
              <a:buClr>
                <a:srgbClr val="000000"/>
              </a:buClr>
              <a:buSzPts val="4400"/>
              <a:buFont typeface="Times New Roman"/>
              <a:buChar char="–"/>
              <a:defRPr sz="4400">
                <a:latin typeface="Constantia"/>
                <a:ea typeface="Constantia"/>
                <a:cs typeface="Constantia"/>
                <a:sym typeface="Constantia"/>
              </a:defRPr>
            </a:lvl2pPr>
            <a:lvl3pPr marL="1500187" indent="-471487" defTabSz="1300480">
              <a:spcBef>
                <a:spcPts val="1100"/>
              </a:spcBef>
              <a:buClr>
                <a:srgbClr val="000000"/>
              </a:buClr>
              <a:buSzPts val="4400"/>
              <a:buFont typeface="Times New Roman"/>
              <a:defRPr sz="4400">
                <a:latin typeface="Constantia"/>
                <a:ea typeface="Constantia"/>
                <a:cs typeface="Constantia"/>
                <a:sym typeface="Constantia"/>
              </a:defRPr>
            </a:lvl3pPr>
            <a:lvl4pPr marL="1957387" indent="-471487" defTabSz="1300480">
              <a:spcBef>
                <a:spcPts val="1100"/>
              </a:spcBef>
              <a:buClr>
                <a:srgbClr val="000000"/>
              </a:buClr>
              <a:buSzPts val="4400"/>
              <a:buFont typeface="Times New Roman"/>
              <a:buChar char="–"/>
              <a:defRPr sz="4400">
                <a:latin typeface="Constantia"/>
                <a:ea typeface="Constantia"/>
                <a:cs typeface="Constantia"/>
                <a:sym typeface="Constantia"/>
              </a:defRPr>
            </a:lvl4pPr>
            <a:lvl5pPr marL="2414587" indent="-471487" defTabSz="1300480">
              <a:spcBef>
                <a:spcPts val="1100"/>
              </a:spcBef>
              <a:buClr>
                <a:srgbClr val="000000"/>
              </a:buClr>
              <a:buSzPts val="4400"/>
              <a:buFont typeface="Times New Roman"/>
              <a:buChar char="»"/>
              <a:defRPr sz="4400"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gradFill flip="none" rotWithShape="1">
          <a:gsLst>
            <a:gs pos="0">
              <a:srgbClr val="000000"/>
            </a:gs>
            <a:gs pos="100000">
              <a:srgbClr val="3333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85;p13"/>
          <p:cNvGrpSpPr/>
          <p:nvPr/>
        </p:nvGrpSpPr>
        <p:grpSpPr>
          <a:xfrm>
            <a:off x="-1" y="-1"/>
            <a:ext cx="1528518" cy="9733282"/>
            <a:chOff x="0" y="0"/>
            <a:chExt cx="1528516" cy="9733281"/>
          </a:xfrm>
        </p:grpSpPr>
        <p:sp>
          <p:nvSpPr>
            <p:cNvPr id="158" name="Google Shape;86;p13"/>
            <p:cNvSpPr/>
            <p:nvPr/>
          </p:nvSpPr>
          <p:spPr>
            <a:xfrm>
              <a:off x="0" y="0"/>
              <a:ext cx="1528517" cy="9733282"/>
            </a:xfrm>
            <a:prstGeom prst="roundRect">
              <a:avLst>
                <a:gd name="adj" fmla="val 144"/>
              </a:avLst>
            </a:prstGeom>
            <a:gradFill flip="none" rotWithShape="1">
              <a:gsLst>
                <a:gs pos="0">
                  <a:srgbClr val="3333FF"/>
                </a:gs>
                <a:gs pos="50000">
                  <a:srgbClr val="000000"/>
                </a:gs>
                <a:gs pos="100000">
                  <a:srgbClr val="3333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1300480">
                <a:defRPr sz="3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188" name="Google Shape;87;p13"/>
            <p:cNvGrpSpPr/>
            <p:nvPr/>
          </p:nvGrpSpPr>
          <p:grpSpPr>
            <a:xfrm>
              <a:off x="108373" y="230293"/>
              <a:ext cx="200943" cy="9290758"/>
              <a:chOff x="0" y="0"/>
              <a:chExt cx="200942" cy="9290756"/>
            </a:xfrm>
          </p:grpSpPr>
          <p:sp>
            <p:nvSpPr>
              <p:cNvPr id="159" name="Google Shape;88;p13"/>
              <p:cNvSpPr/>
              <p:nvPr/>
            </p:nvSpPr>
            <p:spPr>
              <a:xfrm>
                <a:off x="0" y="2262293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0" name="Google Shape;89;p13"/>
              <p:cNvSpPr/>
              <p:nvPr/>
            </p:nvSpPr>
            <p:spPr>
              <a:xfrm>
                <a:off x="0" y="2589671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1" name="Google Shape;90;p13"/>
              <p:cNvSpPr/>
              <p:nvPr/>
            </p:nvSpPr>
            <p:spPr>
              <a:xfrm>
                <a:off x="0" y="290576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2" name="Google Shape;91;p13"/>
              <p:cNvSpPr/>
              <p:nvPr/>
            </p:nvSpPr>
            <p:spPr>
              <a:xfrm>
                <a:off x="0" y="3235395"/>
                <a:ext cx="200943" cy="21223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3" name="Google Shape;92;p13"/>
              <p:cNvSpPr/>
              <p:nvPr/>
            </p:nvSpPr>
            <p:spPr>
              <a:xfrm>
                <a:off x="0" y="3558258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4" name="Google Shape;93;p13"/>
              <p:cNvSpPr/>
              <p:nvPr/>
            </p:nvSpPr>
            <p:spPr>
              <a:xfrm>
                <a:off x="0" y="388112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5" name="Google Shape;94;p13"/>
              <p:cNvSpPr/>
              <p:nvPr/>
            </p:nvSpPr>
            <p:spPr>
              <a:xfrm>
                <a:off x="0" y="420849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6" name="Google Shape;95;p13"/>
              <p:cNvSpPr/>
              <p:nvPr/>
            </p:nvSpPr>
            <p:spPr>
              <a:xfrm>
                <a:off x="0" y="453361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7" name="Google Shape;96;p13"/>
              <p:cNvSpPr/>
              <p:nvPr/>
            </p:nvSpPr>
            <p:spPr>
              <a:xfrm>
                <a:off x="0" y="485648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8" name="Google Shape;97;p13"/>
              <p:cNvSpPr/>
              <p:nvPr/>
            </p:nvSpPr>
            <p:spPr>
              <a:xfrm>
                <a:off x="0" y="518160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69" name="Google Shape;98;p13"/>
              <p:cNvSpPr/>
              <p:nvPr/>
            </p:nvSpPr>
            <p:spPr>
              <a:xfrm>
                <a:off x="0" y="5508978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0" name="Google Shape;99;p13"/>
              <p:cNvSpPr/>
              <p:nvPr/>
            </p:nvSpPr>
            <p:spPr>
              <a:xfrm>
                <a:off x="0" y="583409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1" name="Google Shape;100;p13"/>
              <p:cNvSpPr/>
              <p:nvPr/>
            </p:nvSpPr>
            <p:spPr>
              <a:xfrm>
                <a:off x="0" y="6159218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2" name="Google Shape;101;p13"/>
              <p:cNvSpPr/>
              <p:nvPr/>
            </p:nvSpPr>
            <p:spPr>
              <a:xfrm>
                <a:off x="0" y="6484338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3" name="Google Shape;102;p13"/>
              <p:cNvSpPr/>
              <p:nvPr/>
            </p:nvSpPr>
            <p:spPr>
              <a:xfrm>
                <a:off x="0" y="680720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4" name="Google Shape;103;p13"/>
              <p:cNvSpPr/>
              <p:nvPr/>
            </p:nvSpPr>
            <p:spPr>
              <a:xfrm>
                <a:off x="0" y="7132321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5" name="Google Shape;104;p13"/>
              <p:cNvSpPr/>
              <p:nvPr/>
            </p:nvSpPr>
            <p:spPr>
              <a:xfrm>
                <a:off x="0" y="745744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6" name="Google Shape;105;p13"/>
              <p:cNvSpPr/>
              <p:nvPr/>
            </p:nvSpPr>
            <p:spPr>
              <a:xfrm>
                <a:off x="0" y="7782561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7" name="Google Shape;106;p13"/>
              <p:cNvSpPr/>
              <p:nvPr/>
            </p:nvSpPr>
            <p:spPr>
              <a:xfrm>
                <a:off x="0" y="8109939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8" name="Google Shape;107;p13"/>
              <p:cNvSpPr/>
              <p:nvPr/>
            </p:nvSpPr>
            <p:spPr>
              <a:xfrm>
                <a:off x="0" y="8426028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9" name="Google Shape;108;p13"/>
              <p:cNvSpPr/>
              <p:nvPr/>
            </p:nvSpPr>
            <p:spPr>
              <a:xfrm>
                <a:off x="0" y="8755663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0" name="Google Shape;109;p13"/>
              <p:cNvSpPr/>
              <p:nvPr/>
            </p:nvSpPr>
            <p:spPr>
              <a:xfrm>
                <a:off x="0" y="9076267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1" name="Google Shape;110;p13"/>
              <p:cNvSpPr/>
              <p:nvPr/>
            </p:nvSpPr>
            <p:spPr>
              <a:xfrm>
                <a:off x="0" y="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2" name="Google Shape;111;p13"/>
              <p:cNvSpPr/>
              <p:nvPr/>
            </p:nvSpPr>
            <p:spPr>
              <a:xfrm>
                <a:off x="0" y="32512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3" name="Google Shape;112;p13"/>
              <p:cNvSpPr/>
              <p:nvPr/>
            </p:nvSpPr>
            <p:spPr>
              <a:xfrm>
                <a:off x="0" y="652497"/>
                <a:ext cx="200943" cy="212233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4" name="Google Shape;113;p13"/>
              <p:cNvSpPr/>
              <p:nvPr/>
            </p:nvSpPr>
            <p:spPr>
              <a:xfrm>
                <a:off x="0" y="975360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5" name="Google Shape;114;p13"/>
              <p:cNvSpPr/>
              <p:nvPr/>
            </p:nvSpPr>
            <p:spPr>
              <a:xfrm>
                <a:off x="0" y="1300480"/>
                <a:ext cx="200943" cy="212232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6" name="Google Shape;115;p13"/>
              <p:cNvSpPr/>
              <p:nvPr/>
            </p:nvSpPr>
            <p:spPr>
              <a:xfrm>
                <a:off x="0" y="1625600"/>
                <a:ext cx="200943" cy="214490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87" name="Google Shape;116;p13"/>
              <p:cNvSpPr/>
              <p:nvPr/>
            </p:nvSpPr>
            <p:spPr>
              <a:xfrm>
                <a:off x="0" y="1952978"/>
                <a:ext cx="200943" cy="209974"/>
              </a:xfrm>
              <a:prstGeom prst="roundRect">
                <a:avLst>
                  <a:gd name="adj" fmla="val 1083"/>
                </a:avLst>
              </a:prstGeom>
              <a:solidFill>
                <a:srgbClr val="3333FF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1300480">
                  <a:defRPr sz="34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2307322" y="9017710"/>
            <a:ext cx="372359" cy="388048"/>
          </a:xfrm>
          <a:prstGeom prst="rect">
            <a:avLst/>
          </a:prstGeom>
        </p:spPr>
        <p:txBody>
          <a:bodyPr lIns="65528" tIns="65528" rIns="65528" bIns="65528" anchor="ctr"/>
          <a:lstStyle>
            <a:lvl1pPr algn="r" defTabSz="1300480">
              <a:lnSpc>
                <a:spcPct val="95000"/>
              </a:lnSpc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lassroom.google.com/c/MTI2MDgzMTM2MDgw" TargetMode="External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e.kahoot.it/details/7a94a550-b5da-4331-a2a4-3c8be77db5b2" TargetMode="External"/><Relationship Id="rId3" Type="http://schemas.openxmlformats.org/officeDocument/2006/relationships/image" Target="../media/image3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Java Int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Intro </a:t>
            </a:r>
          </a:p>
        </p:txBody>
      </p:sp>
      <p:sp>
        <p:nvSpPr>
          <p:cNvPr id="200" name="Basics Less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 Lesson</a:t>
            </a:r>
          </a:p>
          <a:p>
            <a:pPr/>
            <a:r>
              <a:t>Chapter 1 - Variables Loops Functions Branching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04;p44"/>
          <p:cNvSpPr txBox="1"/>
          <p:nvPr/>
        </p:nvSpPr>
        <p:spPr>
          <a:xfrm>
            <a:off x="1663982" y="208807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Comments</a:t>
            </a:r>
          </a:p>
        </p:txBody>
      </p:sp>
      <p:sp>
        <p:nvSpPr>
          <p:cNvPr id="249" name="Google Shape;305;p44"/>
          <p:cNvSpPr txBox="1"/>
          <p:nvPr/>
        </p:nvSpPr>
        <p:spPr>
          <a:xfrm>
            <a:off x="1651693" y="-3185037"/>
            <a:ext cx="11054081" cy="897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Lines that begins with two slashes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t> are ignored by Java</a:t>
            </a: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Comments have no effect on the execution of the program, but they make it easier for other programmers (and your future self) to understand what you meant to do</a:t>
            </a:r>
          </a:p>
        </p:txBody>
      </p:sp>
      <p:pic>
        <p:nvPicPr>
          <p:cNvPr id="250" name="Google Shape;306;p44" descr="Google Shape;306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9811" y="6337692"/>
            <a:ext cx="8182187" cy="333248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Google Shape;307;p44"/>
          <p:cNvSpPr/>
          <p:nvPr/>
        </p:nvSpPr>
        <p:spPr>
          <a:xfrm>
            <a:off x="533520" y="8391507"/>
            <a:ext cx="3359574" cy="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312;p45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Escape Sequences</a:t>
            </a:r>
          </a:p>
        </p:txBody>
      </p:sp>
      <p:sp>
        <p:nvSpPr>
          <p:cNvPr id="254" name="Google Shape;313;p45"/>
          <p:cNvSpPr txBox="1"/>
          <p:nvPr/>
        </p:nvSpPr>
        <p:spPr>
          <a:xfrm>
            <a:off x="975359" y="1807400"/>
            <a:ext cx="11054082" cy="5616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Special characters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In Java, Escape Sequences begin with a backslash </a:t>
            </a:r>
            <a:r>
              <a:rPr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FFFF00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i="1"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 good way to remember the difference between a backslash and a forward slash is that a backslash leans backwards ( </a:t>
            </a:r>
            <a:r>
              <a:rPr b="1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t> ), while a forward slash leans forward ( </a:t>
            </a:r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t>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318;p46" descr="Google Shape;318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844" y="4680229"/>
            <a:ext cx="12413112" cy="485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Google Shape;319;p46"/>
          <p:cNvSpPr txBox="1"/>
          <p:nvPr/>
        </p:nvSpPr>
        <p:spPr>
          <a:xfrm>
            <a:off x="1663982" y="-115750"/>
            <a:ext cx="11054082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Common Java Escape Sequences</a:t>
            </a:r>
          </a:p>
        </p:txBody>
      </p:sp>
      <p:sp>
        <p:nvSpPr>
          <p:cNvPr id="258" name="Google Shape;320;p46"/>
          <p:cNvSpPr txBox="1"/>
          <p:nvPr/>
        </p:nvSpPr>
        <p:spPr>
          <a:xfrm>
            <a:off x="1663982" y="2429737"/>
            <a:ext cx="11054082" cy="161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\n 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Insert a newline in the text at this point</a:t>
            </a:r>
          </a:p>
        </p:txBody>
      </p:sp>
      <p:sp>
        <p:nvSpPr>
          <p:cNvPr id="259" name="Google Shape;321;p46"/>
          <p:cNvSpPr/>
          <p:nvPr/>
        </p:nvSpPr>
        <p:spPr>
          <a:xfrm flipV="1">
            <a:off x="5178443" y="7235484"/>
            <a:ext cx="1" cy="130048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326;p47" descr="Google Shape;326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249" y="6062033"/>
            <a:ext cx="12530302" cy="335957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oogle Shape;327;p47"/>
          <p:cNvSpPr txBox="1"/>
          <p:nvPr/>
        </p:nvSpPr>
        <p:spPr>
          <a:xfrm>
            <a:off x="1663982" y="-115750"/>
            <a:ext cx="11054082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Common Java Escape Sequences</a:t>
            </a:r>
          </a:p>
        </p:txBody>
      </p:sp>
      <p:sp>
        <p:nvSpPr>
          <p:cNvPr id="263" name="Google Shape;328;p47"/>
          <p:cNvSpPr txBox="1"/>
          <p:nvPr/>
        </p:nvSpPr>
        <p:spPr>
          <a:xfrm>
            <a:off x="1663982" y="3128836"/>
            <a:ext cx="11054082" cy="88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\t 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Insert a tab in the text at this point</a:t>
            </a:r>
          </a:p>
        </p:txBody>
      </p:sp>
      <p:sp>
        <p:nvSpPr>
          <p:cNvPr id="264" name="Google Shape;329;p47"/>
          <p:cNvSpPr/>
          <p:nvPr/>
        </p:nvSpPr>
        <p:spPr>
          <a:xfrm flipV="1">
            <a:off x="4248869" y="8337873"/>
            <a:ext cx="1" cy="130048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Google Shape;330;p47"/>
          <p:cNvSpPr/>
          <p:nvPr/>
        </p:nvSpPr>
        <p:spPr>
          <a:xfrm flipV="1">
            <a:off x="4682362" y="8337873"/>
            <a:ext cx="1" cy="130048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Google Shape;331;p47"/>
          <p:cNvSpPr/>
          <p:nvPr/>
        </p:nvSpPr>
        <p:spPr>
          <a:xfrm flipV="1">
            <a:off x="5115855" y="8337873"/>
            <a:ext cx="1" cy="130048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7" name="Google Shape;332;p47"/>
          <p:cNvSpPr/>
          <p:nvPr/>
        </p:nvSpPr>
        <p:spPr>
          <a:xfrm>
            <a:off x="8473622" y="7904380"/>
            <a:ext cx="975361" cy="1"/>
          </a:xfrm>
          <a:prstGeom prst="line">
            <a:avLst/>
          </a:prstGeom>
          <a:ln w="101600">
            <a:solidFill>
              <a:srgbClr val="92D050"/>
            </a:solidFill>
            <a:headEnd type="triangle"/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8" name="Google Shape;333;p47"/>
          <p:cNvSpPr/>
          <p:nvPr/>
        </p:nvSpPr>
        <p:spPr>
          <a:xfrm>
            <a:off x="9774102" y="7893320"/>
            <a:ext cx="975361" cy="1"/>
          </a:xfrm>
          <a:prstGeom prst="line">
            <a:avLst/>
          </a:prstGeom>
          <a:ln w="101600">
            <a:solidFill>
              <a:srgbClr val="92D050"/>
            </a:solidFill>
            <a:headEnd type="triangle"/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9" name="Google Shape;334;p47"/>
          <p:cNvSpPr/>
          <p:nvPr/>
        </p:nvSpPr>
        <p:spPr>
          <a:xfrm>
            <a:off x="11074582" y="7906591"/>
            <a:ext cx="975361" cy="1"/>
          </a:xfrm>
          <a:prstGeom prst="line">
            <a:avLst/>
          </a:prstGeom>
          <a:ln w="101600">
            <a:solidFill>
              <a:srgbClr val="92D050"/>
            </a:solidFill>
            <a:headEnd type="triangle"/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339;p48"/>
          <p:cNvSpPr txBox="1"/>
          <p:nvPr/>
        </p:nvSpPr>
        <p:spPr>
          <a:xfrm>
            <a:off x="1663982" y="-115750"/>
            <a:ext cx="11054082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Common Java Escape Sequences</a:t>
            </a:r>
          </a:p>
        </p:txBody>
      </p:sp>
      <p:sp>
        <p:nvSpPr>
          <p:cNvPr id="272" name="Google Shape;340;p48"/>
          <p:cNvSpPr txBox="1"/>
          <p:nvPr/>
        </p:nvSpPr>
        <p:spPr>
          <a:xfrm>
            <a:off x="1663982" y="3026169"/>
            <a:ext cx="11054082" cy="2670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\'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Insert a single quote character</a:t>
            </a:r>
            <a:endParaRPr b="0"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\"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 Insert a double quote character</a:t>
            </a:r>
            <a:endParaRPr b="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\\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 Insert a backslash character</a:t>
            </a:r>
          </a:p>
        </p:txBody>
      </p:sp>
      <p:pic>
        <p:nvPicPr>
          <p:cNvPr id="273" name="Google Shape;341;p48" descr="Google Shape;341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289" y="7176327"/>
            <a:ext cx="12865147" cy="212093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Google Shape;342;p48"/>
          <p:cNvSpPr/>
          <p:nvPr/>
        </p:nvSpPr>
        <p:spPr>
          <a:xfrm flipV="1">
            <a:off x="3740133" y="8801927"/>
            <a:ext cx="1" cy="1300482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5" name="Google Shape;343;p48"/>
          <p:cNvSpPr/>
          <p:nvPr/>
        </p:nvSpPr>
        <p:spPr>
          <a:xfrm flipV="1">
            <a:off x="6449467" y="8801927"/>
            <a:ext cx="1" cy="1300482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Google Shape;344;p48"/>
          <p:cNvSpPr/>
          <p:nvPr/>
        </p:nvSpPr>
        <p:spPr>
          <a:xfrm flipV="1">
            <a:off x="6774587" y="8801927"/>
            <a:ext cx="1" cy="1300482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Google Shape;345;p48"/>
          <p:cNvSpPr/>
          <p:nvPr/>
        </p:nvSpPr>
        <p:spPr>
          <a:xfrm flipV="1">
            <a:off x="9483920" y="8260061"/>
            <a:ext cx="1" cy="130048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Google Shape;346;p48"/>
          <p:cNvSpPr/>
          <p:nvPr/>
        </p:nvSpPr>
        <p:spPr>
          <a:xfrm flipV="1">
            <a:off x="12518373" y="8260061"/>
            <a:ext cx="1" cy="130048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9" name="Google Shape;347;p48"/>
          <p:cNvSpPr/>
          <p:nvPr/>
        </p:nvSpPr>
        <p:spPr>
          <a:xfrm flipV="1">
            <a:off x="12735120" y="8260061"/>
            <a:ext cx="1" cy="130048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352;p49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Formatting Java code</a:t>
            </a:r>
          </a:p>
        </p:txBody>
      </p:sp>
      <p:sp>
        <p:nvSpPr>
          <p:cNvPr id="282" name="Google Shape;353;p49"/>
          <p:cNvSpPr txBox="1"/>
          <p:nvPr/>
        </p:nvSpPr>
        <p:spPr>
          <a:xfrm>
            <a:off x="975359" y="1452021"/>
            <a:ext cx="11054082" cy="4105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In Java programs, some spaces are required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For example, you need at least one space between keywords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program below is not legal</a:t>
            </a:r>
          </a:p>
        </p:txBody>
      </p:sp>
      <p:pic>
        <p:nvPicPr>
          <p:cNvPr id="283" name="Google Shape;354;p49" descr="Google Shape;354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719" y="5960533"/>
            <a:ext cx="7315201" cy="3467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359;p50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Formatting Java code</a:t>
            </a:r>
          </a:p>
        </p:txBody>
      </p:sp>
      <p:sp>
        <p:nvSpPr>
          <p:cNvPr id="286" name="Google Shape;360;p50"/>
          <p:cNvSpPr txBox="1"/>
          <p:nvPr/>
        </p:nvSpPr>
        <p:spPr>
          <a:xfrm>
            <a:off x="1264704" y="1764728"/>
            <a:ext cx="11054081" cy="424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But most other spaces are optional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For example, this program is legal but hard to read</a:t>
            </a: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87" name="Google Shape;361;p50" descr="Google Shape;361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857" y="4333924"/>
            <a:ext cx="12370399" cy="1409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366;p51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Formatting for easier reading</a:t>
            </a:r>
          </a:p>
        </p:txBody>
      </p:sp>
      <p:sp>
        <p:nvSpPr>
          <p:cNvPr id="290" name="Google Shape;367;p51"/>
          <p:cNvSpPr txBox="1"/>
          <p:nvPr/>
        </p:nvSpPr>
        <p:spPr>
          <a:xfrm>
            <a:off x="1132152" y="1477194"/>
            <a:ext cx="11054082" cy="338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blank space (also called “white space”) commonly used to format code is:</a:t>
            </a:r>
          </a:p>
          <a:p>
            <a:pPr lvl="1" marL="850106" indent="-392906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C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Indentation</a:t>
            </a:r>
            <a:r>
              <a:rPr>
                <a:solidFill>
                  <a:srgbClr val="FFFFFF"/>
                </a:solidFill>
              </a:rPr>
              <a:t> inside of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50106" indent="-392906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92D05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One statement per line</a:t>
            </a:r>
          </a:p>
        </p:txBody>
      </p:sp>
      <p:pic>
        <p:nvPicPr>
          <p:cNvPr id="291" name="Google Shape;368;p51" descr="Google Shape;368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8174" y="5527040"/>
            <a:ext cx="9795017" cy="3576321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Google Shape;369;p51"/>
          <p:cNvSpPr/>
          <p:nvPr/>
        </p:nvSpPr>
        <p:spPr>
          <a:xfrm>
            <a:off x="1083733" y="6285653"/>
            <a:ext cx="975361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Google Shape;370;p51"/>
          <p:cNvSpPr/>
          <p:nvPr/>
        </p:nvSpPr>
        <p:spPr>
          <a:xfrm>
            <a:off x="1571413" y="6827519"/>
            <a:ext cx="975361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Google Shape;371;p51"/>
          <p:cNvSpPr/>
          <p:nvPr/>
        </p:nvSpPr>
        <p:spPr>
          <a:xfrm>
            <a:off x="1571413" y="7343687"/>
            <a:ext cx="975361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Google Shape;372;p51"/>
          <p:cNvSpPr/>
          <p:nvPr/>
        </p:nvSpPr>
        <p:spPr>
          <a:xfrm>
            <a:off x="2709333" y="7044266"/>
            <a:ext cx="6610774" cy="1"/>
          </a:xfrm>
          <a:prstGeom prst="line">
            <a:avLst/>
          </a:prstGeom>
          <a:ln w="50800">
            <a:solidFill>
              <a:srgbClr val="92D05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Google Shape;373;p51"/>
          <p:cNvSpPr/>
          <p:nvPr/>
        </p:nvSpPr>
        <p:spPr>
          <a:xfrm>
            <a:off x="2709333" y="7586133"/>
            <a:ext cx="7477760" cy="1"/>
          </a:xfrm>
          <a:prstGeom prst="line">
            <a:avLst/>
          </a:prstGeom>
          <a:ln w="50800">
            <a:solidFill>
              <a:srgbClr val="92D05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378;p52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Debugging</a:t>
            </a:r>
          </a:p>
        </p:txBody>
      </p:sp>
      <p:sp>
        <p:nvSpPr>
          <p:cNvPr id="299" name="Google Shape;379;p52"/>
          <p:cNvSpPr txBox="1"/>
          <p:nvPr/>
        </p:nvSpPr>
        <p:spPr>
          <a:xfrm>
            <a:off x="1133775" y="1647093"/>
            <a:ext cx="11054082" cy="645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Errors in programs are called “bugs”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process of fixing program errors is called “debugging”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It’s good to work around other programmers when you are learning a new programming language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Asking for help with debugging is a part of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84;p53" descr="Google Shape;384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359" y="6404606"/>
            <a:ext cx="11442772" cy="2709335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Google Shape;385;p53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Errors</a:t>
            </a:r>
          </a:p>
        </p:txBody>
      </p:sp>
      <p:sp>
        <p:nvSpPr>
          <p:cNvPr id="303" name="Google Shape;386;p53"/>
          <p:cNvSpPr txBox="1"/>
          <p:nvPr/>
        </p:nvSpPr>
        <p:spPr>
          <a:xfrm>
            <a:off x="1169704" y="1476169"/>
            <a:ext cx="11054082" cy="4841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When you write Java programs you will often get an </a:t>
            </a:r>
            <a:r>
              <a:rPr>
                <a:solidFill>
                  <a:srgbClr val="FF0000"/>
                </a:solidFill>
              </a:rPr>
              <a:t>error message</a:t>
            </a:r>
            <a:r>
              <a:t> 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When you are learning a new programming language, errors are a fact of life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Errors are ok, just fix them and move on</a:t>
            </a:r>
          </a:p>
        </p:txBody>
      </p:sp>
      <p:sp>
        <p:nvSpPr>
          <p:cNvPr id="304" name="Google Shape;387;p53"/>
          <p:cNvSpPr/>
          <p:nvPr/>
        </p:nvSpPr>
        <p:spPr>
          <a:xfrm flipH="1">
            <a:off x="10078719" y="6451531"/>
            <a:ext cx="975361" cy="809483"/>
          </a:xfrm>
          <a:prstGeom prst="line">
            <a:avLst/>
          </a:prstGeom>
          <a:ln w="101600">
            <a:solidFill>
              <a:srgbClr val="FF0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4;p36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Java Basics</a:t>
            </a:r>
          </a:p>
        </p:txBody>
      </p:sp>
      <p:sp>
        <p:nvSpPr>
          <p:cNvPr id="203" name="Google Shape;235;p36"/>
          <p:cNvSpPr txBox="1"/>
          <p:nvPr/>
        </p:nvSpPr>
        <p:spPr>
          <a:xfrm>
            <a:off x="162559" y="2484596"/>
            <a:ext cx="12679682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common building blocks in programming languages are:</a:t>
            </a:r>
          </a:p>
          <a:p>
            <a:pPr lvl="1"/>
            <a:r>
              <a:t>Variables</a:t>
            </a:r>
          </a:p>
          <a:p>
            <a:pPr lvl="1"/>
            <a:r>
              <a:t>Loops</a:t>
            </a:r>
          </a:p>
          <a:p>
            <a:pPr lvl="1"/>
            <a:r>
              <a:t>if statements</a:t>
            </a:r>
          </a:p>
          <a:p>
            <a:pPr lvl="1"/>
            <a:r>
              <a:t>Functions (aka “methods”)</a:t>
            </a:r>
          </a:p>
          <a:p>
            <a:pPr/>
            <a:r>
              <a:t>It’s expected that you have done programming with these already in some language</a:t>
            </a:r>
          </a:p>
          <a:p>
            <a:pPr/>
            <a:r>
              <a:t>Over the next two weeks we’ll go over how these work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92;p54" descr="Google Shape;392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5183" y="5527040"/>
            <a:ext cx="13731326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Google Shape;393;p54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Syntax error</a:t>
            </a:r>
          </a:p>
        </p:txBody>
      </p:sp>
      <p:sp>
        <p:nvSpPr>
          <p:cNvPr id="308" name="Google Shape;394;p54"/>
          <p:cNvSpPr txBox="1"/>
          <p:nvPr/>
        </p:nvSpPr>
        <p:spPr>
          <a:xfrm>
            <a:off x="1413607" y="1252447"/>
            <a:ext cx="11054081" cy="4105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In this case I made a </a:t>
            </a:r>
            <a:r>
              <a:rPr i="1"/>
              <a:t>syntax</a:t>
            </a:r>
            <a:r>
              <a:t> error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i="1"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Syntax</a:t>
            </a:r>
            <a:r>
              <a:rPr i="0"/>
              <a:t> is the grammar and spelling of a computer language</a:t>
            </a:r>
            <a:endParaRPr i="0"/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Here </a:t>
            </a:r>
            <a:r>
              <a:rPr>
                <a:solidFill>
                  <a:srgbClr val="FFFF00"/>
                </a:solidFill>
              </a:rPr>
              <a:t>I forgot the double quotes around my name</a:t>
            </a:r>
          </a:p>
        </p:txBody>
      </p:sp>
      <p:sp>
        <p:nvSpPr>
          <p:cNvPr id="309" name="Google Shape;395;p54"/>
          <p:cNvSpPr/>
          <p:nvPr/>
        </p:nvSpPr>
        <p:spPr>
          <a:xfrm>
            <a:off x="3576320" y="7694507"/>
            <a:ext cx="758614" cy="541867"/>
          </a:xfrm>
          <a:prstGeom prst="ellips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  <p:bldP build="whole" bldLvl="1" animBg="1" rev="0" advAuto="0" spid="309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400;p55" descr="Google Shape;400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5119" y="4470400"/>
            <a:ext cx="13111983" cy="389931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Google Shape;401;p55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Logic error</a:t>
            </a:r>
          </a:p>
        </p:txBody>
      </p:sp>
      <p:sp>
        <p:nvSpPr>
          <p:cNvPr id="313" name="Google Shape;402;p55"/>
          <p:cNvSpPr txBox="1"/>
          <p:nvPr/>
        </p:nvSpPr>
        <p:spPr>
          <a:xfrm>
            <a:off x="975359" y="1236429"/>
            <a:ext cx="11054082" cy="322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This time </a:t>
            </a:r>
            <a:r>
              <a:rPr>
                <a:solidFill>
                  <a:srgbClr val="FFFF00"/>
                </a:solidFill>
              </a:rPr>
              <a:t>I misspelled my name</a:t>
            </a:r>
            <a:endParaRPr>
              <a:solidFill>
                <a:srgbClr val="FFFF00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computer doesn’t know my name, so the program </a:t>
            </a:r>
            <a:r>
              <a:rPr>
                <a:solidFill>
                  <a:srgbClr val="92D050"/>
                </a:solidFill>
              </a:rPr>
              <a:t>runs incorrectly</a:t>
            </a:r>
            <a:r>
              <a:t> without an error message</a:t>
            </a:r>
          </a:p>
        </p:txBody>
      </p:sp>
      <p:sp>
        <p:nvSpPr>
          <p:cNvPr id="314" name="Google Shape;403;p55"/>
          <p:cNvSpPr/>
          <p:nvPr/>
        </p:nvSpPr>
        <p:spPr>
          <a:xfrm>
            <a:off x="4334933" y="7044266"/>
            <a:ext cx="1083734" cy="650241"/>
          </a:xfrm>
          <a:prstGeom prst="ellips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5" name="Google Shape;404;p55"/>
          <p:cNvSpPr/>
          <p:nvPr/>
        </p:nvSpPr>
        <p:spPr>
          <a:xfrm>
            <a:off x="11677432" y="5648959"/>
            <a:ext cx="1083734" cy="650241"/>
          </a:xfrm>
          <a:prstGeom prst="ellipse">
            <a:avLst/>
          </a:prstGeom>
          <a:ln w="101600">
            <a:solidFill>
              <a:srgbClr val="92D05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3"/>
      <p:bldP build="whole" bldLvl="1" animBg="1" rev="0" advAuto="0" spid="313" grpId="1"/>
      <p:bldP build="whole" bldLvl="1" animBg="1" rev="0" advAuto="0" spid="31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409;p56" descr="Google Shape;409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5121" y="4660053"/>
            <a:ext cx="13617736" cy="338593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oogle Shape;410;p56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(Run time) Exceptions</a:t>
            </a:r>
          </a:p>
        </p:txBody>
      </p:sp>
      <p:sp>
        <p:nvSpPr>
          <p:cNvPr id="319" name="Google Shape;411;p56"/>
          <p:cNvSpPr txBox="1"/>
          <p:nvPr/>
        </p:nvSpPr>
        <p:spPr>
          <a:xfrm>
            <a:off x="1516702" y="1530988"/>
            <a:ext cx="11054082" cy="322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Sometimes a logic error crashes the computer and stops the running program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Here I made </a:t>
            </a:r>
            <a:r>
              <a:rPr>
                <a:solidFill>
                  <a:srgbClr val="FFFF00"/>
                </a:solidFill>
              </a:rPr>
              <a:t>the logic error of dividing by zero</a:t>
            </a:r>
          </a:p>
        </p:txBody>
      </p:sp>
      <p:sp>
        <p:nvSpPr>
          <p:cNvPr id="320" name="Google Shape;412;p56"/>
          <p:cNvSpPr/>
          <p:nvPr/>
        </p:nvSpPr>
        <p:spPr>
          <a:xfrm>
            <a:off x="3467946" y="6740599"/>
            <a:ext cx="1083734" cy="650241"/>
          </a:xfrm>
          <a:prstGeom prst="ellips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1" name="Google Shape;413;p56"/>
          <p:cNvSpPr/>
          <p:nvPr/>
        </p:nvSpPr>
        <p:spPr>
          <a:xfrm>
            <a:off x="7044266" y="5704187"/>
            <a:ext cx="6137605" cy="1297663"/>
          </a:xfrm>
          <a:prstGeom prst="ellipse">
            <a:avLst/>
          </a:prstGeom>
          <a:ln w="1016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2"/>
      <p:bldP build="whole" bldLvl="1" animBg="1" rev="0" advAuto="0" spid="3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418;p57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Arithmetic in Java</a:t>
            </a:r>
          </a:p>
        </p:txBody>
      </p:sp>
      <p:sp>
        <p:nvSpPr>
          <p:cNvPr id="324" name="Google Shape;419;p57"/>
          <p:cNvSpPr txBox="1"/>
          <p:nvPr/>
        </p:nvSpPr>
        <p:spPr>
          <a:xfrm>
            <a:off x="1413607" y="1784372"/>
            <a:ext cx="11054081" cy="474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defTabSz="1300480">
              <a:defRPr b="1" sz="7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-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*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/</a:t>
            </a:r>
            <a:endParaRPr>
              <a:solidFill>
                <a:srgbClr val="00B0F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Addition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C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Subtraction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Multiplication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92D05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Division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424;p58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Literals </a:t>
            </a:r>
            <a:r>
              <a:rPr>
                <a:solidFill>
                  <a:srgbClr val="FFFFFF"/>
                </a:solidFill>
              </a:rPr>
              <a:t>vs. </a:t>
            </a:r>
            <a:r>
              <a:rPr>
                <a:solidFill>
                  <a:srgbClr val="FFFF00"/>
                </a:solidFill>
              </a:rPr>
              <a:t>Expressions</a:t>
            </a:r>
          </a:p>
        </p:txBody>
      </p:sp>
      <p:sp>
        <p:nvSpPr>
          <p:cNvPr id="327" name="Google Shape;425;p58"/>
          <p:cNvSpPr txBox="1"/>
          <p:nvPr/>
        </p:nvSpPr>
        <p:spPr>
          <a:xfrm>
            <a:off x="1163231" y="1943372"/>
            <a:ext cx="11054081" cy="322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Double quotes around text tells Java it is an expression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Java will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an expression exactly as written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430;p59" descr="Google Shape;430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483" y="4443306"/>
            <a:ext cx="16911899" cy="5846685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Google Shape;431;p59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Literals </a:t>
            </a:r>
            <a:r>
              <a:rPr>
                <a:solidFill>
                  <a:srgbClr val="FFFFFF"/>
                </a:solidFill>
              </a:rPr>
              <a:t>vs. </a:t>
            </a:r>
            <a:r>
              <a:rPr>
                <a:solidFill>
                  <a:srgbClr val="FFFF00"/>
                </a:solidFill>
              </a:rPr>
              <a:t>Expressions</a:t>
            </a:r>
          </a:p>
        </p:txBody>
      </p:sp>
      <p:sp>
        <p:nvSpPr>
          <p:cNvPr id="331" name="Google Shape;432;p59"/>
          <p:cNvSpPr txBox="1"/>
          <p:nvPr/>
        </p:nvSpPr>
        <p:spPr>
          <a:xfrm>
            <a:off x="1354695" y="1665645"/>
            <a:ext cx="11054081" cy="1776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Here’s an expression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"4/4"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Java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t>s it in exactly the same form</a:t>
            </a:r>
          </a:p>
        </p:txBody>
      </p:sp>
      <p:sp>
        <p:nvSpPr>
          <p:cNvPr id="332" name="Google Shape;433;p59"/>
          <p:cNvSpPr/>
          <p:nvPr/>
        </p:nvSpPr>
        <p:spPr>
          <a:xfrm>
            <a:off x="2339945" y="8020507"/>
            <a:ext cx="6137604" cy="597078"/>
          </a:xfrm>
          <a:prstGeom prst="ellipse">
            <a:avLst/>
          </a:prstGeom>
          <a:ln w="1016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3" name="Google Shape;434;p59"/>
          <p:cNvSpPr/>
          <p:nvPr/>
        </p:nvSpPr>
        <p:spPr>
          <a:xfrm>
            <a:off x="11023114" y="6353952"/>
            <a:ext cx="1223070" cy="650241"/>
          </a:xfrm>
          <a:prstGeom prst="ellipse">
            <a:avLst/>
          </a:prstGeom>
          <a:ln w="1016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2"/>
      <p:bldP build="whole" bldLvl="1" animBg="1" rev="0" advAuto="0" spid="33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439;p60" descr="Google Shape;439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483" y="4443306"/>
            <a:ext cx="16911899" cy="5846685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Google Shape;440;p60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Literals </a:t>
            </a:r>
            <a:r>
              <a:rPr>
                <a:solidFill>
                  <a:srgbClr val="FFFFFF"/>
                </a:solidFill>
              </a:rPr>
              <a:t>vs. </a:t>
            </a:r>
            <a:r>
              <a:rPr>
                <a:solidFill>
                  <a:srgbClr val="FFFF00"/>
                </a:solidFill>
              </a:rPr>
              <a:t>Expressions</a:t>
            </a:r>
          </a:p>
        </p:txBody>
      </p:sp>
      <p:sp>
        <p:nvSpPr>
          <p:cNvPr id="337" name="Google Shape;441;p60"/>
          <p:cNvSpPr txBox="1"/>
          <p:nvPr/>
        </p:nvSpPr>
        <p:spPr>
          <a:xfrm>
            <a:off x="1428335" y="1342920"/>
            <a:ext cx="11054081" cy="265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Here’s an </a:t>
            </a:r>
            <a:r>
              <a:rPr>
                <a:solidFill>
                  <a:srgbClr val="FFFF00"/>
                </a:solidFill>
              </a:rPr>
              <a:t>expression</a:t>
            </a:r>
            <a:r>
              <a:t> </a:t>
            </a:r>
            <a:r>
              <a:rPr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Java evaluates it to get an answer 1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And then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t>s it</a:t>
            </a:r>
          </a:p>
        </p:txBody>
      </p:sp>
      <p:sp>
        <p:nvSpPr>
          <p:cNvPr id="338" name="Google Shape;442;p60"/>
          <p:cNvSpPr/>
          <p:nvPr/>
        </p:nvSpPr>
        <p:spPr>
          <a:xfrm>
            <a:off x="2275840" y="8532174"/>
            <a:ext cx="6265817" cy="650241"/>
          </a:xfrm>
          <a:prstGeom prst="ellips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9" name="Google Shape;443;p60"/>
          <p:cNvSpPr/>
          <p:nvPr/>
        </p:nvSpPr>
        <p:spPr>
          <a:xfrm>
            <a:off x="11023114" y="6902191"/>
            <a:ext cx="866988" cy="650241"/>
          </a:xfrm>
          <a:prstGeom prst="ellips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1"/>
      <p:bldP build="whole" bldLvl="1" animBg="1" rev="0" advAuto="0" spid="339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448;p61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Four 4s challenge</a:t>
            </a:r>
          </a:p>
        </p:txBody>
      </p:sp>
      <p:sp>
        <p:nvSpPr>
          <p:cNvPr id="342" name="Google Shape;449;p61"/>
          <p:cNvSpPr txBox="1"/>
          <p:nvPr/>
        </p:nvSpPr>
        <p:spPr>
          <a:xfrm>
            <a:off x="1354695" y="1507624"/>
            <a:ext cx="11054081" cy="3808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628650" indent="-628650" defTabSz="1300480"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Use exactly four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's to write an expression that evaluates to every integer from 1 to 10, using only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and </a:t>
            </a:r>
            <a:r>
              <a:rPr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86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decimals, factorials, square roots, exponents,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454;p62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Four 4s challenge</a:t>
            </a:r>
          </a:p>
        </p:txBody>
      </p:sp>
      <p:sp>
        <p:nvSpPr>
          <p:cNvPr id="345" name="Google Shape;455;p62"/>
          <p:cNvSpPr txBox="1"/>
          <p:nvPr/>
        </p:nvSpPr>
        <p:spPr>
          <a:xfrm>
            <a:off x="1487247" y="1162889"/>
            <a:ext cx="11054081" cy="248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628650" indent="-628650" defTabSz="1300480"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Print 10 expressions that use arithmetic and four 4s that evaluate to 1 through 10</a:t>
            </a:r>
          </a:p>
          <a:p>
            <a:pPr marL="6286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Here’s one way to do the first</a:t>
            </a:r>
          </a:p>
        </p:txBody>
      </p:sp>
      <p:pic>
        <p:nvPicPr>
          <p:cNvPr id="346" name="Google Shape;456;p62" descr="Google Shape;456;p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226" y="4334933"/>
            <a:ext cx="11422141" cy="4551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461;p63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Four 4s challenge</a:t>
            </a:r>
          </a:p>
        </p:txBody>
      </p:sp>
      <p:sp>
        <p:nvSpPr>
          <p:cNvPr id="349" name="Google Shape;462;p63"/>
          <p:cNvSpPr txBox="1"/>
          <p:nvPr/>
        </p:nvSpPr>
        <p:spPr>
          <a:xfrm>
            <a:off x="1663982" y="1352962"/>
            <a:ext cx="11054082" cy="234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628650" indent="-628650" defTabSz="1300480"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Here’s another way to do the first</a:t>
            </a:r>
          </a:p>
          <a:p>
            <a:pPr marL="628650" indent="-628650" defTabSz="1300480">
              <a:buClr>
                <a:srgbClr val="FFFFFF"/>
              </a:buClr>
              <a:buSzPts val="4400"/>
              <a:buFont typeface="Palatino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If you have extra time, try to get 11, 12, 13, etc.</a:t>
            </a:r>
          </a:p>
        </p:txBody>
      </p:sp>
      <p:pic>
        <p:nvPicPr>
          <p:cNvPr id="350" name="Google Shape;463;p63" descr="Google Shape;463;p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487" y="3916793"/>
            <a:ext cx="11912399" cy="5176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40;p37"/>
          <p:cNvSpPr txBox="1"/>
          <p:nvPr/>
        </p:nvSpPr>
        <p:spPr>
          <a:xfrm>
            <a:off x="866986" y="-115750"/>
            <a:ext cx="11851077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 basic Java “Hello World” program</a:t>
            </a:r>
          </a:p>
        </p:txBody>
      </p:sp>
      <p:sp>
        <p:nvSpPr>
          <p:cNvPr id="206" name="Google Shape;241;p37"/>
          <p:cNvSpPr txBox="1"/>
          <p:nvPr/>
        </p:nvSpPr>
        <p:spPr>
          <a:xfrm>
            <a:off x="162559" y="1905714"/>
            <a:ext cx="12679682" cy="274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7" indent="-456207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Click on the link to the “Four 4s Challenge” of just go to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CP Java Website</a:t>
            </a:r>
          </a:p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It might look complicated at first, but . . .</a:t>
            </a:r>
          </a:p>
        </p:txBody>
      </p:sp>
      <p:pic>
        <p:nvPicPr>
          <p:cNvPr id="207" name="Google Shape;242;p37" descr="Google Shape;242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165" y="4759678"/>
            <a:ext cx="12192470" cy="4422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Java Int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Intro </a:t>
            </a:r>
          </a:p>
        </p:txBody>
      </p:sp>
      <p:sp>
        <p:nvSpPr>
          <p:cNvPr id="353" name="Basics Less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2976"/>
            </a:pPr>
            <a:r>
              <a:t>Basics Lesson</a:t>
            </a:r>
          </a:p>
          <a:p>
            <a:pPr defTabSz="543305">
              <a:defRPr sz="2976"/>
            </a:pPr>
            <a:r>
              <a:t>Chapter 2 - Variable Types  Integer &amp; Modulo Division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468;p64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Chapter 2</a:t>
            </a:r>
          </a:p>
        </p:txBody>
      </p:sp>
      <p:sp>
        <p:nvSpPr>
          <p:cNvPr id="356" name="Google Shape;469;p64"/>
          <p:cNvSpPr txBox="1"/>
          <p:nvPr/>
        </p:nvSpPr>
        <p:spPr>
          <a:xfrm>
            <a:off x="1266327" y="2040296"/>
            <a:ext cx="11054081" cy="6181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Variables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Types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Declarations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Initializations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Comments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%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(modulus) and Integer division</a:t>
            </a:r>
            <a:endParaRPr b="0"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t>String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474;p65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359" name="Google Shape;475;p65"/>
          <p:cNvSpPr txBox="1"/>
          <p:nvPr/>
        </p:nvSpPr>
        <p:spPr>
          <a:xfrm>
            <a:off x="1384151" y="1680547"/>
            <a:ext cx="11054081" cy="719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Think of a variable as a place to store a value that you will use later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value of a variable can </a:t>
            </a:r>
            <a:r>
              <a:rPr b="1" i="1"/>
              <a:t>change</a:t>
            </a:r>
            <a:r>
              <a:t> (think </a:t>
            </a:r>
            <a:r>
              <a:rPr i="1"/>
              <a:t>vary</a:t>
            </a:r>
            <a:r>
              <a:t>)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 Java variable has size limits for its </a:t>
            </a:r>
            <a:r>
              <a:rPr b="1" i="1"/>
              <a:t>type</a:t>
            </a:r>
            <a:r>
              <a:t> (for example, integers are limited to values between -2,147,483,648 and 2,147,483,647)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Every Java variable has a </a:t>
            </a:r>
            <a:r>
              <a:rPr b="1" i="1"/>
              <a:t>type</a:t>
            </a:r>
            <a:r>
              <a:t> and a </a:t>
            </a:r>
            <a:r>
              <a:rPr b="1" i="1"/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480;p66"/>
          <p:cNvSpPr txBox="1"/>
          <p:nvPr/>
        </p:nvSpPr>
        <p:spPr>
          <a:xfrm>
            <a:off x="1663982" y="-115750"/>
            <a:ext cx="11054082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Variables: Parking space analogy</a:t>
            </a:r>
          </a:p>
        </p:txBody>
      </p:sp>
      <p:sp>
        <p:nvSpPr>
          <p:cNvPr id="362" name="Google Shape;481;p66"/>
          <p:cNvSpPr txBox="1"/>
          <p:nvPr/>
        </p:nvSpPr>
        <p:spPr>
          <a:xfrm>
            <a:off x="1163231" y="1721162"/>
            <a:ext cx="11054081" cy="234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Like a parking space, a variable can store a value (think </a:t>
            </a:r>
            <a:r>
              <a:rPr b="1" i="1"/>
              <a:t>vehicle</a:t>
            </a:r>
            <a:r>
              <a:t>) until you need it later</a:t>
            </a:r>
          </a:p>
        </p:txBody>
      </p:sp>
      <p:pic>
        <p:nvPicPr>
          <p:cNvPr id="363" name="Google Shape;482;p66" descr="Google Shape;482;p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706" y="4424078"/>
            <a:ext cx="7964726" cy="5312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487;p67"/>
          <p:cNvSpPr txBox="1"/>
          <p:nvPr/>
        </p:nvSpPr>
        <p:spPr>
          <a:xfrm>
            <a:off x="1663982" y="-115750"/>
            <a:ext cx="11054082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Variables: Parking space analogy</a:t>
            </a:r>
          </a:p>
        </p:txBody>
      </p:sp>
      <p:sp>
        <p:nvSpPr>
          <p:cNvPr id="366" name="Google Shape;488;p67"/>
          <p:cNvSpPr txBox="1"/>
          <p:nvPr/>
        </p:nvSpPr>
        <p:spPr>
          <a:xfrm>
            <a:off x="576861" y="1765115"/>
            <a:ext cx="11851078" cy="322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Parking spaces are often labeled so you can find your car later when you need it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Lets say that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G210</a:t>
            </a:r>
            <a:r>
              <a:t> is the </a:t>
            </a:r>
            <a:r>
              <a:rPr b="1" i="1"/>
              <a:t>name</a:t>
            </a:r>
            <a:r>
              <a:t> of this parking space</a:t>
            </a:r>
          </a:p>
        </p:txBody>
      </p:sp>
      <p:pic>
        <p:nvPicPr>
          <p:cNvPr id="367" name="Google Shape;489;p67" descr="Google Shape;489;p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9882" y="5278300"/>
            <a:ext cx="7964726" cy="5312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494;p68"/>
          <p:cNvSpPr txBox="1"/>
          <p:nvPr/>
        </p:nvSpPr>
        <p:spPr>
          <a:xfrm>
            <a:off x="1663982" y="-115750"/>
            <a:ext cx="11054082" cy="191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Variables: Parking space analogy</a:t>
            </a:r>
          </a:p>
        </p:txBody>
      </p:sp>
      <p:sp>
        <p:nvSpPr>
          <p:cNvPr id="370" name="Google Shape;495;p68"/>
          <p:cNvSpPr txBox="1"/>
          <p:nvPr/>
        </p:nvSpPr>
        <p:spPr>
          <a:xfrm>
            <a:off x="158862" y="1528277"/>
            <a:ext cx="11851078" cy="16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In addition to a </a:t>
            </a:r>
            <a:r>
              <a:rPr b="1" i="1"/>
              <a:t>name</a:t>
            </a:r>
            <a:r>
              <a:t>, parking spaces can have a </a:t>
            </a:r>
            <a:r>
              <a:rPr b="1" i="1"/>
              <a:t>type</a:t>
            </a:r>
            <a:r>
              <a:t> that sets size limits</a:t>
            </a:r>
          </a:p>
        </p:txBody>
      </p:sp>
      <p:pic>
        <p:nvPicPr>
          <p:cNvPr id="371" name="Google Shape;496;p68" descr="Google Shape;496;p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86" y="5102844"/>
            <a:ext cx="3981294" cy="3981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Google Shape;497;p68" descr="Google Shape;497;p6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2427" y="4743144"/>
            <a:ext cx="4483948" cy="4700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Google Shape;498;p68" descr="Google Shape;498;p6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1988" y="3112266"/>
            <a:ext cx="4027309" cy="3967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Google Shape;499;p68" descr="Google Shape;499;p6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48797" y="7653390"/>
            <a:ext cx="3973690" cy="2425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04;p69" descr="Google Shape;504;p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344" y="2389518"/>
            <a:ext cx="9271472" cy="8014322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Google Shape;505;p69"/>
          <p:cNvSpPr txBox="1"/>
          <p:nvPr/>
        </p:nvSpPr>
        <p:spPr>
          <a:xfrm>
            <a:off x="1663982" y="-74976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 is the error?</a:t>
            </a:r>
          </a:p>
        </p:txBody>
      </p:sp>
      <p:sp>
        <p:nvSpPr>
          <p:cNvPr id="378" name="Google Shape;506;p69"/>
          <p:cNvSpPr txBox="1"/>
          <p:nvPr/>
        </p:nvSpPr>
        <p:spPr>
          <a:xfrm>
            <a:off x="1291029" y="788105"/>
            <a:ext cx="11054081" cy="16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>
            <a:lvl1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We are trying to print an integer that is too large for Java’s integer size</a:t>
            </a:r>
          </a:p>
        </p:txBody>
      </p:sp>
      <p:sp>
        <p:nvSpPr>
          <p:cNvPr id="379" name="Google Shape;507;p69"/>
          <p:cNvSpPr/>
          <p:nvPr/>
        </p:nvSpPr>
        <p:spPr>
          <a:xfrm>
            <a:off x="5852159" y="4870967"/>
            <a:ext cx="4443308" cy="650241"/>
          </a:xfrm>
          <a:prstGeom prst="ellips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0" name="Google Shape;508;p69"/>
          <p:cNvSpPr/>
          <p:nvPr/>
        </p:nvSpPr>
        <p:spPr>
          <a:xfrm>
            <a:off x="1408853" y="6742379"/>
            <a:ext cx="8344748" cy="2902848"/>
          </a:xfrm>
          <a:prstGeom prst="ellipse">
            <a:avLst/>
          </a:prstGeom>
          <a:ln w="1016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1"/>
      <p:bldP build="whole" bldLvl="1" animBg="1" rev="0" advAuto="0" spid="378" grpId="3"/>
      <p:bldP build="whole" bldLvl="1" animBg="1" rev="0" advAuto="0" spid="380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513;p70"/>
          <p:cNvSpPr txBox="1"/>
          <p:nvPr/>
        </p:nvSpPr>
        <p:spPr>
          <a:xfrm>
            <a:off x="1663982" y="-207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Primitive </a:t>
            </a:r>
            <a:r>
              <a:rPr>
                <a:solidFill>
                  <a:srgbClr val="92D050"/>
                </a:solidFill>
              </a:rPr>
              <a:t>data types</a:t>
            </a:r>
          </a:p>
        </p:txBody>
      </p:sp>
      <p:sp>
        <p:nvSpPr>
          <p:cNvPr id="383" name="Google Shape;514;p70"/>
          <p:cNvSpPr txBox="1"/>
          <p:nvPr/>
        </p:nvSpPr>
        <p:spPr>
          <a:xfrm>
            <a:off x="305928" y="1030545"/>
            <a:ext cx="12392944" cy="829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In Java (unlike Python or JavaScript) variables have </a:t>
            </a:r>
            <a:r>
              <a:rPr b="1" i="1">
                <a:solidFill>
                  <a:srgbClr val="92D050"/>
                </a:solidFill>
              </a:rPr>
              <a:t>types</a:t>
            </a:r>
            <a:endParaRPr b="1" i="1">
              <a:solidFill>
                <a:srgbClr val="92D050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Each type has size limits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For this class, you need to know 5 basic (aka  “primitive”) types:</a:t>
            </a:r>
          </a:p>
          <a:p>
            <a:pPr lvl="1" marL="10858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b="1" sz="44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lvl="1" marL="10858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b="1" sz="44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float </a:t>
            </a:r>
          </a:p>
          <a:p>
            <a:pPr lvl="1" marL="10858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b="1" sz="44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double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>
              <a:latin typeface="Constantia"/>
              <a:ea typeface="Constantia"/>
              <a:cs typeface="Constantia"/>
              <a:sym typeface="Constantia"/>
            </a:endParaRPr>
          </a:p>
          <a:p>
            <a:pPr lvl="1" marL="10858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boolean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>
              <a:latin typeface="Constantia"/>
              <a:ea typeface="Constantia"/>
              <a:cs typeface="Constantia"/>
              <a:sym typeface="Constantia"/>
            </a:endParaRPr>
          </a:p>
          <a:p>
            <a:pPr lvl="1" marL="10858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519;p71"/>
          <p:cNvSpPr txBox="1"/>
          <p:nvPr/>
        </p:nvSpPr>
        <p:spPr>
          <a:xfrm>
            <a:off x="1663982" y="-207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Primitive </a:t>
            </a:r>
            <a:r>
              <a:rPr>
                <a:solidFill>
                  <a:srgbClr val="92D050"/>
                </a:solidFill>
              </a:rPr>
              <a:t>data types</a:t>
            </a:r>
          </a:p>
        </p:txBody>
      </p:sp>
      <p:sp>
        <p:nvSpPr>
          <p:cNvPr id="386" name="Google Shape;520;p71"/>
          <p:cNvSpPr txBox="1"/>
          <p:nvPr/>
        </p:nvSpPr>
        <p:spPr>
          <a:xfrm>
            <a:off x="516583" y="1308179"/>
            <a:ext cx="12392944" cy="741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 holds a single integer value between          -2,147,483,648 and 2,147,483,647</a:t>
            </a:r>
            <a:endParaRPr b="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float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 a decimal value with up to 7 digits</a:t>
            </a:r>
            <a:endParaRPr b="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double</a:t>
            </a:r>
            <a:r>
              <a:rPr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decimal value with up to 15 digits</a:t>
            </a:r>
            <a:endParaRPr b="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>
                <a:solidFill>
                  <a:srgbClr val="92D050"/>
                </a:solidFill>
              </a:rPr>
              <a:t> </a:t>
            </a:r>
            <a:r>
              <a:t>can only hold values that evaluate to either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t> or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holds a single letter, digit, space or punctuation mark and must be enclosed in </a:t>
            </a:r>
            <a:r>
              <a:rPr b="0" i="1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rPr>
              <a:t>single quotes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, like this: </a:t>
            </a:r>
            <a:r>
              <a:rPr>
                <a:solidFill>
                  <a:srgbClr val="FFFF00"/>
                </a:solidFill>
              </a:rPr>
              <a:t>'</a:t>
            </a:r>
            <a:r>
              <a:rPr>
                <a:solidFill>
                  <a:srgbClr val="FFFFFF"/>
                </a:solidFill>
              </a:rPr>
              <a:t>G</a:t>
            </a:r>
            <a:r>
              <a:rPr>
                <a:solidFill>
                  <a:srgbClr val="FFFF00"/>
                </a:solidFill>
              </a:rPr>
              <a:t>'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525;p72"/>
          <p:cNvSpPr txBox="1"/>
          <p:nvPr/>
        </p:nvSpPr>
        <p:spPr>
          <a:xfrm>
            <a:off x="1663982" y="-51547"/>
            <a:ext cx="11054082" cy="1106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</a:t>
            </a:r>
            <a:r>
              <a: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>
                <a:solidFill>
                  <a:srgbClr val="FFC000"/>
                </a:solidFill>
              </a:rPr>
              <a:t>double</a:t>
            </a:r>
          </a:p>
        </p:txBody>
      </p:sp>
      <p:sp>
        <p:nvSpPr>
          <p:cNvPr id="389" name="Google Shape;526;p72"/>
          <p:cNvSpPr txBox="1"/>
          <p:nvPr/>
        </p:nvSpPr>
        <p:spPr>
          <a:xfrm>
            <a:off x="305928" y="1375413"/>
            <a:ext cx="12392944" cy="313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float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is short for </a:t>
            </a:r>
            <a:r>
              <a:rPr b="0" i="1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floating point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, another name for </a:t>
            </a:r>
            <a:r>
              <a:rPr b="0" i="1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decimal point</a:t>
            </a:r>
            <a:endParaRPr i="1">
              <a:solidFill>
                <a:srgbClr val="FFFFFF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double</a:t>
            </a:r>
            <a:r>
              <a:rPr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its name because of its size, it has about twice as many digits as a </a:t>
            </a:r>
            <a:r>
              <a:rPr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</a:p>
        </p:txBody>
      </p:sp>
      <p:pic>
        <p:nvPicPr>
          <p:cNvPr id="390" name="Google Shape;527;p72" descr="Google Shape;527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81" y="4826771"/>
            <a:ext cx="12361660" cy="41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Google Shape;528;p72"/>
          <p:cNvSpPr/>
          <p:nvPr/>
        </p:nvSpPr>
        <p:spPr>
          <a:xfrm>
            <a:off x="7477759" y="6285653"/>
            <a:ext cx="1083735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Google Shape;529;p72"/>
          <p:cNvSpPr/>
          <p:nvPr/>
        </p:nvSpPr>
        <p:spPr>
          <a:xfrm>
            <a:off x="7477759" y="6719146"/>
            <a:ext cx="1083735" cy="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47;p38" descr="Google Shape;247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986" y="4700693"/>
            <a:ext cx="11837709" cy="429429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248;p38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 basic Java program</a:t>
            </a:r>
          </a:p>
        </p:txBody>
      </p:sp>
      <p:sp>
        <p:nvSpPr>
          <p:cNvPr id="211" name="Google Shape;249;p38"/>
          <p:cNvSpPr txBox="1"/>
          <p:nvPr/>
        </p:nvSpPr>
        <p:spPr>
          <a:xfrm>
            <a:off x="162559" y="1310069"/>
            <a:ext cx="12679682" cy="322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It turns out that </a:t>
            </a:r>
            <a:r>
              <a:rPr>
                <a:solidFill>
                  <a:srgbClr val="92D050"/>
                </a:solidFill>
              </a:rPr>
              <a:t>this line </a:t>
            </a:r>
            <a:r>
              <a:t>is much more important than the </a:t>
            </a:r>
            <a:r>
              <a:rPr>
                <a:solidFill>
                  <a:srgbClr val="00B0F0"/>
                </a:solidFill>
              </a:rPr>
              <a:t>others</a:t>
            </a:r>
            <a:endParaRPr>
              <a:solidFill>
                <a:srgbClr val="00B0F0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So we can ignore everything except the code circled in </a:t>
            </a:r>
            <a:r>
              <a:rPr>
                <a:solidFill>
                  <a:srgbClr val="92D050"/>
                </a:solidFill>
              </a:rPr>
              <a:t>green</a:t>
            </a:r>
          </a:p>
        </p:txBody>
      </p:sp>
      <p:sp>
        <p:nvSpPr>
          <p:cNvPr id="212" name="Google Shape;250;p38"/>
          <p:cNvSpPr/>
          <p:nvPr/>
        </p:nvSpPr>
        <p:spPr>
          <a:xfrm>
            <a:off x="3397956" y="7261013"/>
            <a:ext cx="9173352" cy="1058029"/>
          </a:xfrm>
          <a:prstGeom prst="ellipse">
            <a:avLst/>
          </a:prstGeom>
          <a:ln w="101600">
            <a:solidFill>
              <a:srgbClr val="92D05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3" name="Google Shape;251;p38"/>
          <p:cNvSpPr/>
          <p:nvPr/>
        </p:nvSpPr>
        <p:spPr>
          <a:xfrm>
            <a:off x="2600959" y="6285653"/>
            <a:ext cx="3901441" cy="1"/>
          </a:xfrm>
          <a:prstGeom prst="line">
            <a:avLst/>
          </a:prstGeom>
          <a:ln w="1016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Google Shape;252;p38"/>
          <p:cNvSpPr/>
          <p:nvPr/>
        </p:nvSpPr>
        <p:spPr>
          <a:xfrm>
            <a:off x="3251200" y="7261013"/>
            <a:ext cx="8453121" cy="1"/>
          </a:xfrm>
          <a:prstGeom prst="line">
            <a:avLst/>
          </a:prstGeom>
          <a:ln w="1016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534;p73" descr="Google Shape;534;p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28" y="5527040"/>
            <a:ext cx="12248006" cy="4030135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Google Shape;535;p73"/>
          <p:cNvSpPr txBox="1"/>
          <p:nvPr/>
        </p:nvSpPr>
        <p:spPr>
          <a:xfrm>
            <a:off x="1663982" y="-51547"/>
            <a:ext cx="11054082" cy="1106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variables</a:t>
            </a:r>
          </a:p>
        </p:txBody>
      </p:sp>
      <p:sp>
        <p:nvSpPr>
          <p:cNvPr id="396" name="Google Shape;536;p73"/>
          <p:cNvSpPr txBox="1"/>
          <p:nvPr/>
        </p:nvSpPr>
        <p:spPr>
          <a:xfrm>
            <a:off x="233459" y="1067526"/>
            <a:ext cx="12392944" cy="48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>
                <a:solidFill>
                  <a:srgbClr val="92D050"/>
                </a:solidFill>
              </a:rPr>
              <a:t> variable </a:t>
            </a:r>
            <a:r>
              <a:t>can store text with any number of letters, digits, punctuation marks and spaces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beginning and end of the text is marked with double quotes (")</a:t>
            </a:r>
          </a:p>
        </p:txBody>
      </p:sp>
      <p:sp>
        <p:nvSpPr>
          <p:cNvPr id="397" name="Google Shape;537;p73"/>
          <p:cNvSpPr/>
          <p:nvPr/>
        </p:nvSpPr>
        <p:spPr>
          <a:xfrm>
            <a:off x="3576319" y="7542107"/>
            <a:ext cx="650241" cy="65024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542;p74" descr="Google Shape;542;p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28" y="4802442"/>
            <a:ext cx="12349815" cy="480906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Google Shape;543;p74"/>
          <p:cNvSpPr txBox="1"/>
          <p:nvPr/>
        </p:nvSpPr>
        <p:spPr>
          <a:xfrm>
            <a:off x="1663982" y="-51547"/>
            <a:ext cx="11054082" cy="1106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</a:t>
            </a:r>
            <a:r>
              <a: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t>String</a:t>
            </a:r>
            <a:r>
              <a: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01" name="Google Shape;544;p74"/>
          <p:cNvSpPr txBox="1"/>
          <p:nvPr/>
        </p:nvSpPr>
        <p:spPr>
          <a:xfrm>
            <a:off x="305928" y="1048055"/>
            <a:ext cx="12392944" cy="327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nstantia"/>
                <a:ea typeface="Constantia"/>
                <a:cs typeface="Constantia"/>
                <a:sym typeface="Constantia"/>
              </a:rPr>
              <a:t> with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>
                <a:latin typeface="Constantia"/>
                <a:ea typeface="Constantia"/>
                <a:cs typeface="Constantia"/>
                <a:sym typeface="Constantia"/>
              </a:rPr>
              <a:t>s isn’t addition arithmetic, it’s called </a:t>
            </a:r>
            <a:r>
              <a:rPr i="1">
                <a:latin typeface="Constantia"/>
                <a:ea typeface="Constantia"/>
                <a:cs typeface="Constantia"/>
                <a:sym typeface="Constantia"/>
              </a:rPr>
              <a:t>concatenation</a:t>
            </a:r>
            <a:endParaRPr i="1"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That’s a fancy word that means making bigger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s out of little ones</a:t>
            </a:r>
          </a:p>
        </p:txBody>
      </p:sp>
      <p:sp>
        <p:nvSpPr>
          <p:cNvPr id="402" name="Google Shape;545;p74"/>
          <p:cNvSpPr/>
          <p:nvPr/>
        </p:nvSpPr>
        <p:spPr>
          <a:xfrm>
            <a:off x="6719147" y="7477760"/>
            <a:ext cx="650241" cy="65024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3" name="Google Shape;546;p74"/>
          <p:cNvSpPr/>
          <p:nvPr/>
        </p:nvSpPr>
        <p:spPr>
          <a:xfrm>
            <a:off x="10078719" y="5960533"/>
            <a:ext cx="650241" cy="65024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551;p75"/>
          <p:cNvSpPr txBox="1"/>
          <p:nvPr/>
        </p:nvSpPr>
        <p:spPr>
          <a:xfrm>
            <a:off x="1663982" y="-51547"/>
            <a:ext cx="11054082" cy="1106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t>String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406" name="Google Shape;552;p75"/>
          <p:cNvSpPr txBox="1"/>
          <p:nvPr/>
        </p:nvSpPr>
        <p:spPr>
          <a:xfrm>
            <a:off x="305928" y="-2626638"/>
            <a:ext cx="12392944" cy="8443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When numbers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s are combined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Java converts the result to 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82880" indent="20319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Java executes from left to right so,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 + 2</a:t>
            </a:r>
            <a:r>
              <a:t> is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 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t> is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"3Hello"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"Hello"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t>+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t>1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t>"Hello1"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, and </a:t>
            </a:r>
            <a:r>
              <a:t>"Hello1"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+ </a:t>
            </a:r>
            <a:r>
              <a:t>2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t>"Hello12"</a:t>
            </a:r>
          </a:p>
        </p:txBody>
      </p:sp>
      <p:pic>
        <p:nvPicPr>
          <p:cNvPr id="407" name="Google Shape;553;p75" descr="Google Shape;553;p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556" y="6179857"/>
            <a:ext cx="8155664" cy="3309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558;p76" descr="Google Shape;558;p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735" y="4947464"/>
            <a:ext cx="12275604" cy="4155895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Google Shape;559;p76"/>
          <p:cNvSpPr txBox="1"/>
          <p:nvPr/>
        </p:nvSpPr>
        <p:spPr>
          <a:xfrm>
            <a:off x="1663982" y="-14440"/>
            <a:ext cx="11054082" cy="103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b="1" sz="62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11" name="Google Shape;560;p76"/>
          <p:cNvSpPr txBox="1"/>
          <p:nvPr/>
        </p:nvSpPr>
        <p:spPr>
          <a:xfrm>
            <a:off x="423751" y="1339777"/>
            <a:ext cx="12392945" cy="328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could make </a:t>
            </a:r>
            <a:r>
              <a:rPr b="1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>
                <a:latin typeface="Constantia"/>
                <a:ea typeface="Constantia"/>
                <a:cs typeface="Constantia"/>
                <a:sym typeface="Constantia"/>
              </a:rPr>
              <a:t> with four 4s by putting an </a:t>
            </a:r>
            <a:r>
              <a:rPr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empty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>
                <a:latin typeface="Constantia"/>
                <a:ea typeface="Constantia"/>
                <a:cs typeface="Constantia"/>
                <a:sym typeface="Constantia"/>
              </a:rPr>
              <a:t> in the middle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i="1"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(</a:t>
            </a:r>
            <a:r>
              <a:rPr b="1" i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concatenation is not allowed in the rules of the four 4s challenge though)</a:t>
            </a:r>
          </a:p>
        </p:txBody>
      </p:sp>
      <p:sp>
        <p:nvSpPr>
          <p:cNvPr id="412" name="Google Shape;561;p76"/>
          <p:cNvSpPr/>
          <p:nvPr/>
        </p:nvSpPr>
        <p:spPr>
          <a:xfrm>
            <a:off x="10728959" y="5310293"/>
            <a:ext cx="650241" cy="650241"/>
          </a:xfrm>
          <a:prstGeom prst="line">
            <a:avLst/>
          </a:prstGeom>
          <a:ln w="101600">
            <a:solidFill>
              <a:srgbClr val="92D05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3" name="Google Shape;562;p76"/>
          <p:cNvSpPr/>
          <p:nvPr/>
        </p:nvSpPr>
        <p:spPr>
          <a:xfrm>
            <a:off x="7477760" y="6827520"/>
            <a:ext cx="650241" cy="650241"/>
          </a:xfrm>
          <a:prstGeom prst="line">
            <a:avLst/>
          </a:prstGeom>
          <a:ln w="101600">
            <a:solidFill>
              <a:srgbClr val="FF0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567;p77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 Java </a:t>
            </a:r>
            <a:r>
              <a:rPr>
                <a:solidFill>
                  <a:srgbClr val="FFFF00"/>
                </a:solidFill>
              </a:rPr>
              <a:t>variable declaration</a:t>
            </a:r>
          </a:p>
        </p:txBody>
      </p:sp>
      <p:sp>
        <p:nvSpPr>
          <p:cNvPr id="416" name="Google Shape;568;p77"/>
          <p:cNvSpPr txBox="1"/>
          <p:nvPr/>
        </p:nvSpPr>
        <p:spPr>
          <a:xfrm>
            <a:off x="1148503" y="1775860"/>
            <a:ext cx="11054082" cy="5208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Java statement that sets up a variable is called a </a:t>
            </a:r>
            <a:r>
              <a:rPr b="1" i="1"/>
              <a:t>declaration</a:t>
            </a:r>
            <a:endParaRPr b="1" i="1"/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Here’s an example declaration</a:t>
            </a:r>
          </a:p>
          <a:p>
            <a:pPr defTabSz="1300480">
              <a:spcBef>
                <a:spcPts val="1100"/>
              </a:spcBef>
              <a:defRPr b="1" sz="4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>
                <a:solidFill>
                  <a:srgbClr val="00B0F0"/>
                </a:solidFill>
              </a:rPr>
              <a:t>num</a:t>
            </a:r>
            <a:r>
              <a:rPr>
                <a:solidFill>
                  <a:srgbClr val="FFFFFF"/>
                </a:solidFill>
              </a:rPr>
              <a:t>;</a:t>
            </a:r>
            <a:endParaRPr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first word of the declaration is the </a:t>
            </a:r>
            <a:r>
              <a:rPr>
                <a:solidFill>
                  <a:srgbClr val="FFFF00"/>
                </a:solidFill>
              </a:rPr>
              <a:t>type</a:t>
            </a:r>
            <a:r>
              <a:t> 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second word is the </a:t>
            </a:r>
            <a:r>
              <a:rPr>
                <a:solidFill>
                  <a:srgbClr val="00B0F0"/>
                </a:solidFill>
              </a:rPr>
              <a:t>name</a:t>
            </a:r>
            <a:r>
              <a:t> that the programmer chooses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573;p78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Variable names and keywords</a:t>
            </a:r>
          </a:p>
        </p:txBody>
      </p:sp>
      <p:sp>
        <p:nvSpPr>
          <p:cNvPr id="419" name="Google Shape;574;p78"/>
          <p:cNvSpPr txBox="1"/>
          <p:nvPr/>
        </p:nvSpPr>
        <p:spPr>
          <a:xfrm>
            <a:off x="847794" y="1199108"/>
            <a:ext cx="11309212" cy="824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You can pretty much choose any name you want for a variable with a few limitations:</a:t>
            </a:r>
          </a:p>
          <a:p>
            <a:pPr lvl="1" marL="10858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▪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Variable names cannot </a:t>
            </a:r>
          </a:p>
          <a:p>
            <a:pPr lvl="2" marL="15430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start with a number</a:t>
            </a:r>
          </a:p>
          <a:p>
            <a:pPr lvl="2" marL="15430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contain a space</a:t>
            </a:r>
          </a:p>
          <a:p>
            <a:pPr lvl="2" marL="1543050" indent="-628650" defTabSz="1300480">
              <a:spcBef>
                <a:spcPts val="1100"/>
              </a:spcBef>
              <a:buClr>
                <a:srgbClr val="00FFFF"/>
              </a:buClr>
              <a:buSzPts val="4400"/>
              <a:buFont typeface="Arial"/>
              <a:buChar char="•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have a special meaning in Java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Java has about 50 reserved words or </a:t>
            </a:r>
            <a:r>
              <a:rPr b="1" i="1"/>
              <a:t>keywords</a:t>
            </a:r>
            <a:r>
              <a:t> that you are not allowed to use as variable names such as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579;p79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camelCase</a:t>
            </a:r>
          </a:p>
        </p:txBody>
      </p:sp>
      <p:sp>
        <p:nvSpPr>
          <p:cNvPr id="422" name="Google Shape;580;p79"/>
          <p:cNvSpPr txBox="1"/>
          <p:nvPr/>
        </p:nvSpPr>
        <p:spPr>
          <a:xfrm>
            <a:off x="1325239" y="1281407"/>
            <a:ext cx="11054081" cy="7905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Because a Java variable name can’t have spaces, a style called </a:t>
            </a:r>
            <a:r>
              <a:rPr b="1"/>
              <a:t>camelCase</a:t>
            </a:r>
            <a:r>
              <a:t> is usually used for variable names with more than one word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camelCase</a:t>
            </a:r>
            <a:r>
              <a:rPr b="0"/>
              <a:t> capitalizes </a:t>
            </a: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the first letter of each word except the first word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Examples</a:t>
            </a:r>
            <a:r>
              <a:rPr b="1"/>
              <a:t>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numberOfDogs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 Java variable names are case-sensitive, so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t> is not the same as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t> or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585;p80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What’s the error?</a:t>
            </a:r>
          </a:p>
        </p:txBody>
      </p:sp>
      <p:pic>
        <p:nvPicPr>
          <p:cNvPr id="425" name="Google Shape;587;p80" descr="Google Shape;587;p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27" y="3060152"/>
            <a:ext cx="12766145" cy="2955127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Google Shape;588;p80"/>
          <p:cNvSpPr/>
          <p:nvPr/>
        </p:nvSpPr>
        <p:spPr>
          <a:xfrm>
            <a:off x="6610773" y="1300479"/>
            <a:ext cx="2600960" cy="2817708"/>
          </a:xfrm>
          <a:prstGeom prst="line">
            <a:avLst/>
          </a:prstGeom>
          <a:ln w="101600">
            <a:solidFill>
              <a:srgbClr val="FF0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593;p81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Variable initialization</a:t>
            </a:r>
          </a:p>
        </p:txBody>
      </p:sp>
      <p:sp>
        <p:nvSpPr>
          <p:cNvPr id="429" name="Google Shape;594;p81"/>
          <p:cNvSpPr txBox="1"/>
          <p:nvPr/>
        </p:nvSpPr>
        <p:spPr>
          <a:xfrm>
            <a:off x="1236871" y="1408940"/>
            <a:ext cx="11054081" cy="16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After a Java variable is declared, it needs to be </a:t>
            </a:r>
            <a:r>
              <a:rPr b="1" i="1"/>
              <a:t>initialized</a:t>
            </a:r>
          </a:p>
        </p:txBody>
      </p:sp>
      <p:pic>
        <p:nvPicPr>
          <p:cNvPr id="430" name="Google Shape;595;p81" descr="Google Shape;595;p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27" y="3060152"/>
            <a:ext cx="12766145" cy="2955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600;p82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 </a:t>
            </a:r>
            <a:r>
              <a:rPr>
                <a:solidFill>
                  <a:srgbClr val="FFFF00"/>
                </a:solidFill>
              </a:rPr>
              <a:t>initial</a:t>
            </a:r>
            <a:r>
              <a:t>ization</a:t>
            </a:r>
          </a:p>
        </p:txBody>
      </p:sp>
      <p:sp>
        <p:nvSpPr>
          <p:cNvPr id="433" name="Google Shape;601;p82"/>
          <p:cNvSpPr txBox="1"/>
          <p:nvPr/>
        </p:nvSpPr>
        <p:spPr>
          <a:xfrm>
            <a:off x="975359" y="1339625"/>
            <a:ext cx="11054082" cy="248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English word “</a:t>
            </a:r>
            <a:r>
              <a:rPr>
                <a:solidFill>
                  <a:srgbClr val="FFFF00"/>
                </a:solidFill>
              </a:rPr>
              <a:t>initial</a:t>
            </a:r>
            <a:r>
              <a:t>” means </a:t>
            </a:r>
            <a:r>
              <a:rPr i="1"/>
              <a:t>first</a:t>
            </a:r>
            <a:endParaRPr i="1"/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We initialize a variable by </a:t>
            </a:r>
            <a:r>
              <a:rPr>
                <a:solidFill>
                  <a:srgbClr val="FFC000"/>
                </a:solidFill>
              </a:rPr>
              <a:t>assigning (“setting it equal to”) its </a:t>
            </a:r>
            <a:r>
              <a:rPr i="1">
                <a:solidFill>
                  <a:srgbClr val="FFC000"/>
                </a:solidFill>
              </a:rPr>
              <a:t>first</a:t>
            </a:r>
            <a:r>
              <a:rPr>
                <a:solidFill>
                  <a:srgbClr val="FFC000"/>
                </a:solidFill>
              </a:rPr>
              <a:t> value</a:t>
            </a:r>
          </a:p>
        </p:txBody>
      </p:sp>
      <p:pic>
        <p:nvPicPr>
          <p:cNvPr id="434" name="Google Shape;602;p82" descr="Google Shape;602;p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36" y="4118186"/>
            <a:ext cx="12355999" cy="441621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Google Shape;603;p82"/>
          <p:cNvSpPr/>
          <p:nvPr/>
        </p:nvSpPr>
        <p:spPr>
          <a:xfrm flipH="1">
            <a:off x="3901439" y="7262819"/>
            <a:ext cx="1300481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57;p39" descr="Google Shape;257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4047988"/>
            <a:ext cx="12129663" cy="440020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258;p39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Statements</a:t>
            </a:r>
          </a:p>
        </p:txBody>
      </p:sp>
      <p:sp>
        <p:nvSpPr>
          <p:cNvPr id="218" name="Google Shape;259;p39"/>
          <p:cNvSpPr txBox="1"/>
          <p:nvPr/>
        </p:nvSpPr>
        <p:spPr>
          <a:xfrm>
            <a:off x="162559" y="1075913"/>
            <a:ext cx="12679682" cy="2631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</a:t>
            </a:r>
            <a:r>
              <a:rPr>
                <a:solidFill>
                  <a:srgbClr val="92D050"/>
                </a:solidFill>
              </a:rPr>
              <a:t>circled</a:t>
            </a:r>
            <a:r>
              <a:t> code is an example of a </a:t>
            </a:r>
            <a:r>
              <a:rPr i="1"/>
              <a:t>statement</a:t>
            </a:r>
            <a:endParaRPr i="1"/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It’s like an English sentence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>
                <a:solidFill>
                  <a:srgbClr val="FFC000"/>
                </a:solidFill>
              </a:rPr>
              <a:t>semi-colon</a:t>
            </a:r>
            <a:r>
              <a:t> marks the end of a Java statement</a:t>
            </a:r>
          </a:p>
        </p:txBody>
      </p:sp>
      <p:sp>
        <p:nvSpPr>
          <p:cNvPr id="219" name="Google Shape;260;p39"/>
          <p:cNvSpPr/>
          <p:nvPr/>
        </p:nvSpPr>
        <p:spPr>
          <a:xfrm>
            <a:off x="2906966" y="6605844"/>
            <a:ext cx="10097833" cy="1088666"/>
          </a:xfrm>
          <a:prstGeom prst="ellipse">
            <a:avLst/>
          </a:prstGeom>
          <a:ln w="101600">
            <a:solidFill>
              <a:srgbClr val="92D050"/>
            </a:solidFill>
          </a:ln>
        </p:spPr>
        <p:txBody>
          <a:bodyPr lIns="0" tIns="0" rIns="0" bIns="0" anchor="ctr"/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20" name="Google Shape;261;p39"/>
          <p:cNvSpPr/>
          <p:nvPr/>
        </p:nvSpPr>
        <p:spPr>
          <a:xfrm>
            <a:off x="2384213" y="5635413"/>
            <a:ext cx="3901441" cy="1"/>
          </a:xfrm>
          <a:prstGeom prst="line">
            <a:avLst/>
          </a:prstGeom>
          <a:ln w="1016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Google Shape;262;p39"/>
          <p:cNvSpPr/>
          <p:nvPr/>
        </p:nvSpPr>
        <p:spPr>
          <a:xfrm>
            <a:off x="3193103" y="6610773"/>
            <a:ext cx="8619591" cy="1"/>
          </a:xfrm>
          <a:prstGeom prst="line">
            <a:avLst/>
          </a:prstGeom>
          <a:ln w="1016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Google Shape;263;p39"/>
          <p:cNvSpPr/>
          <p:nvPr/>
        </p:nvSpPr>
        <p:spPr>
          <a:xfrm flipH="1" flipV="1">
            <a:off x="12029440" y="7381862"/>
            <a:ext cx="235861" cy="2150064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608;p83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Declare </a:t>
            </a:r>
            <a:r>
              <a:rPr i="1"/>
              <a:t>and</a:t>
            </a:r>
            <a:r>
              <a:t> initialize</a:t>
            </a:r>
          </a:p>
        </p:txBody>
      </p:sp>
      <p:sp>
        <p:nvSpPr>
          <p:cNvPr id="438" name="Google Shape;609;p83"/>
          <p:cNvSpPr txBox="1"/>
          <p:nvPr/>
        </p:nvSpPr>
        <p:spPr>
          <a:xfrm>
            <a:off x="1119047" y="1730257"/>
            <a:ext cx="11054082" cy="474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You can </a:t>
            </a:r>
            <a:r>
              <a:rPr>
                <a:solidFill>
                  <a:srgbClr val="FFFF00"/>
                </a:solidFill>
              </a:rPr>
              <a:t>declare</a:t>
            </a:r>
            <a:r>
              <a:t> and </a:t>
            </a:r>
            <a:r>
              <a:rPr>
                <a:solidFill>
                  <a:srgbClr val="92D050"/>
                </a:solidFill>
              </a:rPr>
              <a:t>initialize</a:t>
            </a:r>
            <a:r>
              <a:t> a variable with one line of code:</a:t>
            </a:r>
          </a:p>
          <a:p>
            <a:pPr defTabSz="1300480">
              <a:spcBef>
                <a:spcPts val="1100"/>
              </a:spcBef>
              <a:defRPr b="1" sz="4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num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= 3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Just remember that the one line of code is doing two different steps: the </a:t>
            </a:r>
            <a:r>
              <a:rPr b="1" i="1">
                <a:solidFill>
                  <a:srgbClr val="FFFF00"/>
                </a:solidFill>
              </a:rPr>
              <a:t>declaration</a:t>
            </a:r>
            <a:r>
              <a:t> and the </a:t>
            </a:r>
            <a:r>
              <a:rPr b="1" i="1">
                <a:solidFill>
                  <a:srgbClr val="92D050"/>
                </a:solidFill>
              </a:rPr>
              <a:t>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614;p84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Comments</a:t>
            </a:r>
          </a:p>
        </p:txBody>
      </p:sp>
      <p:sp>
        <p:nvSpPr>
          <p:cNvPr id="441" name="Google Shape;615;p84"/>
          <p:cNvSpPr txBox="1"/>
          <p:nvPr/>
        </p:nvSpPr>
        <p:spPr>
          <a:xfrm>
            <a:off x="1207415" y="1301482"/>
            <a:ext cx="11054081" cy="824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defTabSz="1300480"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//Single Line</a:t>
            </a:r>
          </a:p>
          <a:p>
            <a:pPr defTabSz="1300480">
              <a:spcBef>
                <a:spcPts val="1100"/>
              </a:spcBef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</a:t>
            </a:r>
          </a:p>
          <a:p>
            <a:pPr defTabSz="1300480">
              <a:spcBef>
                <a:spcPts val="1100"/>
              </a:spcBef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Multi</a:t>
            </a:r>
          </a:p>
          <a:p>
            <a:pPr defTabSz="1300480">
              <a:spcBef>
                <a:spcPts val="1100"/>
              </a:spcBef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Line</a:t>
            </a:r>
          </a:p>
          <a:p>
            <a:pPr defTabSz="1300480">
              <a:spcBef>
                <a:spcPts val="1100"/>
              </a:spcBef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*/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Tells the computer to ignore some text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Used to:</a:t>
            </a:r>
          </a:p>
          <a:p>
            <a:pPr lvl="1" marL="850106" indent="-392906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Write notes to yourself or other programmers</a:t>
            </a:r>
          </a:p>
          <a:p>
            <a:pPr lvl="1" marL="850106" indent="-392906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Temporarily disable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620;p85"/>
          <p:cNvSpPr txBox="1"/>
          <p:nvPr/>
        </p:nvSpPr>
        <p:spPr>
          <a:xfrm>
            <a:off x="1663982" y="318590"/>
            <a:ext cx="11054082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Arithmetic operators</a:t>
            </a:r>
          </a:p>
        </p:txBody>
      </p:sp>
      <p:sp>
        <p:nvSpPr>
          <p:cNvPr id="444" name="Google Shape;621;p85"/>
          <p:cNvSpPr txBox="1"/>
          <p:nvPr/>
        </p:nvSpPr>
        <p:spPr>
          <a:xfrm>
            <a:off x="1251599" y="2315768"/>
            <a:ext cx="11054081" cy="6367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defTabSz="1300480">
              <a:defRPr b="1" sz="7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+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-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*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/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B0F0"/>
                </a:solidFill>
              </a:rPr>
              <a:t>%</a:t>
            </a:r>
            <a:endParaRPr>
              <a:solidFill>
                <a:srgbClr val="00B0F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Addition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C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Subtraction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FFFF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Multiplication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92D05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Division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solidFill>
                  <a:srgbClr val="00B0F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Modulus</a:t>
            </a:r>
            <a:r>
              <a:rPr>
                <a:solidFill>
                  <a:srgbClr val="FFFFFF"/>
                </a:solidFill>
              </a:rPr>
              <a:t> (also </a:t>
            </a:r>
            <a:r>
              <a:rPr i="1">
                <a:solidFill>
                  <a:srgbClr val="FFFFFF"/>
                </a:solidFill>
              </a:rPr>
              <a:t>Mod</a:t>
            </a:r>
            <a:r>
              <a:rPr>
                <a:solidFill>
                  <a:srgbClr val="FFFFFF"/>
                </a:solidFill>
              </a:rPr>
              <a:t> or </a:t>
            </a:r>
            <a:r>
              <a:rPr i="1">
                <a:solidFill>
                  <a:srgbClr val="FFFFFF"/>
                </a:solidFill>
              </a:rPr>
              <a:t>Modulo</a:t>
            </a:r>
            <a:r>
              <a:rPr>
                <a:solidFill>
                  <a:srgbClr val="FFFFFF"/>
                </a:solidFill>
              </a:rPr>
              <a:t>) calculates the remainder of dividing two integers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626;p86"/>
          <p:cNvSpPr txBox="1"/>
          <p:nvPr/>
        </p:nvSpPr>
        <p:spPr>
          <a:xfrm>
            <a:off x="9320107" y="8587924"/>
            <a:ext cx="3034454" cy="5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>
            <a:lvl1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447" name="Google Shape;627;p86"/>
          <p:cNvSpPr txBox="1"/>
          <p:nvPr/>
        </p:nvSpPr>
        <p:spPr>
          <a:xfrm>
            <a:off x="1625599" y="1151413"/>
            <a:ext cx="11042794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Modulus and integer division</a:t>
            </a:r>
          </a:p>
        </p:txBody>
      </p:sp>
      <p:sp>
        <p:nvSpPr>
          <p:cNvPr id="448" name="Google Shape;628;p86"/>
          <p:cNvSpPr txBox="1"/>
          <p:nvPr/>
        </p:nvSpPr>
        <p:spPr>
          <a:xfrm>
            <a:off x="1089591" y="2658174"/>
            <a:ext cx="11042791" cy="3165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71876" indent="-468701" defTabSz="1300480"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Remember how you did math in grade school?</a:t>
            </a:r>
          </a:p>
          <a:p>
            <a:pPr marL="471876" indent="-468701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 sz="4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9" name="Google Shape;629;p86" descr="Google Shape;629;p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986" y="4768426"/>
            <a:ext cx="2011682" cy="758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634;p87"/>
          <p:cNvSpPr txBox="1"/>
          <p:nvPr/>
        </p:nvSpPr>
        <p:spPr>
          <a:xfrm>
            <a:off x="9320107" y="8587924"/>
            <a:ext cx="3034454" cy="5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>
            <a:lvl1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52" name="Google Shape;635;p87"/>
          <p:cNvSpPr txBox="1"/>
          <p:nvPr/>
        </p:nvSpPr>
        <p:spPr>
          <a:xfrm>
            <a:off x="1625599" y="1151413"/>
            <a:ext cx="11042794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Modulus and integer division</a:t>
            </a:r>
          </a:p>
        </p:txBody>
      </p:sp>
      <p:sp>
        <p:nvSpPr>
          <p:cNvPr id="453" name="Google Shape;636;p87"/>
          <p:cNvSpPr txBox="1"/>
          <p:nvPr/>
        </p:nvSpPr>
        <p:spPr>
          <a:xfrm>
            <a:off x="1133775" y="2510895"/>
            <a:ext cx="11042791" cy="316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71876" indent="-468701" defTabSz="1300480"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Remember how you did math in grade school?</a:t>
            </a:r>
          </a:p>
          <a:p>
            <a:pPr marL="471876" indent="-468701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 sz="4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4" name="Google Shape;637;p87" descr="Google Shape;637;p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986" y="4009813"/>
            <a:ext cx="2011682" cy="1408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642;p88"/>
          <p:cNvSpPr txBox="1"/>
          <p:nvPr/>
        </p:nvSpPr>
        <p:spPr>
          <a:xfrm>
            <a:off x="9320107" y="8587924"/>
            <a:ext cx="3034454" cy="5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>
            <a:lvl1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457" name="Google Shape;643;p88"/>
          <p:cNvSpPr txBox="1"/>
          <p:nvPr/>
        </p:nvSpPr>
        <p:spPr>
          <a:xfrm>
            <a:off x="1625599" y="1151413"/>
            <a:ext cx="11042794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Modulus and integer division</a:t>
            </a:r>
          </a:p>
        </p:txBody>
      </p:sp>
      <p:sp>
        <p:nvSpPr>
          <p:cNvPr id="458" name="Google Shape;644;p88"/>
          <p:cNvSpPr txBox="1"/>
          <p:nvPr/>
        </p:nvSpPr>
        <p:spPr>
          <a:xfrm>
            <a:off x="1222143" y="2687630"/>
            <a:ext cx="11042791" cy="3165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71876" indent="-468701" defTabSz="1300480"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Remember how you did math in grade school?</a:t>
            </a:r>
          </a:p>
          <a:p>
            <a:pPr marL="471876" indent="-468701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 sz="4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9" name="Google Shape;645;p88" descr="Google Shape;645;p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986" y="4009813"/>
            <a:ext cx="2011682" cy="2167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650;p89"/>
          <p:cNvSpPr txBox="1"/>
          <p:nvPr/>
        </p:nvSpPr>
        <p:spPr>
          <a:xfrm>
            <a:off x="9320107" y="8587924"/>
            <a:ext cx="3034454" cy="5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>
            <a:lvl1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65</a:t>
            </a:r>
          </a:p>
        </p:txBody>
      </p:sp>
      <p:sp>
        <p:nvSpPr>
          <p:cNvPr id="462" name="Google Shape;651;p89"/>
          <p:cNvSpPr txBox="1"/>
          <p:nvPr/>
        </p:nvSpPr>
        <p:spPr>
          <a:xfrm>
            <a:off x="1625599" y="1151413"/>
            <a:ext cx="11042794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Modulus and integer division</a:t>
            </a:r>
          </a:p>
        </p:txBody>
      </p:sp>
      <p:sp>
        <p:nvSpPr>
          <p:cNvPr id="463" name="Google Shape;652;p89"/>
          <p:cNvSpPr txBox="1"/>
          <p:nvPr/>
        </p:nvSpPr>
        <p:spPr>
          <a:xfrm>
            <a:off x="1089591" y="2717086"/>
            <a:ext cx="11042791" cy="3165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71876" indent="-468701" defTabSz="1300480"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Remember how you did math in grade school?</a:t>
            </a:r>
          </a:p>
          <a:p>
            <a:pPr marL="471876" indent="-468701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 sz="4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4" name="Google Shape;653;p89" descr="Google Shape;653;p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986" y="4009813"/>
            <a:ext cx="2011682" cy="2926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658;p90"/>
          <p:cNvSpPr txBox="1"/>
          <p:nvPr/>
        </p:nvSpPr>
        <p:spPr>
          <a:xfrm>
            <a:off x="9320107" y="8587924"/>
            <a:ext cx="3034454" cy="59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>
            <a:lvl1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66</a:t>
            </a:r>
          </a:p>
        </p:txBody>
      </p:sp>
      <p:grpSp>
        <p:nvGrpSpPr>
          <p:cNvPr id="469" name="Google Shape;659;p90"/>
          <p:cNvGrpSpPr/>
          <p:nvPr/>
        </p:nvGrpSpPr>
        <p:grpSpPr>
          <a:xfrm>
            <a:off x="1517226" y="6290169"/>
            <a:ext cx="1517228" cy="1408854"/>
            <a:chOff x="0" y="0"/>
            <a:chExt cx="1517226" cy="1408853"/>
          </a:xfrm>
        </p:grpSpPr>
        <p:sp>
          <p:nvSpPr>
            <p:cNvPr id="467" name="Oval"/>
            <p:cNvSpPr/>
            <p:nvPr/>
          </p:nvSpPr>
          <p:spPr>
            <a:xfrm>
              <a:off x="0" y="0"/>
              <a:ext cx="1517227" cy="1408854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71876" indent="-471876" defTabSz="1300480">
                <a:def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8" name="8%5"/>
            <p:cNvSpPr/>
            <p:nvPr/>
          </p:nvSpPr>
          <p:spPr>
            <a:xfrm>
              <a:off x="222192" y="704426"/>
              <a:ext cx="107284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4995" tIns="64995" rIns="64995" bIns="64995" numCol="1" anchor="ctr">
              <a:spAutoFit/>
            </a:bodyPr>
            <a:lstStyle/>
            <a:p>
              <a:pPr marL="471876" indent="-468701" defTabSz="1300480">
                <a:defRPr b="1" sz="4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8</a:t>
              </a:r>
              <a:r>
                <a:rPr>
                  <a:solidFill>
                    <a:srgbClr val="FFFF00"/>
                  </a:solidFill>
                </a:rPr>
                <a:t>%</a:t>
              </a:r>
              <a:r>
                <a:t>5</a:t>
              </a:r>
            </a:p>
          </p:txBody>
        </p:sp>
      </p:grpSp>
      <p:grpSp>
        <p:nvGrpSpPr>
          <p:cNvPr id="472" name="Google Shape;660;p90"/>
          <p:cNvGrpSpPr/>
          <p:nvPr/>
        </p:nvGrpSpPr>
        <p:grpSpPr>
          <a:xfrm>
            <a:off x="1517226" y="4772942"/>
            <a:ext cx="1408854" cy="1300481"/>
            <a:chOff x="0" y="49755"/>
            <a:chExt cx="1408853" cy="1300480"/>
          </a:xfrm>
        </p:grpSpPr>
        <p:sp>
          <p:nvSpPr>
            <p:cNvPr id="470" name="Oval"/>
            <p:cNvSpPr/>
            <p:nvPr/>
          </p:nvSpPr>
          <p:spPr>
            <a:xfrm>
              <a:off x="0" y="49755"/>
              <a:ext cx="1408854" cy="1300481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71876" indent="-471876" defTabSz="1300480">
                <a:def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1" name="8/5"/>
            <p:cNvSpPr/>
            <p:nvPr/>
          </p:nvSpPr>
          <p:spPr>
            <a:xfrm>
              <a:off x="206321" y="699995"/>
              <a:ext cx="99621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4995" tIns="64995" rIns="64995" bIns="64995" numCol="1" anchor="ctr">
              <a:spAutoFit/>
            </a:bodyPr>
            <a:lstStyle>
              <a:lvl1pPr marL="471876" indent="-468701" defTabSz="1300480">
                <a:defRPr b="1" sz="4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8/5</a:t>
              </a:r>
            </a:p>
          </p:txBody>
        </p:sp>
      </p:grpSp>
      <p:sp>
        <p:nvSpPr>
          <p:cNvPr id="473" name="Google Shape;661;p90"/>
          <p:cNvSpPr txBox="1"/>
          <p:nvPr/>
        </p:nvSpPr>
        <p:spPr>
          <a:xfrm>
            <a:off x="1677270" y="2122292"/>
            <a:ext cx="10322562" cy="3901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71876" indent="-468701" defTabSz="1300480"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</a:t>
            </a:r>
            <a:r>
              <a:rPr>
                <a:solidFill>
                  <a:srgbClr val="FFFF00"/>
                </a:solidFill>
              </a:rPr>
              <a:t>modulus operator</a:t>
            </a:r>
            <a:r>
              <a:t> gives the remainder of an integer division expression</a:t>
            </a:r>
          </a:p>
          <a:p>
            <a:pPr marL="471876" indent="-468701" defTabSz="1300480">
              <a:spcBef>
                <a:spcPts val="110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 sz="4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662;p90"/>
          <p:cNvSpPr txBox="1"/>
          <p:nvPr/>
        </p:nvSpPr>
        <p:spPr>
          <a:xfrm>
            <a:off x="1124193" y="90999"/>
            <a:ext cx="11042794" cy="104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defRPr sz="62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Modulus and integer division</a:t>
            </a:r>
          </a:p>
        </p:txBody>
      </p:sp>
      <p:pic>
        <p:nvPicPr>
          <p:cNvPr id="475" name="Google Shape;663;p90" descr="Google Shape;663;p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986" y="4664568"/>
            <a:ext cx="2011682" cy="29260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Google Shape;664;p90"/>
          <p:cNvSpPr/>
          <p:nvPr/>
        </p:nvSpPr>
        <p:spPr>
          <a:xfrm flipV="1">
            <a:off x="3467946" y="5201920"/>
            <a:ext cx="6502401" cy="225778"/>
          </a:xfrm>
          <a:prstGeom prst="line">
            <a:avLst/>
          </a:prstGeom>
          <a:ln w="76200" cap="sq">
            <a:solidFill>
              <a:srgbClr val="FF0000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Google Shape;665;p90"/>
          <p:cNvSpPr/>
          <p:nvPr/>
        </p:nvSpPr>
        <p:spPr>
          <a:xfrm>
            <a:off x="3467946" y="7048782"/>
            <a:ext cx="6394028" cy="108373"/>
          </a:xfrm>
          <a:prstGeom prst="line">
            <a:avLst/>
          </a:prstGeom>
          <a:ln w="76200" cap="sq">
            <a:solidFill>
              <a:srgbClr val="FF0000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670;p91" descr="Google Shape;670;p91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7466" y="2384213"/>
            <a:ext cx="9672322" cy="3901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68;p40" descr="Google Shape;268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00" y="5157329"/>
            <a:ext cx="11981600" cy="434649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Google Shape;269;p40"/>
          <p:cNvSpPr txBox="1"/>
          <p:nvPr/>
        </p:nvSpPr>
        <p:spPr>
          <a:xfrm>
            <a:off x="1663982" y="324940"/>
            <a:ext cx="11054082" cy="103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>
            <a:lvl1pPr defTabSz="1300480">
              <a:lnSpc>
                <a:spcPct val="95000"/>
              </a:lnSpc>
              <a:defRPr b="1" sz="6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226" name="Google Shape;270;p40"/>
          <p:cNvSpPr txBox="1"/>
          <p:nvPr/>
        </p:nvSpPr>
        <p:spPr>
          <a:xfrm>
            <a:off x="378754" y="1098829"/>
            <a:ext cx="12679681" cy="4156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"Hello World!"</a:t>
            </a:r>
            <a:r>
              <a:rPr b="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 is a Java </a:t>
            </a:r>
            <a:r>
              <a:rPr>
                <a:solidFill>
                  <a:srgbClr val="FFFFFF"/>
                </a:solidFill>
              </a:rPr>
              <a:t>String</a:t>
            </a:r>
            <a:endParaRPr>
              <a:solidFill>
                <a:srgbClr val="FFFFFF"/>
              </a:solidFill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is a collection of letters, digits, punctuation and/or spaces</a:t>
            </a: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The beginning and end of the </a:t>
            </a:r>
            <a:r>
              <a:rPr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are marked with double quotes 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t>)</a:t>
            </a:r>
          </a:p>
        </p:txBody>
      </p:sp>
      <p:sp>
        <p:nvSpPr>
          <p:cNvPr id="227" name="Google Shape;271;p40"/>
          <p:cNvSpPr/>
          <p:nvPr/>
        </p:nvSpPr>
        <p:spPr>
          <a:xfrm>
            <a:off x="2143974" y="6686125"/>
            <a:ext cx="4009814" cy="1"/>
          </a:xfrm>
          <a:prstGeom prst="line">
            <a:avLst/>
          </a:prstGeom>
          <a:ln w="1016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Google Shape;272;p40"/>
          <p:cNvSpPr/>
          <p:nvPr/>
        </p:nvSpPr>
        <p:spPr>
          <a:xfrm>
            <a:off x="2902587" y="7769859"/>
            <a:ext cx="8778241" cy="1"/>
          </a:xfrm>
          <a:prstGeom prst="line">
            <a:avLst/>
          </a:prstGeom>
          <a:ln w="1016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Google Shape;273;p40"/>
          <p:cNvSpPr/>
          <p:nvPr/>
        </p:nvSpPr>
        <p:spPr>
          <a:xfrm>
            <a:off x="8429628" y="8528472"/>
            <a:ext cx="2600961" cy="1"/>
          </a:xfrm>
          <a:prstGeom prst="line">
            <a:avLst/>
          </a:prstGeom>
          <a:ln w="101600">
            <a:solidFill>
              <a:srgbClr val="FFFF0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78;p41"/>
          <p:cNvSpPr txBox="1"/>
          <p:nvPr/>
        </p:nvSpPr>
        <p:spPr>
          <a:xfrm>
            <a:off x="1663982" y="287832"/>
            <a:ext cx="11054082" cy="110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print()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t>println()</a:t>
            </a:r>
          </a:p>
        </p:txBody>
      </p:sp>
      <p:sp>
        <p:nvSpPr>
          <p:cNvPr id="232" name="Google Shape;279;p41"/>
          <p:cNvSpPr txBox="1"/>
          <p:nvPr/>
        </p:nvSpPr>
        <p:spPr>
          <a:xfrm>
            <a:off x="1663982" y="1552842"/>
            <a:ext cx="11054082" cy="161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</a:t>
            </a:r>
            <a:r>
              <a:rPr>
                <a:solidFill>
                  <a:srgbClr val="FFC000"/>
                </a:solidFill>
              </a:rPr>
              <a:t>println()</a:t>
            </a:r>
            <a:r>
              <a:rPr b="0">
                <a:solidFill>
                  <a:srgbClr val="FFC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prints first and then goes to the next line</a:t>
            </a:r>
          </a:p>
        </p:txBody>
      </p:sp>
      <p:pic>
        <p:nvPicPr>
          <p:cNvPr id="233" name="Google Shape;280;p41" descr="Google Shape;280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7" y="3769011"/>
            <a:ext cx="12964347" cy="394955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oogle Shape;281;p41"/>
          <p:cNvSpPr/>
          <p:nvPr/>
        </p:nvSpPr>
        <p:spPr>
          <a:xfrm>
            <a:off x="1230489" y="5743786"/>
            <a:ext cx="866988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Google Shape;282;p41"/>
          <p:cNvSpPr/>
          <p:nvPr/>
        </p:nvSpPr>
        <p:spPr>
          <a:xfrm>
            <a:off x="1230489" y="6068906"/>
            <a:ext cx="866988" cy="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87;p42"/>
          <p:cNvSpPr txBox="1"/>
          <p:nvPr/>
        </p:nvSpPr>
        <p:spPr>
          <a:xfrm>
            <a:off x="1663982" y="287832"/>
            <a:ext cx="11054082" cy="110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print()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t>println()</a:t>
            </a:r>
          </a:p>
        </p:txBody>
      </p:sp>
      <p:sp>
        <p:nvSpPr>
          <p:cNvPr id="238" name="Google Shape;288;p42"/>
          <p:cNvSpPr txBox="1"/>
          <p:nvPr/>
        </p:nvSpPr>
        <p:spPr>
          <a:xfrm>
            <a:off x="975359" y="1217092"/>
            <a:ext cx="11054082" cy="399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b="1" sz="4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</a:t>
            </a:r>
            <a:r>
              <a:rPr>
                <a:solidFill>
                  <a:srgbClr val="FFC000"/>
                </a:solidFill>
              </a:rPr>
              <a:t>print()</a:t>
            </a:r>
            <a:r>
              <a:rPr b="0">
                <a:latin typeface="Constantia"/>
                <a:ea typeface="Constantia"/>
                <a:cs typeface="Constantia"/>
                <a:sym typeface="Constantia"/>
              </a:rPr>
              <a:t> prints, but it does NOT go to the next line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6208" indent="-456208" defTabSz="1300480">
              <a:spcBef>
                <a:spcPts val="1100"/>
              </a:spcBef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If we change the first statement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() "Bottom"</a:t>
            </a:r>
            <a:r>
              <a:t> is </a:t>
            </a:r>
            <a:r>
              <a:rPr>
                <a:solidFill>
                  <a:srgbClr val="92D050"/>
                </a:solidFill>
              </a:rPr>
              <a:t>printed on the same line</a:t>
            </a:r>
            <a:r>
              <a:t> as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"Top"</a:t>
            </a:r>
          </a:p>
        </p:txBody>
      </p:sp>
      <p:pic>
        <p:nvPicPr>
          <p:cNvPr id="239" name="Google Shape;289;p42" descr="Google Shape;289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33" y="5844337"/>
            <a:ext cx="12629830" cy="358414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Google Shape;290;p42"/>
          <p:cNvSpPr/>
          <p:nvPr/>
        </p:nvSpPr>
        <p:spPr>
          <a:xfrm>
            <a:off x="8886613" y="7560433"/>
            <a:ext cx="1300481" cy="1"/>
          </a:xfrm>
          <a:prstGeom prst="line">
            <a:avLst/>
          </a:prstGeom>
          <a:ln w="101600">
            <a:solidFill>
              <a:srgbClr val="92D050"/>
            </a:solidFill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Google Shape;291;p42"/>
          <p:cNvSpPr/>
          <p:nvPr/>
        </p:nvSpPr>
        <p:spPr>
          <a:xfrm flipH="1">
            <a:off x="4118186" y="7560434"/>
            <a:ext cx="541868" cy="758614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96;p43" descr="Google Shape;296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02" y="4646506"/>
            <a:ext cx="12492355" cy="341067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oogle Shape;297;p43"/>
          <p:cNvSpPr txBox="1"/>
          <p:nvPr/>
        </p:nvSpPr>
        <p:spPr>
          <a:xfrm>
            <a:off x="1663982" y="287832"/>
            <a:ext cx="11054082" cy="110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528" tIns="65528" rIns="65528" bIns="65528" anchor="ctr">
            <a:spAutoFit/>
          </a:bodyPr>
          <a:lstStyle/>
          <a:p>
            <a:pPr defTabSz="1300480">
              <a:lnSpc>
                <a:spcPct val="95000"/>
              </a:lnSpc>
              <a:defRPr b="1" sz="6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print()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t>println()</a:t>
            </a:r>
          </a:p>
        </p:txBody>
      </p:sp>
      <p:sp>
        <p:nvSpPr>
          <p:cNvPr id="245" name="Google Shape;298;p43"/>
          <p:cNvSpPr txBox="1"/>
          <p:nvPr/>
        </p:nvSpPr>
        <p:spPr>
          <a:xfrm>
            <a:off x="1325239" y="1525284"/>
            <a:ext cx="11054081" cy="299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559" tIns="66559" rIns="66559" bIns="66559" anchor="ctr">
            <a:spAutoFit/>
          </a:bodyPr>
          <a:lstStyle/>
          <a:p>
            <a:pPr marL="456208" indent="-456208" defTabSz="1300480">
              <a:buClr>
                <a:srgbClr val="00FFFF"/>
              </a:buClr>
              <a:buSzPts val="4400"/>
              <a:buFont typeface="Helvetica"/>
              <a:buChar char="■"/>
              <a:defRPr sz="4400">
                <a:latin typeface="Constantia"/>
                <a:ea typeface="Constantia"/>
                <a:cs typeface="Constantia"/>
                <a:sym typeface="Constantia"/>
              </a:defRPr>
            </a:pPr>
            <a:r>
              <a:t>Changing the second statement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b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t> doesn’t change the output since nothing is printed after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"Bottom"</a:t>
            </a:r>
          </a:p>
        </p:txBody>
      </p:sp>
      <p:sp>
        <p:nvSpPr>
          <p:cNvPr id="246" name="Google Shape;299;p43"/>
          <p:cNvSpPr/>
          <p:nvPr/>
        </p:nvSpPr>
        <p:spPr>
          <a:xfrm flipH="1" flipV="1">
            <a:off x="4009813" y="7477760"/>
            <a:ext cx="541867" cy="975361"/>
          </a:xfrm>
          <a:prstGeom prst="line">
            <a:avLst/>
          </a:prstGeom>
          <a:ln w="101600">
            <a:solidFill>
              <a:srgbClr val="FFC000"/>
            </a:solidFill>
            <a:tailEnd type="triangle"/>
          </a:ln>
        </p:spPr>
        <p:txBody>
          <a:bodyPr lIns="0" tIns="0" rIns="0" bIns="0" anchor="ctr"/>
          <a:lstStyle/>
          <a:p>
            <a:pPr defTabSz="1300480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