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8 % 20?  It's 8, but students often say 0.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the students what 15 / 4 and 2 / 3 are, since the answers are non-obvious.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out that it's odd for 42.0 to be considered a real number, but it 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don't usually go through the expression on the right; I just show it very quickly and move 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don't usually go through the expression on the right; I just show it very quickly and move 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>
            <a:gsLst>
              <a:gs pos="0">
                <a:srgbClr val="5A9FD4"/>
              </a:gs>
              <a:gs pos="100000">
                <a:srgbClr val="244E72"/>
              </a:gs>
            </a:gsLst>
            <a:lin ang="15300000"/>
          </a:gradFill>
          <a:ln w="936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bg>
      <p:bgPr>
        <a:gradFill flip="none" rotWithShape="1">
          <a:gsLst>
            <a:gs pos="0">
              <a:srgbClr val="000000"/>
            </a:gs>
            <a:gs pos="100000">
              <a:srgbClr val="3333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85;p13"/>
          <p:cNvGrpSpPr/>
          <p:nvPr/>
        </p:nvGrpSpPr>
        <p:grpSpPr>
          <a:xfrm>
            <a:off x="0" y="0"/>
            <a:ext cx="1074738" cy="6843714"/>
            <a:chOff x="0" y="0"/>
            <a:chExt cx="1074737" cy="6843713"/>
          </a:xfrm>
        </p:grpSpPr>
        <p:sp>
          <p:nvSpPr>
            <p:cNvPr id="34" name="Google Shape;86;p13"/>
            <p:cNvSpPr/>
            <p:nvPr/>
          </p:nvSpPr>
          <p:spPr>
            <a:xfrm>
              <a:off x="0" y="0"/>
              <a:ext cx="1074738" cy="6843714"/>
            </a:xfrm>
            <a:prstGeom prst="roundRect">
              <a:avLst>
                <a:gd name="adj" fmla="val 144"/>
              </a:avLst>
            </a:prstGeom>
            <a:gradFill flip="none" rotWithShape="1">
              <a:gsLst>
                <a:gs pos="0">
                  <a:srgbClr val="3333FF"/>
                </a:gs>
                <a:gs pos="50000">
                  <a:srgbClr val="000000"/>
                </a:gs>
                <a:gs pos="100000">
                  <a:srgbClr val="3333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64" name="Google Shape;87;p13"/>
            <p:cNvGrpSpPr/>
            <p:nvPr/>
          </p:nvGrpSpPr>
          <p:grpSpPr>
            <a:xfrm>
              <a:off x="76200" y="161925"/>
              <a:ext cx="141288" cy="6532564"/>
              <a:chOff x="0" y="0"/>
              <a:chExt cx="141287" cy="6532563"/>
            </a:xfrm>
          </p:grpSpPr>
          <p:sp>
            <p:nvSpPr>
              <p:cNvPr id="35" name="Google Shape;88;p13"/>
              <p:cNvSpPr/>
              <p:nvPr/>
            </p:nvSpPr>
            <p:spPr>
              <a:xfrm>
                <a:off x="0" y="1590675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" name="Google Shape;89;p13"/>
              <p:cNvSpPr/>
              <p:nvPr/>
            </p:nvSpPr>
            <p:spPr>
              <a:xfrm>
                <a:off x="0" y="1820862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" name="Google Shape;90;p13"/>
              <p:cNvSpPr/>
              <p:nvPr/>
            </p:nvSpPr>
            <p:spPr>
              <a:xfrm>
                <a:off x="0" y="20431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8" name="Google Shape;91;p13"/>
              <p:cNvSpPr/>
              <p:nvPr/>
            </p:nvSpPr>
            <p:spPr>
              <a:xfrm>
                <a:off x="0" y="2274887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" name="Google Shape;92;p13"/>
              <p:cNvSpPr/>
              <p:nvPr/>
            </p:nvSpPr>
            <p:spPr>
              <a:xfrm>
                <a:off x="0" y="25019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0" name="Google Shape;93;p13"/>
              <p:cNvSpPr/>
              <p:nvPr/>
            </p:nvSpPr>
            <p:spPr>
              <a:xfrm>
                <a:off x="0" y="27289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1" name="Google Shape;94;p13"/>
              <p:cNvSpPr/>
              <p:nvPr/>
            </p:nvSpPr>
            <p:spPr>
              <a:xfrm>
                <a:off x="0" y="29591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" name="Google Shape;95;p13"/>
              <p:cNvSpPr/>
              <p:nvPr/>
            </p:nvSpPr>
            <p:spPr>
              <a:xfrm>
                <a:off x="0" y="31877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3" name="Google Shape;96;p13"/>
              <p:cNvSpPr/>
              <p:nvPr/>
            </p:nvSpPr>
            <p:spPr>
              <a:xfrm>
                <a:off x="0" y="3414712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4" name="Google Shape;97;p13"/>
              <p:cNvSpPr/>
              <p:nvPr/>
            </p:nvSpPr>
            <p:spPr>
              <a:xfrm>
                <a:off x="0" y="36433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5" name="Google Shape;98;p13"/>
              <p:cNvSpPr/>
              <p:nvPr/>
            </p:nvSpPr>
            <p:spPr>
              <a:xfrm>
                <a:off x="0" y="38735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6" name="Google Shape;99;p13"/>
              <p:cNvSpPr/>
              <p:nvPr/>
            </p:nvSpPr>
            <p:spPr>
              <a:xfrm>
                <a:off x="0" y="41021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7" name="Google Shape;100;p13"/>
              <p:cNvSpPr/>
              <p:nvPr/>
            </p:nvSpPr>
            <p:spPr>
              <a:xfrm>
                <a:off x="0" y="4330700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" name="Google Shape;101;p13"/>
              <p:cNvSpPr/>
              <p:nvPr/>
            </p:nvSpPr>
            <p:spPr>
              <a:xfrm>
                <a:off x="0" y="45593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" name="Google Shape;102;p13"/>
              <p:cNvSpPr/>
              <p:nvPr/>
            </p:nvSpPr>
            <p:spPr>
              <a:xfrm>
                <a:off x="0" y="47863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" name="Google Shape;103;p13"/>
              <p:cNvSpPr/>
              <p:nvPr/>
            </p:nvSpPr>
            <p:spPr>
              <a:xfrm>
                <a:off x="0" y="5014913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1" name="Google Shape;104;p13"/>
              <p:cNvSpPr/>
              <p:nvPr/>
            </p:nvSpPr>
            <p:spPr>
              <a:xfrm>
                <a:off x="0" y="5243513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" name="Google Shape;105;p13"/>
              <p:cNvSpPr/>
              <p:nvPr/>
            </p:nvSpPr>
            <p:spPr>
              <a:xfrm>
                <a:off x="0" y="5472113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3" name="Google Shape;106;p13"/>
              <p:cNvSpPr/>
              <p:nvPr/>
            </p:nvSpPr>
            <p:spPr>
              <a:xfrm>
                <a:off x="0" y="5702300"/>
                <a:ext cx="141288" cy="147639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" name="Google Shape;107;p13"/>
              <p:cNvSpPr/>
              <p:nvPr/>
            </p:nvSpPr>
            <p:spPr>
              <a:xfrm>
                <a:off x="0" y="5924550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" name="Google Shape;108;p13"/>
              <p:cNvSpPr/>
              <p:nvPr/>
            </p:nvSpPr>
            <p:spPr>
              <a:xfrm>
                <a:off x="0" y="6156325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6" name="Google Shape;109;p13"/>
              <p:cNvSpPr/>
              <p:nvPr/>
            </p:nvSpPr>
            <p:spPr>
              <a:xfrm>
                <a:off x="0" y="6381750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7" name="Google Shape;110;p13"/>
              <p:cNvSpPr/>
              <p:nvPr/>
            </p:nvSpPr>
            <p:spPr>
              <a:xfrm>
                <a:off x="0" y="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" name="Google Shape;111;p13"/>
              <p:cNvSpPr/>
              <p:nvPr/>
            </p:nvSpPr>
            <p:spPr>
              <a:xfrm>
                <a:off x="0" y="2286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" name="Google Shape;112;p13"/>
              <p:cNvSpPr/>
              <p:nvPr/>
            </p:nvSpPr>
            <p:spPr>
              <a:xfrm>
                <a:off x="0" y="458787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" name="Google Shape;113;p13"/>
              <p:cNvSpPr/>
              <p:nvPr/>
            </p:nvSpPr>
            <p:spPr>
              <a:xfrm>
                <a:off x="0" y="6858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1" name="Google Shape;114;p13"/>
              <p:cNvSpPr/>
              <p:nvPr/>
            </p:nvSpPr>
            <p:spPr>
              <a:xfrm>
                <a:off x="0" y="9144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2" name="Google Shape;115;p13"/>
              <p:cNvSpPr/>
              <p:nvPr/>
            </p:nvSpPr>
            <p:spPr>
              <a:xfrm>
                <a:off x="0" y="1143000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3" name="Google Shape;116;p13"/>
              <p:cNvSpPr/>
              <p:nvPr/>
            </p:nvSpPr>
            <p:spPr>
              <a:xfrm>
                <a:off x="0" y="1373187"/>
                <a:ext cx="141288" cy="147639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632750" y="6333101"/>
            <a:ext cx="282651" cy="287798"/>
          </a:xfrm>
          <a:prstGeom prst="rect">
            <a:avLst/>
          </a:prstGeom>
        </p:spPr>
        <p:txBody>
          <a:bodyPr lIns="46075" tIns="46075" rIns="46075" bIns="46075" anchor="ctr"/>
          <a:lstStyle>
            <a:lvl1pPr>
              <a:lnSpc>
                <a:spcPct val="95000"/>
              </a:lnSpc>
              <a:spcBef>
                <a:spcPts val="0"/>
              </a:spcBef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1143000" y="609600"/>
            <a:ext cx="7761289" cy="1131888"/>
          </a:xfrm>
          <a:prstGeom prst="rect">
            <a:avLst/>
          </a:prstGeom>
        </p:spPr>
        <p:txBody>
          <a:bodyPr lIns="46075" tIns="46075" rIns="46075" bIns="46075">
            <a:normAutofit fontScale="100000" lnSpcReduction="0"/>
          </a:bodyPr>
          <a:lstStyle>
            <a:lvl1pPr algn="l">
              <a:def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1169987" y="1946275"/>
            <a:ext cx="7761288" cy="5778500"/>
          </a:xfrm>
          <a:prstGeom prst="rect">
            <a:avLst/>
          </a:prstGeom>
        </p:spPr>
        <p:txBody>
          <a:bodyPr lIns="46799" tIns="46799" rIns="46799" bIns="46799">
            <a:normAutofit fontScale="100000" lnSpcReduction="0"/>
          </a:bodyPr>
          <a:lstStyle>
            <a:lvl1pPr marL="457200" indent="-342900">
              <a:spcBef>
                <a:spcPts val="800"/>
              </a:spcBef>
              <a:buClr>
                <a:srgbClr val="000000"/>
              </a:buClr>
              <a:buSzPts val="3200"/>
              <a:buFont typeface="Times New Roman"/>
              <a:buChar char="•"/>
              <a:defRPr sz="32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indent="-342900">
              <a:spcBef>
                <a:spcPts val="800"/>
              </a:spcBef>
              <a:buClr>
                <a:srgbClr val="000000"/>
              </a:buClr>
              <a:buSzPts val="3200"/>
              <a:buFont typeface="Times New Roman"/>
              <a:defRPr sz="32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indent="-342900">
              <a:spcBef>
                <a:spcPts val="800"/>
              </a:spcBef>
              <a:buClr>
                <a:srgbClr val="000000"/>
              </a:buClr>
              <a:buSzPts val="3200"/>
              <a:buFont typeface="Times New Roman"/>
              <a:defRPr sz="32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indent="-342900">
              <a:spcBef>
                <a:spcPts val="800"/>
              </a:spcBef>
              <a:buClr>
                <a:srgbClr val="000000"/>
              </a:buClr>
              <a:buSzPts val="3200"/>
              <a:buFont typeface="Times New Roman"/>
              <a:defRPr sz="32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indent="-342900">
              <a:spcBef>
                <a:spcPts val="800"/>
              </a:spcBef>
              <a:buClr>
                <a:srgbClr val="000000"/>
              </a:buClr>
              <a:buSzPts val="3200"/>
              <a:buFont typeface="Times New Roman"/>
              <a:defRPr sz="32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gradFill flip="none" rotWithShape="1">
          <a:gsLst>
            <a:gs pos="0">
              <a:srgbClr val="000000"/>
            </a:gs>
            <a:gs pos="100000">
              <a:srgbClr val="3333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85;p13"/>
          <p:cNvGrpSpPr/>
          <p:nvPr/>
        </p:nvGrpSpPr>
        <p:grpSpPr>
          <a:xfrm>
            <a:off x="0" y="0"/>
            <a:ext cx="1074738" cy="6843714"/>
            <a:chOff x="0" y="0"/>
            <a:chExt cx="1074737" cy="6843713"/>
          </a:xfrm>
        </p:grpSpPr>
        <p:sp>
          <p:nvSpPr>
            <p:cNvPr id="75" name="Google Shape;86;p13"/>
            <p:cNvSpPr/>
            <p:nvPr/>
          </p:nvSpPr>
          <p:spPr>
            <a:xfrm>
              <a:off x="0" y="0"/>
              <a:ext cx="1074738" cy="6843714"/>
            </a:xfrm>
            <a:prstGeom prst="roundRect">
              <a:avLst>
                <a:gd name="adj" fmla="val 144"/>
              </a:avLst>
            </a:prstGeom>
            <a:gradFill flip="none" rotWithShape="1">
              <a:gsLst>
                <a:gs pos="0">
                  <a:srgbClr val="3333FF"/>
                </a:gs>
                <a:gs pos="50000">
                  <a:srgbClr val="000000"/>
                </a:gs>
                <a:gs pos="100000">
                  <a:srgbClr val="3333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05" name="Google Shape;87;p13"/>
            <p:cNvGrpSpPr/>
            <p:nvPr/>
          </p:nvGrpSpPr>
          <p:grpSpPr>
            <a:xfrm>
              <a:off x="76200" y="161925"/>
              <a:ext cx="141288" cy="6532564"/>
              <a:chOff x="0" y="0"/>
              <a:chExt cx="141287" cy="6532563"/>
            </a:xfrm>
          </p:grpSpPr>
          <p:sp>
            <p:nvSpPr>
              <p:cNvPr id="76" name="Google Shape;88;p13"/>
              <p:cNvSpPr/>
              <p:nvPr/>
            </p:nvSpPr>
            <p:spPr>
              <a:xfrm>
                <a:off x="0" y="1590675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7" name="Google Shape;89;p13"/>
              <p:cNvSpPr/>
              <p:nvPr/>
            </p:nvSpPr>
            <p:spPr>
              <a:xfrm>
                <a:off x="0" y="1820862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8" name="Google Shape;90;p13"/>
              <p:cNvSpPr/>
              <p:nvPr/>
            </p:nvSpPr>
            <p:spPr>
              <a:xfrm>
                <a:off x="0" y="20431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9" name="Google Shape;91;p13"/>
              <p:cNvSpPr/>
              <p:nvPr/>
            </p:nvSpPr>
            <p:spPr>
              <a:xfrm>
                <a:off x="0" y="2274887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" name="Google Shape;92;p13"/>
              <p:cNvSpPr/>
              <p:nvPr/>
            </p:nvSpPr>
            <p:spPr>
              <a:xfrm>
                <a:off x="0" y="25019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" name="Google Shape;93;p13"/>
              <p:cNvSpPr/>
              <p:nvPr/>
            </p:nvSpPr>
            <p:spPr>
              <a:xfrm>
                <a:off x="0" y="27289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2" name="Google Shape;94;p13"/>
              <p:cNvSpPr/>
              <p:nvPr/>
            </p:nvSpPr>
            <p:spPr>
              <a:xfrm>
                <a:off x="0" y="29591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3" name="Google Shape;95;p13"/>
              <p:cNvSpPr/>
              <p:nvPr/>
            </p:nvSpPr>
            <p:spPr>
              <a:xfrm>
                <a:off x="0" y="31877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4" name="Google Shape;96;p13"/>
              <p:cNvSpPr/>
              <p:nvPr/>
            </p:nvSpPr>
            <p:spPr>
              <a:xfrm>
                <a:off x="0" y="3414712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5" name="Google Shape;97;p13"/>
              <p:cNvSpPr/>
              <p:nvPr/>
            </p:nvSpPr>
            <p:spPr>
              <a:xfrm>
                <a:off x="0" y="36433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6" name="Google Shape;98;p13"/>
              <p:cNvSpPr/>
              <p:nvPr/>
            </p:nvSpPr>
            <p:spPr>
              <a:xfrm>
                <a:off x="0" y="38735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7" name="Google Shape;99;p13"/>
              <p:cNvSpPr/>
              <p:nvPr/>
            </p:nvSpPr>
            <p:spPr>
              <a:xfrm>
                <a:off x="0" y="41021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8" name="Google Shape;100;p13"/>
              <p:cNvSpPr/>
              <p:nvPr/>
            </p:nvSpPr>
            <p:spPr>
              <a:xfrm>
                <a:off x="0" y="4330700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9" name="Google Shape;101;p13"/>
              <p:cNvSpPr/>
              <p:nvPr/>
            </p:nvSpPr>
            <p:spPr>
              <a:xfrm>
                <a:off x="0" y="45593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0" name="Google Shape;102;p13"/>
              <p:cNvSpPr/>
              <p:nvPr/>
            </p:nvSpPr>
            <p:spPr>
              <a:xfrm>
                <a:off x="0" y="4786312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1" name="Google Shape;103;p13"/>
              <p:cNvSpPr/>
              <p:nvPr/>
            </p:nvSpPr>
            <p:spPr>
              <a:xfrm>
                <a:off x="0" y="5014913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2" name="Google Shape;104;p13"/>
              <p:cNvSpPr/>
              <p:nvPr/>
            </p:nvSpPr>
            <p:spPr>
              <a:xfrm>
                <a:off x="0" y="5243513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3" name="Google Shape;105;p13"/>
              <p:cNvSpPr/>
              <p:nvPr/>
            </p:nvSpPr>
            <p:spPr>
              <a:xfrm>
                <a:off x="0" y="5472113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" name="Google Shape;106;p13"/>
              <p:cNvSpPr/>
              <p:nvPr/>
            </p:nvSpPr>
            <p:spPr>
              <a:xfrm>
                <a:off x="0" y="5702300"/>
                <a:ext cx="141288" cy="147639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5" name="Google Shape;107;p13"/>
              <p:cNvSpPr/>
              <p:nvPr/>
            </p:nvSpPr>
            <p:spPr>
              <a:xfrm>
                <a:off x="0" y="5924550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6" name="Google Shape;108;p13"/>
              <p:cNvSpPr/>
              <p:nvPr/>
            </p:nvSpPr>
            <p:spPr>
              <a:xfrm>
                <a:off x="0" y="6156325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7" name="Google Shape;109;p13"/>
              <p:cNvSpPr/>
              <p:nvPr/>
            </p:nvSpPr>
            <p:spPr>
              <a:xfrm>
                <a:off x="0" y="6381750"/>
                <a:ext cx="141288" cy="15081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8" name="Google Shape;110;p13"/>
              <p:cNvSpPr/>
              <p:nvPr/>
            </p:nvSpPr>
            <p:spPr>
              <a:xfrm>
                <a:off x="0" y="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9" name="Google Shape;111;p13"/>
              <p:cNvSpPr/>
              <p:nvPr/>
            </p:nvSpPr>
            <p:spPr>
              <a:xfrm>
                <a:off x="0" y="2286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0" name="Google Shape;112;p13"/>
              <p:cNvSpPr/>
              <p:nvPr/>
            </p:nvSpPr>
            <p:spPr>
              <a:xfrm>
                <a:off x="0" y="458787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1" name="Google Shape;113;p13"/>
              <p:cNvSpPr/>
              <p:nvPr/>
            </p:nvSpPr>
            <p:spPr>
              <a:xfrm>
                <a:off x="0" y="685800"/>
                <a:ext cx="141288" cy="147638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2" name="Google Shape;114;p13"/>
              <p:cNvSpPr/>
              <p:nvPr/>
            </p:nvSpPr>
            <p:spPr>
              <a:xfrm>
                <a:off x="0" y="914400"/>
                <a:ext cx="141288" cy="149226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3" name="Google Shape;115;p13"/>
              <p:cNvSpPr/>
              <p:nvPr/>
            </p:nvSpPr>
            <p:spPr>
              <a:xfrm>
                <a:off x="0" y="1143000"/>
                <a:ext cx="141288" cy="15081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4" name="Google Shape;116;p13"/>
              <p:cNvSpPr/>
              <p:nvPr/>
            </p:nvSpPr>
            <p:spPr>
              <a:xfrm>
                <a:off x="0" y="1373187"/>
                <a:ext cx="141288" cy="147639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632750" y="6333101"/>
            <a:ext cx="282651" cy="287798"/>
          </a:xfrm>
          <a:prstGeom prst="rect">
            <a:avLst/>
          </a:prstGeom>
        </p:spPr>
        <p:txBody>
          <a:bodyPr lIns="46075" tIns="46075" rIns="46075" bIns="46075" anchor="ctr"/>
          <a:lstStyle>
            <a:lvl1pPr>
              <a:lnSpc>
                <a:spcPct val="95000"/>
              </a:lnSpc>
              <a:spcBef>
                <a:spcPts val="0"/>
              </a:spcBef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>
            <a:gsLst>
              <a:gs pos="0">
                <a:srgbClr val="5A9FD4"/>
              </a:gs>
              <a:gs pos="100000">
                <a:srgbClr val="244E72"/>
              </a:gs>
            </a:gsLst>
            <a:lin ang="15300000"/>
          </a:gradFill>
          <a:ln w="936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8785125" y="6530974"/>
            <a:ext cx="206476" cy="1905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spcBef>
                <a:spcPts val="500"/>
              </a:spcBef>
              <a:defRPr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31775" marR="0" indent="-23177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650875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949325" marR="0" indent="-2095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261004" marR="0" indent="-2307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1670579" marR="0" indent="-2942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127779" marR="0" indent="-2942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2584979" marR="0" indent="-2942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042179" marR="0" indent="-2942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3499379" marR="0" indent="-29421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reate.kahoot.it/details/7a94a550-b5da-4331-a2a4-3c8be77db5b2" TargetMode="External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y%20Allen%20Downey%20and%20Chris%20Mayfield" TargetMode="External"/><Relationship Id="rId3" Type="http://schemas.openxmlformats.org/officeDocument/2006/relationships/hyperlink" Target="https://books.trinket.io/thinkjava2/chapter2.html#sec25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handrunarayan.github.io/cpjava/" TargetMode="External"/><Relationship Id="rId3" Type="http://schemas.openxmlformats.org/officeDocument/2006/relationships/hyperlink" Target="https://classroom.google.com/u/1/c/MTI2MDgzMTM2MDgw" TargetMode="External"/><Relationship Id="rId4" Type="http://schemas.openxmlformats.org/officeDocument/2006/relationships/hyperlink" Target="https://trinket.io/courses/accept/30df2d4c" TargetMode="External"/><Relationship Id="rId5" Type="http://schemas.openxmlformats.org/officeDocument/2006/relationships/hyperlink" Target="https://runestone.academy/runestone/default/user/login?_next=/runestone/default/index" TargetMode="External"/><Relationship Id="rId6" Type="http://schemas.openxmlformats.org/officeDocument/2006/relationships/hyperlink" Target="http://by%20Allen%20Downey%20and%20Chris%20Mayfiel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Unit 1: Primitive Types Arithmetic Operations"/>
          <p:cNvSpPr txBox="1"/>
          <p:nvPr>
            <p:ph type="title" idx="4294967295"/>
          </p:nvPr>
        </p:nvSpPr>
        <p:spPr>
          <a:xfrm>
            <a:off x="685800" y="1600199"/>
            <a:ext cx="7772400" cy="2286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Unit 1: Primitive Types </a:t>
            </a:r>
            <a:r>
              <a:rPr sz="3400"/>
              <a:t>Arithmetic Operations</a:t>
            </a:r>
          </a:p>
        </p:txBody>
      </p:sp>
      <p:sp>
        <p:nvSpPr>
          <p:cNvPr id="117" name="Adapted from:…"/>
          <p:cNvSpPr txBox="1"/>
          <p:nvPr/>
        </p:nvSpPr>
        <p:spPr>
          <a:xfrm>
            <a:off x="1360487" y="4114800"/>
            <a:ext cx="6400801" cy="193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r>
              <a:t>Adapted from:</a:t>
            </a:r>
          </a:p>
          <a:p>
            <a:pPr>
              <a:spcBef>
                <a:spcPts val="400"/>
              </a:spcBef>
              <a:defRPr sz="2000"/>
            </a:pPr>
            <a:r>
              <a:t>1) Building Java Programs: A Back to Basics Approach </a:t>
            </a:r>
          </a:p>
          <a:p>
            <a:pPr>
              <a:spcBef>
                <a:spcPts val="400"/>
              </a:spcBef>
              <a:defRPr sz="2000"/>
            </a:pPr>
            <a:r>
              <a:t>by Stuart Reges and Marty Stepp</a:t>
            </a:r>
          </a:p>
          <a:p>
            <a:pPr>
              <a:spcBef>
                <a:spcPts val="400"/>
              </a:spcBef>
              <a:defRPr sz="2000"/>
            </a:pPr>
            <a:r>
              <a:t>2) Runestone CSAwesome Curriculum</a:t>
            </a:r>
          </a:p>
        </p:txBody>
      </p:sp>
      <p:sp>
        <p:nvSpPr>
          <p:cNvPr id="118" name="This work is licensed under the…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52400" y="5688012"/>
            <a:ext cx="672823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This work is licensed under the </a:t>
            </a:r>
          </a:p>
          <a:p>
            <a:pPr>
              <a:defRPr sz="14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Creative Commons Attribution-NonCommercial-ShareAlike 4.0 International License.</a:t>
            </a:r>
          </a:p>
          <a:p>
            <a:pPr>
              <a:defRPr sz="14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Even or Odd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Even or Odd</a:t>
            </a:r>
          </a:p>
        </p:txBody>
      </p:sp>
      <p:sp>
        <p:nvSpPr>
          <p:cNvPr id="157" name="An important use of the % operator is to test for divisibility. For example, is a number even or odd? Is a number a multiple of 3?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  <a:tabLst>
                <a:tab pos="1371600" algn="l"/>
              </a:tabLst>
            </a:pPr>
            <a:r>
              <a:t>An important use of the % operator is to test for divisibility. For example, is a number even or odd? Is a number a multiple of 3?</a:t>
            </a:r>
          </a:p>
          <a:p>
            <a:pPr marL="0" indent="0">
              <a:buSzTx/>
              <a:buNone/>
              <a:tabLst>
                <a:tab pos="1371600" algn="l"/>
              </a:tabLst>
            </a:pPr>
          </a:p>
          <a:p>
            <a:pPr marL="0" indent="0">
              <a:buSzTx/>
              <a:buNone/>
              <a:tabLst>
                <a:tab pos="1371600" algn="l"/>
              </a:tabLst>
              <a:defRPr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 number is even if it has no remainder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when divided by 2.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if(number % 2 == 0){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…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multiple of 3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if(number % 3 == 0){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…</a:t>
            </a:r>
          </a:p>
          <a:p>
            <a:pPr marL="0" indent="0">
              <a:buSzTx/>
              <a:buNone/>
              <a:tabLst>
                <a:tab pos="13716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7;p13"/>
          <p:cNvSpPr txBox="1"/>
          <p:nvPr>
            <p:ph type="sldNum" sz="quarter" idx="2"/>
          </p:nvPr>
        </p:nvSpPr>
        <p:spPr>
          <a:xfrm>
            <a:off x="8639348" y="6333101"/>
            <a:ext cx="276053" cy="2877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Google Shape;622;p88" descr="Google Shape;622;p88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1676400"/>
            <a:ext cx="6800850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Precedenc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Precedence</a:t>
            </a:r>
          </a:p>
        </p:txBody>
      </p:sp>
      <p:sp>
        <p:nvSpPr>
          <p:cNvPr id="164" name="precedence: Order in which operators are evaluated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3936" indent="-253936" defTabSz="850391">
              <a:lnSpc>
                <a:spcPct val="90000"/>
              </a:lnSpc>
              <a:buChar char="•"/>
              <a:tabLst>
                <a:tab pos="3390900" algn="l"/>
              </a:tabLst>
              <a:defRPr b="1" sz="2232"/>
            </a:pPr>
            <a:r>
              <a:t>precedence</a:t>
            </a:r>
            <a:r>
              <a:rPr b="0"/>
              <a:t>: Order in which operators are evaluated.</a:t>
            </a:r>
            <a:endParaRPr b="0"/>
          </a:p>
          <a:p>
            <a:pPr lvl="1" marL="594979" indent="-228838" defTabSz="850391">
              <a:lnSpc>
                <a:spcPct val="11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  <a:r>
              <a:t>PEMDAS: paren, exponent, multiplication, division, addition, subtraction </a:t>
            </a:r>
            <a:endParaRPr sz="837"/>
          </a:p>
          <a:p>
            <a:pPr lvl="1" marL="594979" indent="-228838" defTabSz="850391">
              <a:lnSpc>
                <a:spcPct val="11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  <a:r>
              <a:t>Generally operators evaluate left-to-right.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1 - 2 - 3</a:t>
            </a:r>
            <a:r>
              <a:t>  is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(1 - 2) - 3</a:t>
            </a:r>
            <a:r>
              <a:t>  which is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-4</a:t>
            </a:r>
          </a:p>
          <a:p>
            <a:pPr lvl="1" marL="594979" indent="-228838" defTabSz="850391">
              <a:lnSpc>
                <a:spcPct val="90000"/>
              </a:lnSpc>
              <a:spcBef>
                <a:spcPts val="0"/>
              </a:spcBef>
              <a:tabLst>
                <a:tab pos="3390900" algn="l"/>
              </a:tabLst>
              <a:defRPr sz="204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594979" indent="-228838" defTabSz="850391">
              <a:lnSpc>
                <a:spcPct val="7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  <a:r>
              <a:t>But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t> have a higher level of precedence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3 * 4</a:t>
            </a:r>
            <a:r>
              <a:t>	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28838" indent="137302" defTabSz="850391">
              <a:lnSpc>
                <a:spcPct val="7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837"/>
            </a:pPr>
          </a:p>
          <a:p>
            <a:pPr lvl="1" marL="228838" indent="137302" defTabSz="850391">
              <a:lnSpc>
                <a:spcPct val="7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837"/>
            </a:pPr>
          </a:p>
          <a:p>
            <a:pPr lvl="1" marL="228838" indent="137302" defTabSz="850391">
              <a:lnSpc>
                <a:spcPct val="7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837"/>
            </a:pPr>
            <a:r>
              <a:t>	</a:t>
            </a:r>
            <a:r>
              <a:rPr sz="2046">
                <a:latin typeface="Courier New"/>
                <a:ea typeface="Courier New"/>
                <a:cs typeface="Courier New"/>
                <a:sym typeface="Courier New"/>
              </a:rPr>
              <a:t>6 + </a:t>
            </a:r>
            <a:r>
              <a:rPr b="1" sz="2046">
                <a:latin typeface="Courier New"/>
                <a:ea typeface="Courier New"/>
                <a:cs typeface="Courier New"/>
                <a:sym typeface="Courier New"/>
              </a:rPr>
              <a:t>8 / 2</a:t>
            </a:r>
            <a:r>
              <a:rPr sz="2046">
                <a:latin typeface="Courier New"/>
                <a:ea typeface="Courier New"/>
                <a:cs typeface="Courier New"/>
                <a:sym typeface="Courier New"/>
              </a:rPr>
              <a:t> * 3</a:t>
            </a:r>
            <a:endParaRPr sz="2046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28838" indent="137302" defTabSz="850391">
              <a:lnSpc>
                <a:spcPct val="7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204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6 +   </a:t>
            </a:r>
            <a:r>
              <a:rPr b="1"/>
              <a:t>4   * 3</a:t>
            </a:r>
          </a:p>
          <a:p>
            <a:pPr lvl="1" marL="228838" indent="137302" defTabSz="850391">
              <a:lnSpc>
                <a:spcPct val="7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204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6 +     12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</a:t>
            </a:r>
            <a:r>
              <a:t>18</a:t>
            </a:r>
          </a:p>
          <a:p>
            <a:pPr lvl="1" marL="594979" indent="-228838" defTabSz="850391">
              <a:lnSpc>
                <a:spcPct val="7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</a:p>
          <a:p>
            <a:pPr lvl="1" marL="594979" indent="-228838" defTabSz="850391">
              <a:lnSpc>
                <a:spcPct val="11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  <a:r>
              <a:t>Parentheses can force a certain order of evaluation: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(1 + 3) * 4</a:t>
            </a:r>
            <a:r>
              <a:t>	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  <a:p>
            <a:pPr lvl="1" marL="228838" indent="137302" defTabSz="850391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3390900" algn="l"/>
              </a:tabLst>
              <a:defRPr sz="837"/>
            </a:pPr>
          </a:p>
          <a:p>
            <a:pPr lvl="1" marL="594979" indent="-228838" defTabSz="850391">
              <a:lnSpc>
                <a:spcPct val="110000"/>
              </a:lnSpc>
              <a:spcBef>
                <a:spcPts val="0"/>
              </a:spcBef>
              <a:tabLst>
                <a:tab pos="3390900" algn="l"/>
              </a:tabLst>
              <a:defRPr sz="2046"/>
            </a:pPr>
            <a:r>
              <a:t>Spacing does not affect order of evaluation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1+3 * 4-2</a:t>
            </a:r>
            <a:r>
              <a:t>	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Precedence example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Precedence examples</a:t>
            </a:r>
          </a:p>
        </p:txBody>
      </p:sp>
      <p:sp>
        <p:nvSpPr>
          <p:cNvPr id="168" name="1 * 2 + 3 * 5 % 4…"/>
          <p:cNvSpPr txBox="1"/>
          <p:nvPr>
            <p:ph type="body" sz="half" idx="4294967295"/>
          </p:nvPr>
        </p:nvSpPr>
        <p:spPr>
          <a:xfrm>
            <a:off x="0" y="1752600"/>
            <a:ext cx="4343400" cy="4343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* 2 + 3 * 5 % 4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\_/</a:t>
            </a:r>
            <a:br/>
            <a:r>
              <a:t>  |</a:t>
            </a:r>
            <a:br/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  + 3 * 5 % 4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\_/</a:t>
            </a:r>
            <a:br/>
            <a:r>
              <a:t>          |</a:t>
            </a:r>
            <a:br/>
            <a:r>
              <a:rPr>
                <a:solidFill>
                  <a:srgbClr val="000000"/>
                </a:solidFill>
              </a:rPr>
              <a:t>  2   +  </a:t>
            </a:r>
            <a:r>
              <a:rPr b="1">
                <a:solidFill>
                  <a:srgbClr val="800000"/>
                </a:solidFill>
              </a:rPr>
              <a:t>15</a:t>
            </a:r>
            <a:r>
              <a:rPr>
                <a:solidFill>
                  <a:srgbClr val="000000"/>
                </a:solidFill>
              </a:rPr>
              <a:t>   % 4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\___/</a:t>
            </a:r>
            <a:br/>
            <a:r>
              <a:t>             |</a:t>
            </a:r>
            <a:br/>
            <a:r>
              <a:rPr>
                <a:solidFill>
                  <a:srgbClr val="000000"/>
                </a:solidFill>
              </a:rPr>
              <a:t>  2   +      </a:t>
            </a:r>
            <a:r>
              <a:rPr b="1">
                <a:solidFill>
                  <a:srgbClr val="800000"/>
                </a:solidFill>
              </a:rPr>
              <a:t>3</a:t>
            </a:r>
            <a:endParaRPr b="1">
              <a:solidFill>
                <a:srgbClr val="800000"/>
              </a:solidFill>
            </a:endParaRP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\________/</a:t>
            </a:r>
            <a:br/>
            <a:r>
              <a:t>       | </a:t>
            </a:r>
            <a:br/>
            <a:r>
              <a:rPr>
                <a:solidFill>
                  <a:srgbClr val="000000"/>
                </a:solidFill>
              </a:rPr>
              <a:t>       </a:t>
            </a:r>
            <a:r>
              <a:rPr b="1">
                <a:solidFill>
                  <a:srgbClr val="800000"/>
                </a:solidFill>
              </a:rPr>
              <a:t>5</a:t>
            </a:r>
          </a:p>
        </p:txBody>
      </p:sp>
      <p:sp>
        <p:nvSpPr>
          <p:cNvPr id="169" name="1 + 8 % 3 * 2 - 9…"/>
          <p:cNvSpPr txBox="1"/>
          <p:nvPr/>
        </p:nvSpPr>
        <p:spPr>
          <a:xfrm>
            <a:off x="4800600" y="1752600"/>
            <a:ext cx="4343400" cy="401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SzPct val="60000"/>
              <a:buChar char="■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+ 8 % 3 * 2 - 9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SzPct val="60000"/>
              <a:buChar char="■"/>
              <a:defRPr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\_/</a:t>
            </a:r>
            <a:br/>
            <a:r>
              <a:t>      |</a:t>
            </a:r>
            <a:br/>
            <a:r>
              <a:rPr>
                <a:solidFill>
                  <a:srgbClr val="000000"/>
                </a:solidFill>
              </a:rPr>
              <a:t>1 +   </a:t>
            </a:r>
            <a:r>
              <a:rPr b="1"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  * 2 - 9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SzPct val="60000"/>
              <a:buChar char="■"/>
              <a:defRPr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\___/</a:t>
            </a:r>
            <a:br/>
            <a:r>
              <a:t>         |</a:t>
            </a:r>
            <a:br/>
            <a:r>
              <a:rPr>
                <a:solidFill>
                  <a:srgbClr val="000000"/>
                </a:solidFill>
              </a:rPr>
              <a:t>1 +     </a:t>
            </a:r>
            <a:r>
              <a:rPr b="1">
                <a:solidFill>
                  <a:srgbClr val="800000"/>
                </a:solidFill>
              </a:rPr>
              <a:t> 4</a:t>
            </a:r>
            <a:r>
              <a:rPr>
                <a:solidFill>
                  <a:srgbClr val="000000"/>
                </a:solidFill>
              </a:rPr>
              <a:t>    - 9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SzPct val="60000"/>
              <a:buChar char="■"/>
              <a:defRPr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\______/</a:t>
            </a:r>
            <a:br/>
            <a:r>
              <a:t>    |</a:t>
            </a:r>
            <a:br/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800000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         - 9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SzPct val="60000"/>
              <a:buChar char="■"/>
              <a:defRPr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\_________/</a:t>
            </a:r>
            <a:br/>
            <a:r>
              <a:t>          | </a:t>
            </a:r>
            <a:br/>
            <a:r>
              <a:rPr>
                <a:solidFill>
                  <a:srgbClr val="000000"/>
                </a:solidFill>
              </a:rPr>
              <a:t>          </a:t>
            </a:r>
            <a:r>
              <a:rPr b="1">
                <a:solidFill>
                  <a:srgbClr val="800000"/>
                </a:solidFill>
              </a:rPr>
              <a:t>-4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  <p:bldP build="p" bldLvl="5" animBg="1" rev="0" advAuto="0" spid="16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Real numbers (type double)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Real numbers (type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)</a:t>
            </a:r>
          </a:p>
        </p:txBody>
      </p:sp>
      <p:sp>
        <p:nvSpPr>
          <p:cNvPr id="175" name="Examples:   6.022 ,   -42.0 ,   2.143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</a:pPr>
            <a:r>
              <a:t>Examples: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6.022</a:t>
            </a:r>
            <a:r>
              <a:t> ,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-42.0</a:t>
            </a:r>
            <a:r>
              <a:t> ,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2.143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46062">
              <a:spcBef>
                <a:spcPts val="0"/>
              </a:spcBef>
              <a:defRPr sz="900"/>
            </a:pPr>
          </a:p>
          <a:p>
            <a:pPr lvl="1" marL="639762" indent="-246062">
              <a:spcBef>
                <a:spcPts val="0"/>
              </a:spcBef>
              <a:defRPr sz="2200"/>
            </a:pPr>
            <a:r>
              <a:t>Placing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t> after an integer makes it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.</a:t>
            </a:r>
          </a:p>
          <a:p>
            <a:pPr lvl="1" marL="639762" indent="-246062">
              <a:spcBef>
                <a:spcPts val="0"/>
              </a:spcBef>
              <a:defRPr sz="2200"/>
            </a:pPr>
          </a:p>
          <a:p>
            <a:pPr marL="273050" indent="-273050">
              <a:buChar char="•"/>
            </a:pPr>
            <a:r>
              <a:t>The operators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t>  all still work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.</a:t>
            </a:r>
          </a:p>
          <a:p>
            <a:pPr lvl="1" marL="639762" indent="-246062">
              <a:spcBef>
                <a:spcPts val="0"/>
              </a:spcBef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639762" indent="-246062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produces an exact answer:  </a:t>
            </a:r>
            <a:r>
              <a:t>15.0 / 2.0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t>7.5</a:t>
            </a:r>
          </a:p>
          <a:p>
            <a:pPr lvl="2" marL="1143000" indent="-228600">
              <a:spcBef>
                <a:spcPts val="0"/>
              </a:spcBef>
              <a:defRPr sz="900"/>
            </a:pPr>
          </a:p>
          <a:p>
            <a:pPr lvl="1" marL="639762" indent="-246062">
              <a:spcBef>
                <a:spcPts val="0"/>
              </a:spcBef>
              <a:defRPr sz="2200"/>
            </a:pPr>
            <a:r>
              <a:t>Precedence is the same: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t>  before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t>  before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Real number exampl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Real number example</a:t>
            </a:r>
          </a:p>
        </p:txBody>
      </p:sp>
      <p:sp>
        <p:nvSpPr>
          <p:cNvPr id="181" name="2.0 * 2.4 + 2.25 * 4.0 / 2.0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2.0 * 2.4 + 2.25 * 4.0 / 2.0</a:t>
            </a: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\___/</a:t>
            </a:r>
            <a:br/>
            <a:r>
              <a:t>    |</a:t>
            </a:r>
            <a:br/>
            <a:r>
              <a:rPr>
                <a:solidFill>
                  <a:srgbClr val="000000"/>
                </a:solidFill>
              </a:rPr>
              <a:t>   </a:t>
            </a:r>
            <a:r>
              <a:rPr b="1">
                <a:solidFill>
                  <a:srgbClr val="800000"/>
                </a:solidFill>
              </a:rPr>
              <a:t>4.8</a:t>
            </a:r>
            <a:r>
              <a:rPr>
                <a:solidFill>
                  <a:srgbClr val="000000"/>
                </a:solidFill>
              </a:rPr>
              <a:t>    + 2.25 * 4.0 / 2.0</a:t>
            </a: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\___/</a:t>
            </a:r>
            <a:br/>
            <a:r>
              <a:t>                |</a:t>
            </a:r>
            <a:br/>
            <a:r>
              <a:rPr>
                <a:solidFill>
                  <a:srgbClr val="000000"/>
                </a:solidFill>
              </a:rPr>
              <a:t>   4.8    +    </a:t>
            </a:r>
            <a:r>
              <a:rPr b="1">
                <a:solidFill>
                  <a:srgbClr val="800000"/>
                </a:solidFill>
              </a:rPr>
              <a:t>9.0</a:t>
            </a:r>
            <a:r>
              <a:rPr>
                <a:solidFill>
                  <a:srgbClr val="000000"/>
                </a:solidFill>
              </a:rPr>
              <a:t>   / 2.0</a:t>
            </a: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\_____/</a:t>
            </a:r>
            <a:br/>
            <a:r>
              <a:t>                    |</a:t>
            </a:r>
            <a:br/>
            <a:r>
              <a:rPr>
                <a:solidFill>
                  <a:srgbClr val="000000"/>
                </a:solidFill>
              </a:rPr>
              <a:t>   4.8    +        </a:t>
            </a:r>
            <a:r>
              <a:rPr b="1">
                <a:solidFill>
                  <a:srgbClr val="800000"/>
                </a:solidFill>
              </a:rPr>
              <a:t>4.5</a:t>
            </a:r>
            <a:endParaRPr b="1">
              <a:solidFill>
                <a:srgbClr val="800000"/>
              </a:solidFill>
            </a:endParaRP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Char char="•"/>
              <a:defRPr sz="2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\____________/</a:t>
            </a:r>
            <a:br/>
            <a:r>
              <a:t>             | </a:t>
            </a:r>
            <a:br/>
            <a:r>
              <a:rPr>
                <a:solidFill>
                  <a:srgbClr val="000000"/>
                </a:solidFill>
              </a:rPr>
              <a:t>            </a:t>
            </a:r>
            <a:r>
              <a:rPr b="1">
                <a:solidFill>
                  <a:srgbClr val="800000"/>
                </a:solidFill>
              </a:rPr>
              <a:t>9.3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Mixing type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Mixing types</a:t>
            </a:r>
          </a:p>
        </p:txBody>
      </p:sp>
      <p:sp>
        <p:nvSpPr>
          <p:cNvPr id="185" name="When int and double are mixed, the result is a double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 are mixed, the result is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.</a:t>
            </a:r>
          </a:p>
          <a:p>
            <a:pPr lvl="1" marL="625475" indent="-279400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4.2 * 3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 is  </a:t>
            </a:r>
            <a:r>
              <a:t>12.6</a:t>
            </a:r>
          </a:p>
          <a:p>
            <a:pPr lvl="1" marL="625475" indent="-279400">
              <a:spcBef>
                <a:spcPts val="0"/>
              </a:spcBef>
              <a:defRPr sz="900"/>
            </a:pPr>
          </a:p>
          <a:p>
            <a:pPr>
              <a:buChar char="•"/>
            </a:pPr>
            <a:r>
              <a:t>The conversion is per-operator, affecting only its operands.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 / 3 * 1.2 + 3 / 2</a:t>
            </a:r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\_/</a:t>
            </a:r>
            <a:br/>
            <a:r>
              <a:t>  |</a:t>
            </a:r>
            <a:br/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  * 1.2 + 3 / 2</a:t>
            </a:r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\___/</a:t>
            </a:r>
            <a:br/>
            <a:r>
              <a:t>     |</a:t>
            </a:r>
            <a:br/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800000"/>
                </a:solidFill>
              </a:rPr>
              <a:t>2.4</a:t>
            </a:r>
            <a:r>
              <a:rPr>
                <a:solidFill>
                  <a:srgbClr val="000000"/>
                </a:solidFill>
              </a:rPr>
              <a:t>     + </a:t>
            </a:r>
            <a:r>
              <a:rPr b="1">
                <a:solidFill>
                  <a:srgbClr val="000000"/>
                </a:solidFill>
              </a:rPr>
              <a:t>3 / 2</a:t>
            </a:r>
            <a:endParaRPr b="1"/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\_/</a:t>
            </a:r>
            <a:br/>
            <a:r>
              <a:t>                |</a:t>
            </a:r>
            <a:br/>
            <a:r>
              <a:rPr>
                <a:solidFill>
                  <a:srgbClr val="000000"/>
                </a:solidFill>
              </a:rPr>
              <a:t>    2.4     +   </a:t>
            </a:r>
            <a:r>
              <a:rPr b="1">
                <a:solidFill>
                  <a:srgbClr val="800000"/>
                </a:solidFill>
              </a:rPr>
              <a:t>1</a:t>
            </a:r>
            <a:endParaRPr b="1">
              <a:solidFill>
                <a:srgbClr val="800000"/>
              </a:solidFill>
            </a:endParaRPr>
          </a:p>
          <a:p>
            <a:pPr lvl="1" marL="625475" indent="-279400">
              <a:lnSpc>
                <a:spcPct val="75000"/>
              </a:lnSpc>
              <a:spcBef>
                <a:spcPts val="0"/>
              </a:spcBef>
              <a:buClr>
                <a:srgbClr val="FFFFFF"/>
              </a:buClr>
              <a:defRPr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\________/</a:t>
            </a:r>
            <a:br/>
            <a:r>
              <a:t>          | </a:t>
            </a:r>
            <a:br/>
            <a:r>
              <a:rPr>
                <a:solidFill>
                  <a:srgbClr val="000000"/>
                </a:solidFill>
              </a:rPr>
              <a:t>         </a:t>
            </a:r>
            <a:r>
              <a:rPr b="1">
                <a:solidFill>
                  <a:srgbClr val="800000"/>
                </a:solidFill>
              </a:rPr>
              <a:t>3.4</a:t>
            </a:r>
            <a:br>
              <a:rPr b="1">
                <a:solidFill>
                  <a:srgbClr val="800000"/>
                </a:solidFill>
              </a:rPr>
            </a:br>
            <a:endParaRPr b="1">
              <a:solidFill>
                <a:srgbClr val="800000"/>
              </a:solidFill>
            </a:endParaRPr>
          </a:p>
          <a:p>
            <a:pPr lvl="1" marL="625475" indent="-279400">
              <a:spcBef>
                <a:spcPts val="0"/>
              </a:spcBef>
              <a:buClr>
                <a:srgbClr val="000000"/>
              </a:buClr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 / 2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t>1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above, not </a:t>
            </a:r>
            <a:r>
              <a:t>1.5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sp>
        <p:nvSpPr>
          <p:cNvPr id="186" name="2.0 + 10 / 3 * 2.5 - 6 / 4…"/>
          <p:cNvSpPr txBox="1"/>
          <p:nvPr/>
        </p:nvSpPr>
        <p:spPr>
          <a:xfrm>
            <a:off x="4953000" y="2789237"/>
            <a:ext cx="4191000" cy="3477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2.0 + 10 / 3 * 2.5 - 6 / 4</a:t>
            </a:r>
          </a:p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\___/</a:t>
            </a:r>
            <a:br/>
            <a:r>
              <a:t>         |</a:t>
            </a:r>
            <a:br/>
            <a:r>
              <a:rPr>
                <a:solidFill>
                  <a:srgbClr val="000000"/>
                </a:solidFill>
              </a:rPr>
              <a:t>2.0 +    </a:t>
            </a:r>
            <a:r>
              <a:rPr b="1">
                <a:solidFill>
                  <a:srgbClr val="8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   * 2.5 - 6 / 4</a:t>
            </a:r>
          </a:p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\_____/</a:t>
            </a:r>
            <a:br/>
            <a:r>
              <a:t>            |</a:t>
            </a:r>
            <a:br/>
            <a:r>
              <a:rPr>
                <a:solidFill>
                  <a:srgbClr val="000000"/>
                </a:solidFill>
              </a:rPr>
              <a:t>2.0 +      </a:t>
            </a:r>
            <a:r>
              <a:rPr b="1">
                <a:solidFill>
                  <a:srgbClr val="800000"/>
                </a:solidFill>
              </a:rPr>
              <a:t>7.5</a:t>
            </a:r>
            <a:r>
              <a:rPr>
                <a:solidFill>
                  <a:srgbClr val="000000"/>
                </a:solidFill>
              </a:rPr>
              <a:t>     - 6 / 4</a:t>
            </a:r>
          </a:p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\_/</a:t>
            </a:r>
            <a:br/>
            <a:r>
              <a:t>                       |</a:t>
            </a:r>
            <a:br/>
            <a:r>
              <a:rPr>
                <a:solidFill>
                  <a:srgbClr val="000000"/>
                </a:solidFill>
              </a:rPr>
              <a:t>2.0 +      7.5     -   </a:t>
            </a:r>
            <a:r>
              <a:rPr b="1">
                <a:solidFill>
                  <a:srgbClr val="800000"/>
                </a:solidFill>
              </a:rPr>
              <a:t>1</a:t>
            </a:r>
            <a:endParaRPr b="1">
              <a:solidFill>
                <a:srgbClr val="800000"/>
              </a:solidFill>
            </a:endParaRPr>
          </a:p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\_________/</a:t>
            </a:r>
            <a:br/>
            <a:r>
              <a:t>      | </a:t>
            </a:r>
            <a:br/>
            <a:r>
              <a:rPr>
                <a:solidFill>
                  <a:srgbClr val="000000"/>
                </a:solidFill>
              </a:rPr>
              <a:t>     </a:t>
            </a:r>
            <a:r>
              <a:rPr b="1">
                <a:solidFill>
                  <a:srgbClr val="800000"/>
                </a:solidFill>
              </a:rPr>
              <a:t>9.5</a:t>
            </a:r>
            <a:r>
              <a:rPr>
                <a:solidFill>
                  <a:srgbClr val="000000"/>
                </a:solidFill>
              </a:rPr>
              <a:t>           -   1</a:t>
            </a:r>
          </a:p>
          <a:p>
            <a:pPr marL="273050" indent="-273050">
              <a:lnSpc>
                <a:spcPct val="75000"/>
              </a:lnSpc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\______________/</a:t>
            </a:r>
            <a:br/>
            <a:r>
              <a:t>               | </a:t>
            </a:r>
            <a:br/>
            <a:r>
              <a:rPr>
                <a:solidFill>
                  <a:srgbClr val="000000"/>
                </a:solidFill>
              </a:rPr>
              <a:t>              </a:t>
            </a:r>
            <a:r>
              <a:rPr b="1">
                <a:solidFill>
                  <a:srgbClr val="800000"/>
                </a:solidFill>
              </a:rPr>
              <a:t>8.5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2"/>
      <p:bldP build="p" bldLvl="5" animBg="1" rev="0" advAuto="0" spid="18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Type casting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Type casting</a:t>
            </a:r>
          </a:p>
        </p:txBody>
      </p:sp>
      <p:sp>
        <p:nvSpPr>
          <p:cNvPr id="192" name="type cast: A conversion from one type to another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type cast</a:t>
            </a:r>
            <a:r>
              <a:rPr b="0"/>
              <a:t>: A conversion from one type to another.</a:t>
            </a:r>
            <a:endParaRPr b="0"/>
          </a:p>
          <a:p>
            <a:pPr lvl="1" marL="625475" indent="-279400">
              <a:spcBef>
                <a:spcPts val="0"/>
              </a:spcBef>
              <a:defRPr sz="2200"/>
            </a:pPr>
            <a:r>
              <a:t>To promote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 into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 to get exact division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5475" indent="-279400">
              <a:spcBef>
                <a:spcPts val="0"/>
              </a:spcBef>
              <a:defRPr sz="2200"/>
            </a:pPr>
            <a:r>
              <a:t>To truncate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 from a real number to an integer</a:t>
            </a:r>
          </a:p>
          <a:p>
            <a:pPr lvl="1" marL="625475" indent="-279400">
              <a:spcBef>
                <a:spcPts val="0"/>
              </a:spcBef>
              <a:defRPr sz="2200"/>
            </a:pPr>
          </a:p>
          <a:p>
            <a:pPr lvl="1" marL="625475" indent="-279400">
              <a:spcBef>
                <a:spcPts val="0"/>
              </a:spcBef>
              <a:defRPr sz="2200"/>
            </a:pPr>
          </a:p>
          <a:p>
            <a:pPr>
              <a:buChar char="•"/>
            </a:pPr>
            <a:r>
              <a:t>Syntax: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79400" indent="66675">
              <a:spcBef>
                <a:spcPts val="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(</a:t>
            </a:r>
            <a:r>
              <a:rPr b="1"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t>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>
                <a:latin typeface="Tahoma"/>
                <a:ea typeface="Tahoma"/>
                <a:cs typeface="Tahoma"/>
                <a:sym typeface="Tahoma"/>
              </a:rPr>
              <a:t>expression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lvl="1" marL="279400" indent="66675"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spcBef>
                <a:spcPts val="0"/>
              </a:spcBef>
              <a:buSzTx/>
              <a:buNone/>
              <a:defRPr sz="2200"/>
            </a:pPr>
            <a:r>
              <a:t>	Examples:</a:t>
            </a:r>
            <a:endParaRPr sz="900"/>
          </a:p>
          <a:p>
            <a:pPr lvl="1" marL="279400" indent="66675">
              <a:lnSpc>
                <a:spcPct val="80000"/>
              </a:lnSpc>
              <a:spcBef>
                <a:spcPts val="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double result = </a:t>
            </a:r>
            <a:r>
              <a:rPr b="1"/>
              <a:t>(double)</a:t>
            </a:r>
            <a:r>
              <a:t> 19 / 5;     </a:t>
            </a:r>
            <a:r>
              <a:rPr b="1">
                <a:solidFill>
                  <a:srgbClr val="008080"/>
                </a:solidFill>
              </a:rPr>
              <a:t>// 3.8</a:t>
            </a:r>
            <a:endParaRPr b="1">
              <a:solidFill>
                <a:srgbClr val="008080"/>
              </a:solidFill>
            </a:endParaRPr>
          </a:p>
          <a:p>
            <a:pPr lvl="1" marL="279400" indent="66675">
              <a:lnSpc>
                <a:spcPct val="80000"/>
              </a:lnSpc>
              <a:spcBef>
                <a:spcPts val="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int result2 = </a:t>
            </a:r>
            <a:r>
              <a:rPr b="1"/>
              <a:t>(int)</a:t>
            </a:r>
            <a:r>
              <a:t> result;          </a:t>
            </a:r>
            <a:r>
              <a:rPr b="1">
                <a:solidFill>
                  <a:srgbClr val="008080"/>
                </a:solidFill>
              </a:rPr>
              <a:t>// 3</a:t>
            </a:r>
            <a:endParaRPr b="1">
              <a:solidFill>
                <a:srgbClr val="008080"/>
              </a:solidFill>
            </a:endParaRPr>
          </a:p>
          <a:p>
            <a:pPr lvl="1" marL="279400" indent="66675">
              <a:lnSpc>
                <a:spcPct val="80000"/>
              </a:lnSpc>
              <a:spcBef>
                <a:spcPts val="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int x = </a:t>
            </a:r>
            <a:r>
              <a:rPr b="1"/>
              <a:t>(int)</a:t>
            </a:r>
            <a:r>
              <a:t> Math.pow(10, 3);       </a:t>
            </a:r>
            <a:r>
              <a:rPr b="1">
                <a:solidFill>
                  <a:srgbClr val="008080"/>
                </a:solidFill>
              </a:rPr>
              <a:t>// 1000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More about type casting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More about type casting</a:t>
            </a:r>
          </a:p>
        </p:txBody>
      </p:sp>
      <p:sp>
        <p:nvSpPr>
          <p:cNvPr id="196" name="Type casting has high precedence and only casts the item immediately next to it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Type casting has high precedence and only casts the item immediately next to it.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900"/>
            </a:pPr>
          </a:p>
          <a:p>
            <a:pPr lvl="1" marL="625475" indent="-279400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double x = </a:t>
            </a:r>
            <a:r>
              <a:rPr b="1"/>
              <a:t>(double)</a:t>
            </a:r>
            <a:r>
              <a:t> 1 + 1 / 2;       </a:t>
            </a:r>
            <a:r>
              <a:rPr b="1">
                <a:solidFill>
                  <a:srgbClr val="008080"/>
                </a:solidFill>
              </a:rPr>
              <a:t>// 1.0</a:t>
            </a:r>
            <a:endParaRPr b="1">
              <a:solidFill>
                <a:srgbClr val="008080"/>
              </a:solidFill>
            </a:endParaRPr>
          </a:p>
          <a:p>
            <a:pPr lvl="1" marL="625475" indent="-279400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double y = 1 + </a:t>
            </a:r>
            <a:r>
              <a:rPr b="1"/>
              <a:t>(double)</a:t>
            </a:r>
            <a:r>
              <a:t> 1 / 2;       </a:t>
            </a:r>
            <a:r>
              <a:rPr b="1">
                <a:solidFill>
                  <a:srgbClr val="008080"/>
                </a:solidFill>
              </a:rPr>
              <a:t>// 1.5</a:t>
            </a:r>
            <a:endParaRPr b="1">
              <a:solidFill>
                <a:srgbClr val="008080"/>
              </a:solidFill>
            </a:endParaRPr>
          </a:p>
          <a:p>
            <a:pPr lvl="1" marL="625475" indent="-279400">
              <a:spcBef>
                <a:spcPts val="0"/>
              </a:spcBef>
              <a:defRPr b="1" sz="2200">
                <a:solidFill>
                  <a:srgbClr val="008080"/>
                </a:solidFill>
              </a:defRPr>
            </a:pPr>
          </a:p>
          <a:p>
            <a:pPr>
              <a:buChar char="•"/>
            </a:pPr>
            <a:r>
              <a:t>You can use parentheses to force evaluation order.</a:t>
            </a:r>
          </a:p>
          <a:p>
            <a:pPr lvl="1" marL="625475" indent="-279400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double average = </a:t>
            </a:r>
            <a:r>
              <a:rPr b="1"/>
              <a:t>(double)</a:t>
            </a:r>
            <a:r>
              <a:t> (a + b + c) / 3;</a:t>
            </a:r>
          </a:p>
          <a:p>
            <a:pPr lvl="1" marL="625475" indent="-279400">
              <a:spcBef>
                <a:spcPts val="0"/>
              </a:spcBef>
              <a:defRPr sz="2200"/>
            </a:pPr>
            <a:r>
              <a:t>The code above cast the sum (a+b+c) into a double.</a:t>
            </a:r>
          </a:p>
          <a:p>
            <a:pPr>
              <a:buChar char="•"/>
            </a:pPr>
            <a:r>
              <a:t>A conversion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t> can be achieved in other ways.</a:t>
            </a:r>
          </a:p>
          <a:p>
            <a:pPr lvl="1" marL="625475" indent="-279400">
              <a:spcBef>
                <a:spcPts val="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double average = 1.0 * (a + b + c) / 3;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Casting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Casting</a:t>
            </a:r>
          </a:p>
        </p:txBody>
      </p:sp>
      <p:sp>
        <p:nvSpPr>
          <p:cNvPr id="200" name="public class Test{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Test{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public static void main(String[] args){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System.out.println(1 / 3);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System.out.println(1.0 / 3);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System.out.println(1 / 3.0);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System.out.println((double) 1 / 3);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0</a:t>
            </a:r>
            <a:br/>
            <a:r>
              <a:t>0.3333333333333333</a:t>
            </a:r>
            <a:br/>
            <a:r>
              <a:t>0.3333333333333333</a:t>
            </a:r>
            <a:br/>
            <a:r>
              <a:t>0.3333333333333333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Textbook Referenc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Textbook Reference </a:t>
            </a:r>
          </a:p>
        </p:txBody>
      </p:sp>
      <p:sp>
        <p:nvSpPr>
          <p:cNvPr id="122" name="Body"/>
          <p:cNvSpPr txBox="1"/>
          <p:nvPr>
            <p:ph type="body" sz="half" idx="4294967295"/>
          </p:nvPr>
        </p:nvSpPr>
        <p:spPr>
          <a:xfrm>
            <a:off x="76200" y="1210427"/>
            <a:ext cx="8991600" cy="24917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sp>
        <p:nvSpPr>
          <p:cNvPr id="123" name="Online Textbook Think Java - 2nd Edition by Allen Downey and Chris Mayfield…"/>
          <p:cNvSpPr txBox="1"/>
          <p:nvPr/>
        </p:nvSpPr>
        <p:spPr>
          <a:xfrm>
            <a:off x="89062" y="1736207"/>
            <a:ext cx="8622976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Online Textbook Think Java - 2nd Edition</a:t>
            </a:r>
            <a:r>
              <a:t> by Allen Downey and Chris Mayfield</a:t>
            </a:r>
          </a:p>
          <a:p>
            <a:pPr algn="ctr" defTabSz="457200">
              <a:defRPr sz="2200"/>
            </a:pPr>
          </a:p>
          <a:p>
            <a:pPr algn="ctr" defTabSz="457200">
              <a:defRPr sz="2200"/>
            </a:pPr>
            <a:r>
              <a:t>For this lecture use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Chapter 2.5</a:t>
            </a:r>
          </a:p>
          <a:p>
            <a:pPr algn="ctr" defTabSz="457200">
              <a:defRPr sz="2200"/>
            </a:pPr>
          </a:p>
          <a:p>
            <a:pPr lvl="2" indent="457200" algn="ctr" defTabSz="457200"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Casting Exampl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Casting Example</a:t>
            </a:r>
          </a:p>
        </p:txBody>
      </p:sp>
      <p:sp>
        <p:nvSpPr>
          <p:cNvPr id="206" name="public static void main(String[] args){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void main(String[] args){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double x = 4 / 3;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double y = (double)(125/10);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double z = (double) 28 / 5;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System.out.println(x + “ ” + y + “ ” + z);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</a:pPr>
            <a:r>
              <a:t>Output:</a:t>
            </a:r>
          </a:p>
          <a:p>
            <a:pPr marL="0" indent="0">
              <a:buSzTx/>
              <a:buNone/>
            </a:pPr>
            <a:r>
              <a:t>1.0 12.0 5.6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Round to the nearest integer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Round to the nearest integer</a:t>
            </a:r>
          </a:p>
        </p:txBody>
      </p:sp>
      <p:sp>
        <p:nvSpPr>
          <p:cNvPr id="210" name="casting can be used to round a number to its nearest integer 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casting can be used to round a number to its nearest integer .</a:t>
            </a:r>
            <a:endParaRPr sz="900"/>
          </a:p>
          <a:p>
            <a:pPr lvl="1" marL="279400" indent="66675">
              <a:spcBef>
                <a:spcPts val="0"/>
              </a:spcBef>
              <a:buSzTx/>
              <a:buNone/>
              <a:defRPr sz="900"/>
            </a:pPr>
          </a:p>
          <a:p>
            <a:pPr lvl="1" marL="279400" indent="66675">
              <a:spcBef>
                <a:spcPts val="0"/>
              </a:spcBef>
              <a:buSzTx/>
              <a:buNone/>
              <a:defRPr sz="900"/>
            </a:pP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double number = 7.0 / 3; 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>
                <a:solidFill>
                  <a:srgbClr val="00B050"/>
                </a:solidFill>
              </a:defRPr>
            </a:pPr>
            <a:r>
              <a:t>// round a positive number to its nearest integer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int nearestInt = (int)(number + 0.5);  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double negNumber = -20.0 / 3; 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>
                <a:solidFill>
                  <a:srgbClr val="00B050"/>
                </a:solidFill>
              </a:defRPr>
            </a:pPr>
            <a:r>
              <a:t>// round a negative number to its nearest integer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int nearestNegInt = (int)(negNumber – 0.5);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What is the value of nearestInt and nearestNegInt?</a:t>
            </a:r>
          </a:p>
          <a:p>
            <a:pPr lvl="1" marL="279400" indent="66675">
              <a:spcBef>
                <a:spcPts val="0"/>
              </a:spcBef>
              <a:buSzTx/>
              <a:buNone/>
              <a:defRPr sz="2000"/>
            </a:pPr>
            <a:r>
              <a:t>Answer: 2 and -7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Increment and decrement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Increment and decrement</a:t>
            </a:r>
          </a:p>
        </p:txBody>
      </p:sp>
      <p:sp>
        <p:nvSpPr>
          <p:cNvPr id="214" name="shortcuts to increase or decrease a variable's value by 1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ctr">
              <a:lnSpc>
                <a:spcPct val="90000"/>
              </a:lnSpc>
              <a:buSzTx/>
              <a:buNone/>
              <a:tabLst>
                <a:tab pos="4102100" algn="l"/>
              </a:tabLst>
            </a:pPr>
            <a:r>
              <a:t>shortcuts to increase or decrease a variable's value by 1</a:t>
            </a:r>
          </a:p>
          <a:p>
            <a:pPr marL="342900" indent="-342900">
              <a:lnSpc>
                <a:spcPct val="90000"/>
              </a:lnSpc>
              <a:buSzTx/>
              <a:buNone/>
              <a:tabLst>
                <a:tab pos="4102100" algn="l"/>
              </a:tabLst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 u="sng"/>
            </a:pPr>
            <a:r>
              <a:t>Shorthand</a:t>
            </a:r>
            <a:r>
              <a:rPr b="1" u="none"/>
              <a:t>	</a:t>
            </a:r>
            <a:r>
              <a:t>Equivalent longer version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++;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--;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- 1;</a:t>
            </a:r>
            <a:endParaRPr sz="3100"/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x = 2;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x++;</a:t>
            </a:r>
            <a:r>
              <a:rPr b="0"/>
              <a:t>	</a:t>
            </a:r>
            <a:r>
              <a:rPr>
                <a:solidFill>
                  <a:srgbClr val="008080"/>
                </a:solidFill>
              </a:rPr>
              <a:t>// x = x + 1;</a:t>
            </a:r>
            <a:endParaRPr>
              <a:solidFill>
                <a:srgbClr val="008080"/>
              </a:solidFill>
            </a:endParaR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 b="1">
                <a:solidFill>
                  <a:srgbClr val="008080"/>
                </a:solidFill>
              </a:rPr>
              <a:t>// x now stores 3</a:t>
            </a:r>
            <a:endParaRPr b="1">
              <a:solidFill>
                <a:srgbClr val="008080"/>
              </a:solidFill>
            </a:endParaR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9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double gpa = 2.5;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gpa--;</a:t>
            </a:r>
            <a:r>
              <a:rPr b="0"/>
              <a:t>	</a:t>
            </a:r>
            <a:r>
              <a:rPr>
                <a:solidFill>
                  <a:srgbClr val="008080"/>
                </a:solidFill>
              </a:rPr>
              <a:t>// gpa = gpa - 1;</a:t>
            </a:r>
            <a:endParaRPr>
              <a:solidFill>
                <a:srgbClr val="008080"/>
              </a:solidFill>
            </a:endParaR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 b="1">
                <a:solidFill>
                  <a:srgbClr val="008080"/>
                </a:solidFill>
              </a:rPr>
              <a:t>// gpa now stores 1.5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Modify-and-assign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Modify-and-assign</a:t>
            </a:r>
          </a:p>
        </p:txBody>
      </p:sp>
      <p:sp>
        <p:nvSpPr>
          <p:cNvPr id="218" name="shortcuts to modify a variable's value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ctr">
              <a:spcBef>
                <a:spcPts val="600"/>
              </a:spcBef>
              <a:buSzTx/>
              <a:buNone/>
              <a:tabLst>
                <a:tab pos="4102100" algn="l"/>
              </a:tabLst>
              <a:defRPr sz="2500"/>
            </a:pPr>
            <a:r>
              <a:t>shortcuts to modify a variable's value</a:t>
            </a: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4102100" algn="l"/>
              </a:tabLst>
              <a:defRPr b="1" sz="1800"/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 u="sng"/>
            </a:pPr>
            <a:r>
              <a:t>Shorthand</a:t>
            </a:r>
            <a:r>
              <a:rPr b="1" u="none"/>
              <a:t>	</a:t>
            </a:r>
            <a:r>
              <a:t>Equivalent longer version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/=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/>
            </a:pP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%=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t>variable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t>value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6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6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+= 3;	</a:t>
            </a:r>
            <a:r>
              <a:rPr b="1">
                <a:solidFill>
                  <a:srgbClr val="008080"/>
                </a:solidFill>
              </a:rPr>
              <a:t>// x = x + 3;</a:t>
            </a:r>
            <a:endParaRPr b="1">
              <a:solidFill>
                <a:srgbClr val="008080"/>
              </a:solidFill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gpa -= 0.5;	</a:t>
            </a:r>
            <a:r>
              <a:rPr b="1">
                <a:solidFill>
                  <a:srgbClr val="008080"/>
                </a:solidFill>
              </a:rPr>
              <a:t>// gpa = gpa - 0.5;</a:t>
            </a:r>
            <a:endParaRPr b="1">
              <a:solidFill>
                <a:srgbClr val="008080"/>
              </a:solidFill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9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number *= 2;	</a:t>
            </a:r>
            <a:r>
              <a:rPr b="1">
                <a:solidFill>
                  <a:srgbClr val="008080"/>
                </a:solidFill>
              </a:rPr>
              <a:t>// number = number * 2;</a:t>
            </a:r>
          </a:p>
        </p:txBody>
      </p:sp>
      <p:sp>
        <p:nvSpPr>
          <p:cNvPr id="219" name="Line"/>
          <p:cNvSpPr/>
          <p:nvPr/>
        </p:nvSpPr>
        <p:spPr>
          <a:xfrm>
            <a:off x="3886200" y="2133600"/>
            <a:ext cx="0" cy="1905000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Code Tracing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Code Tracing</a:t>
            </a:r>
          </a:p>
        </p:txBody>
      </p:sp>
      <p:sp>
        <p:nvSpPr>
          <p:cNvPr id="223" name="What are the values of x, y and z after tracing through the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/>
            </a:pPr>
            <a:r>
              <a:t>What are the values of x, y and z after tracing through the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/>
            </a:pPr>
            <a:r>
              <a:t>following code?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/>
            </a:p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x = 0;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y = 5;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z = 1;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x++;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-= 3;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z = x + z;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y * z;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%= 2;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z--;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4102100" algn="l"/>
              </a:tabLst>
              <a:defRPr b="1" sz="2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Answer: x = 4, y = 0, z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tatistics Lab Instruct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Statistics Lab Instructions</a:t>
            </a:r>
          </a:p>
        </p:txBody>
      </p:sp>
      <p:pic>
        <p:nvPicPr>
          <p:cNvPr id="2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282700"/>
            <a:ext cx="89916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For example, if the list is {78,80,77}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For example, if the list is {78,80,77}.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Average =78.33333333333333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Variance = 1.5555555555555556</a:t>
            </a:r>
          </a:p>
          <a:p>
            <a:pPr marL="0" indent="0">
              <a:buSzTx/>
              <a:buNone/>
            </a:pPr>
            <a:r>
              <a:t>Standard deviation = 1.247219128924647</a:t>
            </a:r>
          </a:p>
        </p:txBody>
      </p:sp>
      <p:sp>
        <p:nvSpPr>
          <p:cNvPr id="231" name="Statistics Lab Instruct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Statistics Lab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Create a new trinket on trinket.io and follow the comments below to write a program that compute some statistics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50391">
              <a:spcBef>
                <a:spcPts val="400"/>
              </a:spcBef>
              <a:buSzTx/>
              <a:buNone/>
              <a:tabLst>
                <a:tab pos="2971800" algn="l"/>
              </a:tabLst>
              <a:defRPr sz="1860"/>
            </a:pPr>
            <a:r>
              <a:t>Create a new trinket on trinket.io and follow the comments below to write a program that compute some statistics. </a:t>
            </a:r>
          </a:p>
          <a:p>
            <a:pPr marL="0" indent="0" defTabSz="850391">
              <a:buSzTx/>
              <a:buNone/>
              <a:tabLst>
                <a:tab pos="2971800" algn="l"/>
              </a:tabLst>
              <a:defRPr sz="1488"/>
            </a:pP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Statistics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public static void main(String[] args)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1. Declare 3 int variables for grades and initialize them to 3 values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2. Declare an int variable for the sum of the grades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3. Declare a double variable for the average of the grades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4. Write a formula to calculate the sum of the 3 grades 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5. Write a formula to calculate the average of the 3 grades from the //    sum using division and type casting.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6. Print out the average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7. Declare a double variable and calculate the variance 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8. Declare a double variable to compute the standard deviation. 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9. Print out the variance and standard deviation.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0" indent="0" defTabSz="850391">
              <a:spcBef>
                <a:spcPts val="300"/>
              </a:spcBef>
              <a:buSzTx/>
              <a:buNone/>
              <a:tabLst>
                <a:tab pos="2971800" algn="l"/>
              </a:tabLst>
              <a:defRPr sz="14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35" name="Statistics Lab Instruct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Statistics Lab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xchange Lab Instruct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Exchange Lab Instructions</a:t>
            </a:r>
          </a:p>
        </p:txBody>
      </p:sp>
      <p:sp>
        <p:nvSpPr>
          <p:cNvPr id="239" name="Use the following template(or something similar) to write a program that gives exact change with the least number of coins for a given number of cents. Use intermediate variables to help your calculation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Use the following template(or something similar) to write a program that gives exact change with the least number of coins for a given number of cents. </a:t>
            </a:r>
            <a:r>
              <a:rPr b="1"/>
              <a:t>Use intermediate variables to help your calculation. </a:t>
            </a:r>
            <a:endParaRPr b="1"/>
          </a:p>
          <a:p>
            <a:pPr marL="0" indent="0">
              <a:buSzTx/>
              <a:buNone/>
              <a:tabLst>
                <a:tab pos="3200400" algn="l"/>
              </a:tabLst>
              <a:defRPr sz="2000"/>
            </a:pPr>
          </a:p>
          <a:p>
            <a:pPr marL="0" indent="0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public class Exchange {</a:t>
            </a:r>
          </a:p>
          <a:p>
            <a:pPr lvl="1" marL="0" indent="600075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public static void main(String[] args){</a:t>
            </a:r>
          </a:p>
          <a:p>
            <a:pPr lvl="1" marL="0" indent="600075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   int totalCents = 137;  </a:t>
            </a:r>
            <a:r>
              <a:rPr>
                <a:solidFill>
                  <a:srgbClr val="00B050"/>
                </a:solidFill>
              </a:rPr>
              <a:t>//137 can be any number</a:t>
            </a:r>
            <a:endParaRPr>
              <a:solidFill>
                <a:srgbClr val="00B050"/>
              </a:solidFill>
            </a:endParaRPr>
          </a:p>
          <a:p>
            <a:pPr lvl="2" marL="0" indent="914400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  ….. </a:t>
            </a:r>
          </a:p>
          <a:p>
            <a:pPr lvl="1" marL="0" indent="600075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   // your code here.</a:t>
            </a:r>
          </a:p>
          <a:p>
            <a:pPr lvl="1" marL="0" indent="600075">
              <a:buSzTx/>
              <a:buNone/>
              <a:tabLst>
                <a:tab pos="3200400" algn="l"/>
              </a:tabLst>
              <a:defRPr sz="2000"/>
            </a:pPr>
            <a:r>
              <a:t>}</a:t>
            </a:r>
          </a:p>
          <a:p>
            <a:pPr marL="0" indent="0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}</a:t>
            </a:r>
          </a:p>
          <a:p>
            <a:pPr marL="0" indent="0">
              <a:buSzTx/>
              <a:buNone/>
              <a:tabLst>
                <a:tab pos="3200400" algn="l"/>
              </a:tabLst>
              <a:defRPr sz="2000"/>
            </a:pPr>
          </a:p>
          <a:p>
            <a:pPr marL="0" indent="0">
              <a:spcBef>
                <a:spcPts val="400"/>
              </a:spcBef>
              <a:buSzTx/>
              <a:buNone/>
              <a:tabLst>
                <a:tab pos="3200400" algn="l"/>
              </a:tabLst>
              <a:defRPr sz="2000"/>
            </a:pPr>
            <a:r>
              <a:t>Output: 5 quarters, 1 dimes, 0 nickels, 2 pennies.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17;p13"/>
          <p:cNvSpPr txBox="1"/>
          <p:nvPr>
            <p:ph type="sldNum" sz="quarter" idx="2"/>
          </p:nvPr>
        </p:nvSpPr>
        <p:spPr>
          <a:xfrm>
            <a:off x="8632749" y="6333101"/>
            <a:ext cx="282651" cy="2877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Google Shape;627;p89"/>
          <p:cNvSpPr txBox="1"/>
          <p:nvPr/>
        </p:nvSpPr>
        <p:spPr>
          <a:xfrm>
            <a:off x="972475" y="564649"/>
            <a:ext cx="7772401" cy="73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5" tIns="46075" rIns="46075" bIns="46075" anchor="ctr">
            <a:spAutoFit/>
          </a:bodyPr>
          <a:lstStyle>
            <a:lvl1pPr algn="ctr">
              <a:lnSpc>
                <a:spcPct val="95000"/>
              </a:lnSpc>
              <a:defRPr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 CSAwesome Assignments</a:t>
            </a:r>
          </a:p>
        </p:txBody>
      </p:sp>
      <p:pic>
        <p:nvPicPr>
          <p:cNvPr id="243" name="Screen Shot 2020-09-10 at 11.30.16 PM.png" descr="Screen Shot 2020-09-10 at 11.30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625" y="1691550"/>
            <a:ext cx="7658101" cy="4254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ine"/>
          <p:cNvSpPr/>
          <p:nvPr/>
        </p:nvSpPr>
        <p:spPr>
          <a:xfrm flipH="1">
            <a:off x="4725193" y="3924573"/>
            <a:ext cx="1980384" cy="1"/>
          </a:xfrm>
          <a:prstGeom prst="line">
            <a:avLst/>
          </a:prstGeom>
          <a:ln w="889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5" name="Line"/>
          <p:cNvSpPr/>
          <p:nvPr/>
        </p:nvSpPr>
        <p:spPr>
          <a:xfrm flipH="1">
            <a:off x="4725193" y="4381773"/>
            <a:ext cx="1980384" cy="1"/>
          </a:xfrm>
          <a:prstGeom prst="line">
            <a:avLst/>
          </a:prstGeom>
          <a:ln w="889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Practice using Trinket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Practice using Trinket</a:t>
            </a:r>
          </a:p>
        </p:txBody>
      </p:sp>
      <p:sp>
        <p:nvSpPr>
          <p:cNvPr id="127" name="Practice all of the examples in this unit using a blank Java Trinket or a specific one using extracts provided via Slack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  <a:tabLst>
                <a:tab pos="1371600" algn="l"/>
                <a:tab pos="2514600" algn="l"/>
              </a:tabLst>
              <a:defRPr b="1"/>
            </a:pPr>
            <a:r>
              <a:t>Practice all of the examples in this unit using a blank Java Trinket or a specific one using extracts provided via Slack  </a:t>
            </a:r>
          </a:p>
          <a:p>
            <a:pPr marL="273050" indent="-273050">
              <a:buChar char="•"/>
              <a:tabLst>
                <a:tab pos="1371600" algn="l"/>
                <a:tab pos="2514600" algn="l"/>
              </a:tabLst>
              <a:defRPr b="1"/>
            </a:pPr>
            <a:r>
              <a:t>Name the Java Class and Trinket per instructions. </a:t>
            </a:r>
          </a:p>
          <a:p>
            <a:pPr marL="273050" indent="-273050">
              <a:buChar char="•"/>
              <a:tabLst>
                <a:tab pos="1371600" algn="l"/>
                <a:tab pos="2514600" algn="l"/>
              </a:tabLst>
              <a:defRPr b="1"/>
            </a:pPr>
            <a:r>
              <a:t>Run them, fix errors. Submit each of them when complete</a:t>
            </a:r>
          </a:p>
          <a:p>
            <a:pPr marL="273050" indent="-273050">
              <a:buChar char="•"/>
              <a:tabLst>
                <a:tab pos="1371600" algn="l"/>
                <a:tab pos="2514600" algn="l"/>
              </a:tabLst>
              <a:defRPr b="1"/>
            </a:pPr>
            <a:r>
              <a:t>Do this daily during class and for homework afterward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Reference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References</a:t>
            </a:r>
          </a:p>
        </p:txBody>
      </p:sp>
      <p:sp>
        <p:nvSpPr>
          <p:cNvPr id="249" name="Body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sp>
        <p:nvSpPr>
          <p:cNvPr id="250" name="CPJava Website…"/>
          <p:cNvSpPr txBox="1"/>
          <p:nvPr/>
        </p:nvSpPr>
        <p:spPr>
          <a:xfrm>
            <a:off x="228600" y="1447800"/>
            <a:ext cx="8458200" cy="317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CPJava Website</a:t>
            </a:r>
          </a:p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CPJava Google Classroom</a:t>
            </a:r>
          </a:p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CPJava trinket.io Classroom</a:t>
            </a:r>
          </a:p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5" invalidUrl="" action="" tgtFrame="" tooltip="" history="1" highlightClick="0" endSnd="0"/>
              </a:rPr>
              <a:t>Runestone CSAwesome BUSHSCHOOL_CPJAVA Course</a:t>
            </a:r>
          </a:p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6" invalidUrl="" action="" tgtFrame="" tooltip="" history="1" highlightClick="0" endSnd="0"/>
              </a:rPr>
              <a:t>Online Textbook Think Java - 2nd Edition</a:t>
            </a:r>
            <a:r>
              <a:t> by Allen Downey and Chris Mayfield</a:t>
            </a:r>
          </a:p>
          <a:p>
            <a:pPr marL="342899" indent="-342899" defTabSz="457200">
              <a:buSzPct val="100000"/>
              <a:buAutoNum type="arabicParenR" startAt="1"/>
              <a:defRPr sz="2200"/>
            </a:pPr>
            <a:r>
              <a:t>Building Java Programs: A Back to Basics Approach by Stuart Reges and Marty Stepp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Express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Expressions</a:t>
            </a:r>
          </a:p>
        </p:txBody>
      </p:sp>
      <p:sp>
        <p:nvSpPr>
          <p:cNvPr id="131" name="expression: A value or operation that computes a value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  <a:tabLst>
                <a:tab pos="1371600" algn="l"/>
                <a:tab pos="2514600" algn="l"/>
              </a:tabLst>
              <a:defRPr b="1"/>
            </a:pPr>
            <a:r>
              <a:t>expression</a:t>
            </a:r>
            <a:r>
              <a:rPr b="0"/>
              <a:t>: A value or operation that computes a value.</a:t>
            </a:r>
            <a:endParaRPr b="0"/>
          </a:p>
          <a:p>
            <a:pPr lvl="1" marL="639762" indent="-246062">
              <a:spcBef>
                <a:spcPts val="0"/>
              </a:spcBef>
              <a:tabLst>
                <a:tab pos="1371600" algn="l"/>
                <a:tab pos="2514600" algn="l"/>
              </a:tabLst>
              <a:defRPr sz="900"/>
            </a:pPr>
          </a:p>
          <a:p>
            <a:pPr lvl="1" marL="639762" indent="-246062">
              <a:spcBef>
                <a:spcPts val="0"/>
              </a:spcBef>
              <a:buChar char="•"/>
              <a:tabLst>
                <a:tab pos="1371600" algn="l"/>
                <a:tab pos="2514600" algn="l"/>
              </a:tabLst>
              <a:defRPr sz="2200"/>
            </a:pPr>
            <a:r>
              <a:t>Examples: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 + 4 *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46062" indent="147637">
              <a:spcBef>
                <a:spcPts val="0"/>
              </a:spcBef>
              <a:buSzTx/>
              <a:buNone/>
              <a:tabLst>
                <a:tab pos="1371600" algn="l"/>
                <a:tab pos="2514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(7 + 2) * 6 / 3</a:t>
            </a:r>
          </a:p>
          <a:p>
            <a:pPr lvl="1" marL="246062" indent="147637">
              <a:spcBef>
                <a:spcPts val="0"/>
              </a:spcBef>
              <a:buSzTx/>
              <a:buNone/>
              <a:tabLst>
                <a:tab pos="1371600" algn="l"/>
                <a:tab pos="2514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42</a:t>
            </a:r>
          </a:p>
          <a:p>
            <a:pPr lvl="1" marL="639762" indent="-246062">
              <a:spcBef>
                <a:spcPts val="0"/>
              </a:spcBef>
              <a:tabLst>
                <a:tab pos="1371600" algn="l"/>
                <a:tab pos="2514600" algn="l"/>
              </a:tabLst>
              <a:defRPr sz="900"/>
            </a:pPr>
          </a:p>
          <a:p>
            <a:pPr lvl="1" marL="639762" indent="-246062">
              <a:spcBef>
                <a:spcPts val="0"/>
              </a:spcBef>
              <a:tabLst>
                <a:tab pos="1371600" algn="l"/>
                <a:tab pos="2514600" algn="l"/>
              </a:tabLst>
              <a:defRPr sz="2200"/>
            </a:pPr>
            <a:r>
              <a:t>The simplest expression is a literal value.</a:t>
            </a:r>
          </a:p>
          <a:p>
            <a:pPr lvl="1" marL="639762" indent="-246062">
              <a:spcBef>
                <a:spcPts val="0"/>
              </a:spcBef>
              <a:tabLst>
                <a:tab pos="1371600" algn="l"/>
                <a:tab pos="2514600" algn="l"/>
              </a:tabLst>
              <a:defRPr sz="2200"/>
            </a:pPr>
            <a:r>
              <a:t>A complex expression can use operators and parentheses.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Arithmetic operator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Arithmetic operators</a:t>
            </a:r>
          </a:p>
        </p:txBody>
      </p:sp>
      <p:sp>
        <p:nvSpPr>
          <p:cNvPr id="135" name="operator: Combines multiple values or expressions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  <a:tabLst>
                <a:tab pos="1371600" algn="l"/>
              </a:tabLst>
              <a:defRPr b="1"/>
            </a:pPr>
            <a:r>
              <a:t>operator</a:t>
            </a:r>
            <a:r>
              <a:rPr b="0"/>
              <a:t>: Combines multiple values or expressions.</a:t>
            </a:r>
            <a:endParaRPr b="0"/>
          </a:p>
          <a:p>
            <a:pPr lvl="1" marL="246062" indent="147637">
              <a:spcBef>
                <a:spcPts val="0"/>
              </a:spcBef>
              <a:buSzTx/>
              <a:buNone/>
              <a:tabLst>
                <a:tab pos="1371600" algn="l"/>
              </a:tabLst>
              <a:defRPr sz="900"/>
            </a:pPr>
          </a:p>
          <a:p>
            <a:pPr lvl="1" marL="639762" indent="-246062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addition</a:t>
            </a:r>
          </a:p>
          <a:p>
            <a:pPr lvl="1" marL="639762" indent="-246062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	subtraction (or negation)</a:t>
            </a:r>
          </a:p>
          <a:p>
            <a:pPr lvl="1" marL="639762" indent="-246062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multiplication</a:t>
            </a:r>
          </a:p>
          <a:p>
            <a:pPr lvl="1" marL="639762" indent="-246062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	division</a:t>
            </a:r>
          </a:p>
          <a:p>
            <a:pPr lvl="1" marL="639762" indent="-246062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	modulus (a.k.a. remainder)</a:t>
            </a:r>
          </a:p>
          <a:p>
            <a:pPr lvl="1" marL="246062" indent="147637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1371600" algn="l"/>
              </a:tabLst>
              <a:defRPr sz="2200"/>
            </a:pPr>
          </a:p>
          <a:p>
            <a:pPr lvl="1" marL="246062" indent="147637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1371600" algn="l"/>
              </a:tabLst>
              <a:defRPr sz="2200"/>
            </a:pPr>
          </a:p>
          <a:p>
            <a:pPr marL="273050" indent="-273050">
              <a:lnSpc>
                <a:spcPct val="110000"/>
              </a:lnSpc>
              <a:buChar char="•"/>
              <a:tabLst>
                <a:tab pos="1371600" algn="l"/>
              </a:tabLst>
            </a:pPr>
            <a:r>
              <a:t>As a program runs, its expressions are evaluated.</a:t>
            </a:r>
          </a:p>
          <a:p>
            <a:pPr lvl="1" marL="639762" indent="-246062">
              <a:lnSpc>
                <a:spcPct val="110000"/>
              </a:lnSpc>
              <a:spcBef>
                <a:spcPts val="0"/>
              </a:spcBef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+ 1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t>2</a:t>
            </a:r>
            <a:endParaRPr sz="1000"/>
          </a:p>
          <a:p>
            <a:pPr lvl="1" marL="639762" indent="-246062">
              <a:spcBef>
                <a:spcPts val="0"/>
              </a:spcBef>
              <a:tabLst>
                <a:tab pos="13716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System.out.println(3 * 4);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 prints </a:t>
            </a:r>
            <a:r>
              <a:t>12</a:t>
            </a:r>
            <a:endParaRPr sz="900"/>
          </a:p>
          <a:p>
            <a:pPr lvl="2" marL="1143000" indent="-228600">
              <a:lnSpc>
                <a:spcPct val="110000"/>
              </a:lnSpc>
              <a:spcBef>
                <a:spcPts val="0"/>
              </a:spcBef>
              <a:tabLst>
                <a:tab pos="1371600" algn="l"/>
              </a:tabLst>
              <a:defRPr sz="2000"/>
            </a:pPr>
            <a:r>
              <a:t>How would we print the text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 * 4</a:t>
            </a:r>
            <a:r>
              <a:t> 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Integer division with /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Integer division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139" name="When we divide integers, the quotient is also an integer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  <a:tabLst>
                <a:tab pos="2286000" algn="l"/>
              </a:tabLst>
            </a:pPr>
            <a:r>
              <a:t>When we divide integers, the quotient is also an integer.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14 / 4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 is  </a:t>
            </a:r>
            <a:r>
              <a:t>3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, not </a:t>
            </a:r>
            <a:r>
              <a:t>3.5</a:t>
            </a:r>
            <a:endParaRPr b="1"/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 u="sng"/>
              <a:t>   3</a:t>
            </a:r>
            <a:r>
              <a:t>              </a:t>
            </a:r>
            <a:r>
              <a:rPr u="sng"/>
              <a:t>   4</a:t>
            </a:r>
            <a:r>
              <a:t>                  </a:t>
            </a:r>
            <a:r>
              <a:rPr u="sng"/>
              <a:t>    52</a:t>
            </a:r>
            <a:endParaRPr u="sng"/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4 ) 14           10 ) 45               27 ) 1425</a:t>
            </a:r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u="sng"/>
              <a:t>12</a:t>
            </a:r>
            <a:r>
              <a:t>                </a:t>
            </a:r>
            <a:r>
              <a:rPr u="sng"/>
              <a:t>40</a:t>
            </a:r>
            <a:r>
              <a:t>                    </a:t>
            </a:r>
            <a:r>
              <a:rPr u="sng"/>
              <a:t>135</a:t>
            </a:r>
            <a:endParaRPr u="sng"/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2                 5                      75</a:t>
            </a:r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      </a:t>
            </a:r>
            <a:r>
              <a:rPr u="sng"/>
              <a:t>54</a:t>
            </a:r>
            <a:endParaRPr u="sng"/>
          </a:p>
          <a:p>
            <a:pPr marL="273050" indent="-273050">
              <a:lnSpc>
                <a:spcPct val="70000"/>
              </a:lnSpc>
              <a:buSzTx/>
              <a:buNone/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      21</a:t>
            </a:r>
            <a:endParaRPr sz="800"/>
          </a:p>
          <a:p>
            <a:pPr marL="273050" indent="-273050">
              <a:lnSpc>
                <a:spcPct val="90000"/>
              </a:lnSpc>
              <a:buChar char="•"/>
              <a:tabLst>
                <a:tab pos="2286000" algn="l"/>
              </a:tabLst>
            </a:pPr>
            <a:r>
              <a:t>More examples:	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32 / 5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 </a:t>
            </a:r>
            <a:r>
              <a:t>6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84 / 10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 </a:t>
            </a:r>
            <a:r>
              <a:t>8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156 / 100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 </a:t>
            </a:r>
            <a:r>
              <a:t>1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</a:tabLst>
              <a:defRPr sz="2200"/>
            </a:pPr>
            <a:r>
              <a:t>Dividing by 0 causes an error when your program runs. This error is also called an </a:t>
            </a:r>
            <a:r>
              <a:rPr b="1"/>
              <a:t>ArithmeticException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Integer remainder with %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Integer remainder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</a:p>
        </p:txBody>
      </p:sp>
      <p:sp>
        <p:nvSpPr>
          <p:cNvPr id="143" name="The % operator computes the remainder from integer division.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50" indent="-273050">
              <a:buChar char="•"/>
              <a:tabLst>
                <a:tab pos="2286000" algn="l"/>
                <a:tab pos="4787900" algn="l"/>
              </a:tabLst>
              <a:defRPr sz="22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t> operator computes the remainder from integer division.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  <a:tab pos="47879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14 % 4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 </a:t>
            </a:r>
            <a:r>
              <a:t>2</a:t>
            </a:r>
          </a:p>
          <a:p>
            <a:pPr lvl="1" marL="639762" indent="-246062">
              <a:spcBef>
                <a:spcPts val="0"/>
              </a:spcBef>
              <a:tabLst>
                <a:tab pos="2286000" algn="l"/>
                <a:tab pos="4787900" algn="l"/>
              </a:tabLst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218 % 5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	is  </a:t>
            </a:r>
            <a:r>
              <a:t>3</a:t>
            </a:r>
            <a:br/>
            <a:r>
              <a:rPr sz="800"/>
              <a:t> </a:t>
            </a:r>
            <a:br>
              <a:rPr sz="800"/>
            </a:br>
            <a:r>
              <a:rPr sz="2000"/>
              <a:t>     </a:t>
            </a:r>
            <a:r>
              <a:rPr sz="2000" u="sng"/>
              <a:t>   3</a:t>
            </a:r>
            <a:r>
              <a:rPr sz="2000"/>
              <a:t>                </a:t>
            </a:r>
            <a:r>
              <a:rPr sz="2000" u="sng"/>
              <a:t>   43</a:t>
            </a:r>
            <a:br>
              <a:rPr sz="2000" u="sng"/>
            </a:br>
            <a:r>
              <a:rPr sz="2000"/>
              <a:t>   4 ) 14              5 ) 218</a:t>
            </a:r>
            <a:br>
              <a:rPr sz="2000"/>
            </a:br>
            <a:r>
              <a:rPr sz="2000"/>
              <a:t>       </a:t>
            </a:r>
            <a:r>
              <a:rPr sz="2000" u="sng"/>
              <a:t>12</a:t>
            </a:r>
            <a:r>
              <a:rPr sz="2000"/>
              <a:t>                  </a:t>
            </a:r>
            <a:r>
              <a:rPr sz="2000" u="sng"/>
              <a:t>20</a:t>
            </a:r>
            <a:br>
              <a:rPr sz="2000" u="sng"/>
            </a:br>
            <a:r>
              <a:rPr sz="2000"/>
              <a:t>        </a:t>
            </a:r>
            <a:r>
              <a:rPr b="1" sz="2000"/>
              <a:t>2</a:t>
            </a:r>
            <a:r>
              <a:rPr sz="2000"/>
              <a:t>                   18</a:t>
            </a:r>
            <a:br>
              <a:rPr sz="2000"/>
            </a:br>
            <a:r>
              <a:rPr sz="2000"/>
              <a:t>                            </a:t>
            </a:r>
            <a:r>
              <a:rPr sz="2000" u="sng"/>
              <a:t>15</a:t>
            </a:r>
            <a:br>
              <a:rPr sz="2000" u="sng"/>
            </a:br>
            <a:r>
              <a:rPr sz="2000"/>
              <a:t>                             </a:t>
            </a:r>
            <a:r>
              <a:rPr b="1" sz="2000"/>
              <a:t>3</a:t>
            </a:r>
            <a:endParaRPr b="1" sz="2000"/>
          </a:p>
          <a:p>
            <a:pPr marL="273050" indent="-273050">
              <a:lnSpc>
                <a:spcPct val="90000"/>
              </a:lnSpc>
              <a:buSzTx/>
              <a:buNone/>
              <a:tabLst>
                <a:tab pos="2286000" algn="l"/>
                <a:tab pos="4787900" algn="l"/>
              </a:tabLst>
              <a:defRPr sz="800"/>
            </a:pPr>
          </a:p>
          <a:p>
            <a:pPr marL="273050" indent="-273050">
              <a:lnSpc>
                <a:spcPct val="90000"/>
              </a:lnSpc>
              <a:buSzTx/>
              <a:buNone/>
              <a:tabLst>
                <a:tab pos="2286000" algn="l"/>
                <a:tab pos="4787900" algn="l"/>
              </a:tabLst>
              <a:defRPr sz="800"/>
            </a:pPr>
          </a:p>
          <a:p>
            <a:pPr marL="273050" indent="-273050">
              <a:lnSpc>
                <a:spcPct val="110000"/>
              </a:lnSpc>
              <a:buChar char="•"/>
              <a:tabLst>
                <a:tab pos="2286000" algn="l"/>
                <a:tab pos="4787900" algn="l"/>
              </a:tabLst>
            </a:pPr>
            <a:r>
              <a:t>Applications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t> operator:</a:t>
            </a:r>
          </a:p>
          <a:p>
            <a:pPr lvl="1" marL="639762" indent="-246062">
              <a:lnSpc>
                <a:spcPct val="110000"/>
              </a:lnSpc>
              <a:spcBef>
                <a:spcPts val="0"/>
              </a:spcBef>
              <a:tabLst>
                <a:tab pos="2286000" algn="l"/>
                <a:tab pos="4787900" algn="l"/>
              </a:tabLst>
              <a:defRPr sz="2200"/>
            </a:pPr>
            <a:r>
              <a:t>Obtain last digit of a number: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230857 % 10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46062">
              <a:lnSpc>
                <a:spcPct val="110000"/>
              </a:lnSpc>
              <a:spcBef>
                <a:spcPts val="0"/>
              </a:spcBef>
              <a:tabLst>
                <a:tab pos="2286000" algn="l"/>
                <a:tab pos="4787900" algn="l"/>
              </a:tabLst>
              <a:defRPr sz="2200"/>
            </a:pPr>
            <a:r>
              <a:t>Obtain last 4 digits: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658236489 % 10000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6489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46062">
              <a:lnSpc>
                <a:spcPct val="110000"/>
              </a:lnSpc>
              <a:spcBef>
                <a:spcPts val="0"/>
              </a:spcBef>
              <a:tabLst>
                <a:tab pos="2286000" algn="l"/>
                <a:tab pos="4787900" algn="l"/>
              </a:tabLst>
              <a:defRPr sz="2200"/>
            </a:pPr>
            <a:r>
              <a:t>See whether a number is odd: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7 % 2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42 % 2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% Exampl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% Example</a:t>
            </a:r>
          </a:p>
        </p:txBody>
      </p:sp>
      <p:sp>
        <p:nvSpPr>
          <p:cNvPr id="149" name="public static void main(String[] args){…"/>
          <p:cNvSpPr txBox="1"/>
          <p:nvPr>
            <p:ph type="body" idx="4294967295"/>
          </p:nvPr>
        </p:nvSpPr>
        <p:spPr>
          <a:xfrm>
            <a:off x="152400" y="1295400"/>
            <a:ext cx="89916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void main(String[] args){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System.out.println(45 % 6);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System.out.println(2 % 2);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System.out.println(8 % 10);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System.out.println(11 % 0);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System.out.println(-21 % 4);</a:t>
            </a:r>
            <a:endParaRPr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System.out.println(21 % -4);</a:t>
            </a:r>
            <a:endParaRPr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Output: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3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0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8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ArithmeticException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-1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Expressions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Expressions</a:t>
            </a:r>
          </a:p>
        </p:txBody>
      </p:sp>
      <p:sp>
        <p:nvSpPr>
          <p:cNvPr id="153" name="Find the exact change for 137 cents using quarters, dimes,…"/>
          <p:cNvSpPr txBox="1"/>
          <p:nvPr>
            <p:ph type="body" idx="4294967295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Find the exact change for 137 cents using quarters, dimes,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nickels and cents. Use the least number of coins. 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How many quarters? 137 / 25 = 5 quarters (Integer Division!)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What’s leftover? 137 % 25 = 12 cents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How many dimes? 12 / 10 = 1 dime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What’s leftover? 12 % 10 = 2 cents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How many nickels? 2 / 5 = 0 nickels. 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What’s leftover? 2 % 5 = 2 cents.   </a:t>
            </a: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 marL="279400" indent="66675">
              <a:lnSpc>
                <a:spcPct val="90000"/>
              </a:lnSpc>
              <a:spcBef>
                <a:spcPts val="0"/>
              </a:spcBef>
              <a:buSzTx/>
              <a:buNone/>
              <a:defRPr sz="2200"/>
            </a:pPr>
            <a:r>
              <a:t>How many pennies? 2 / 1 = 2 pennies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