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72" r:id="rId6"/>
    <p:sldId id="260" r:id="rId7"/>
    <p:sldId id="273" r:id="rId8"/>
    <p:sldId id="261" r:id="rId9"/>
    <p:sldId id="267" r:id="rId10"/>
    <p:sldId id="263" r:id="rId11"/>
    <p:sldId id="265" r:id="rId12"/>
    <p:sldId id="269" r:id="rId13"/>
    <p:sldId id="270" r:id="rId14"/>
    <p:sldId id="274" r:id="rId15"/>
    <p:sldId id="262" r:id="rId16"/>
    <p:sldId id="268" r:id="rId17"/>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84FA32-1A6E-40DE-A0EE-49951D31930D}" v="15" dt="2025-02-18T05:30:15.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94660"/>
  </p:normalViewPr>
  <p:slideViewPr>
    <p:cSldViewPr snapToGrid="0">
      <p:cViewPr varScale="1">
        <p:scale>
          <a:sx n="78" d="100"/>
          <a:sy n="78" d="100"/>
        </p:scale>
        <p:origin x="88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05A3EA93-F4B7-45C4-9052-BC3E40274401}" type="datetimeFigureOut">
              <a:rPr lang="en-US" smtClean="0"/>
              <a:t>4/22/2025</a:t>
            </a:fld>
            <a:endParaRPr lang="en-US"/>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401EB1A2-45CA-4872-9808-6D6DADAB7A9A}" type="slidenum">
              <a:rPr lang="en-US" smtClean="0"/>
              <a:t>‹#›</a:t>
            </a:fld>
            <a:endParaRPr lang="en-US"/>
          </a:p>
        </p:txBody>
      </p:sp>
    </p:spTree>
    <p:extLst>
      <p:ext uri="{BB962C8B-B14F-4D97-AF65-F5344CB8AC3E}">
        <p14:creationId xmlns:p14="http://schemas.microsoft.com/office/powerpoint/2010/main" val="3900416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IN"/>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0B9F2C20-3EB5-44D3-A8B0-9CEB6889712D}" type="datetimeFigureOut">
              <a:rPr lang="en-IN" smtClean="0"/>
              <a:t>22-04-2025</a:t>
            </a:fld>
            <a:endParaRPr lang="en-IN"/>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IN"/>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IN"/>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42AB351F-1F5A-45A9-87A2-728D3ED078B9}" type="slidenum">
              <a:rPr lang="en-IN" smtClean="0"/>
              <a:t>‹#›</a:t>
            </a:fld>
            <a:endParaRPr lang="en-IN"/>
          </a:p>
        </p:txBody>
      </p:sp>
    </p:spTree>
    <p:extLst>
      <p:ext uri="{BB962C8B-B14F-4D97-AF65-F5344CB8AC3E}">
        <p14:creationId xmlns:p14="http://schemas.microsoft.com/office/powerpoint/2010/main" val="27447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AB351F-1F5A-45A9-87A2-728D3ED078B9}" type="slidenum">
              <a:rPr lang="en-IN" smtClean="0"/>
              <a:t>1</a:t>
            </a:fld>
            <a:endParaRPr lang="en-IN"/>
          </a:p>
        </p:txBody>
      </p:sp>
    </p:spTree>
    <p:extLst>
      <p:ext uri="{BB962C8B-B14F-4D97-AF65-F5344CB8AC3E}">
        <p14:creationId xmlns:p14="http://schemas.microsoft.com/office/powerpoint/2010/main" val="364008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IN"/>
              <a:t>06 /01 / 2024</a:t>
            </a:r>
          </a:p>
        </p:txBody>
      </p:sp>
      <p:sp>
        <p:nvSpPr>
          <p:cNvPr id="5" name="Footer Placeholder 4"/>
          <p:cNvSpPr>
            <a:spLocks noGrp="1"/>
          </p:cNvSpPr>
          <p:nvPr>
            <p:ph type="ftr" sz="quarter" idx="11"/>
          </p:nvPr>
        </p:nvSpPr>
        <p:spPr/>
        <p:txBody>
          <a:bodyPr/>
          <a:lstStyle/>
          <a:p>
            <a:r>
              <a:rPr lang="en-IN"/>
              <a:t>First Review</a:t>
            </a:r>
          </a:p>
        </p:txBody>
      </p:sp>
      <p:sp>
        <p:nvSpPr>
          <p:cNvPr id="6" name="Slide Number Placeholder 5"/>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220316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06 /01 / 2024</a:t>
            </a:r>
          </a:p>
        </p:txBody>
      </p:sp>
      <p:sp>
        <p:nvSpPr>
          <p:cNvPr id="5" name="Footer Placeholder 4"/>
          <p:cNvSpPr>
            <a:spLocks noGrp="1"/>
          </p:cNvSpPr>
          <p:nvPr>
            <p:ph type="ftr" sz="quarter" idx="11"/>
          </p:nvPr>
        </p:nvSpPr>
        <p:spPr/>
        <p:txBody>
          <a:bodyPr/>
          <a:lstStyle/>
          <a:p>
            <a:r>
              <a:rPr lang="en-IN"/>
              <a:t>First Review</a:t>
            </a:r>
          </a:p>
        </p:txBody>
      </p:sp>
      <p:sp>
        <p:nvSpPr>
          <p:cNvPr id="6" name="Slide Number Placeholder 5"/>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404569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06 /01 / 2024</a:t>
            </a:r>
          </a:p>
        </p:txBody>
      </p:sp>
      <p:sp>
        <p:nvSpPr>
          <p:cNvPr id="5" name="Footer Placeholder 4"/>
          <p:cNvSpPr>
            <a:spLocks noGrp="1"/>
          </p:cNvSpPr>
          <p:nvPr>
            <p:ph type="ftr" sz="quarter" idx="11"/>
          </p:nvPr>
        </p:nvSpPr>
        <p:spPr/>
        <p:txBody>
          <a:bodyPr/>
          <a:lstStyle/>
          <a:p>
            <a:r>
              <a:rPr lang="en-IN"/>
              <a:t>First Review</a:t>
            </a:r>
          </a:p>
        </p:txBody>
      </p:sp>
      <p:sp>
        <p:nvSpPr>
          <p:cNvPr id="6" name="Slide Number Placeholder 5"/>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394551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06 /01 / 2024</a:t>
            </a:r>
          </a:p>
        </p:txBody>
      </p:sp>
      <p:sp>
        <p:nvSpPr>
          <p:cNvPr id="5" name="Footer Placeholder 4"/>
          <p:cNvSpPr>
            <a:spLocks noGrp="1"/>
          </p:cNvSpPr>
          <p:nvPr>
            <p:ph type="ftr" sz="quarter" idx="11"/>
          </p:nvPr>
        </p:nvSpPr>
        <p:spPr/>
        <p:txBody>
          <a:bodyPr/>
          <a:lstStyle/>
          <a:p>
            <a:r>
              <a:rPr lang="en-IN"/>
              <a:t>First Review</a:t>
            </a:r>
          </a:p>
        </p:txBody>
      </p:sp>
      <p:sp>
        <p:nvSpPr>
          <p:cNvPr id="6" name="Slide Number Placeholder 5"/>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31389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06 /01 / 2024</a:t>
            </a:r>
          </a:p>
        </p:txBody>
      </p:sp>
      <p:sp>
        <p:nvSpPr>
          <p:cNvPr id="5" name="Footer Placeholder 4"/>
          <p:cNvSpPr>
            <a:spLocks noGrp="1"/>
          </p:cNvSpPr>
          <p:nvPr>
            <p:ph type="ftr" sz="quarter" idx="11"/>
          </p:nvPr>
        </p:nvSpPr>
        <p:spPr/>
        <p:txBody>
          <a:bodyPr/>
          <a:lstStyle/>
          <a:p>
            <a:r>
              <a:rPr lang="en-IN"/>
              <a:t>First Review</a:t>
            </a:r>
          </a:p>
        </p:txBody>
      </p:sp>
      <p:sp>
        <p:nvSpPr>
          <p:cNvPr id="6" name="Slide Number Placeholder 5"/>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179602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IN"/>
              <a:t>06 /01 / 2024</a:t>
            </a:r>
          </a:p>
        </p:txBody>
      </p:sp>
      <p:sp>
        <p:nvSpPr>
          <p:cNvPr id="6" name="Footer Placeholder 5"/>
          <p:cNvSpPr>
            <a:spLocks noGrp="1"/>
          </p:cNvSpPr>
          <p:nvPr>
            <p:ph type="ftr" sz="quarter" idx="11"/>
          </p:nvPr>
        </p:nvSpPr>
        <p:spPr/>
        <p:txBody>
          <a:bodyPr/>
          <a:lstStyle/>
          <a:p>
            <a:r>
              <a:rPr lang="en-IN"/>
              <a:t>First Review</a:t>
            </a:r>
          </a:p>
        </p:txBody>
      </p:sp>
      <p:sp>
        <p:nvSpPr>
          <p:cNvPr id="7" name="Slide Number Placeholder 6"/>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180289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IN"/>
              <a:t>06 /01 / 2024</a:t>
            </a:r>
          </a:p>
        </p:txBody>
      </p:sp>
      <p:sp>
        <p:nvSpPr>
          <p:cNvPr id="8" name="Footer Placeholder 7"/>
          <p:cNvSpPr>
            <a:spLocks noGrp="1"/>
          </p:cNvSpPr>
          <p:nvPr>
            <p:ph type="ftr" sz="quarter" idx="11"/>
          </p:nvPr>
        </p:nvSpPr>
        <p:spPr/>
        <p:txBody>
          <a:bodyPr/>
          <a:lstStyle/>
          <a:p>
            <a:r>
              <a:rPr lang="en-IN"/>
              <a:t>First Review</a:t>
            </a:r>
          </a:p>
        </p:txBody>
      </p:sp>
      <p:sp>
        <p:nvSpPr>
          <p:cNvPr id="9" name="Slide Number Placeholder 8"/>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333243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IN"/>
              <a:t>06 /01 / 2024</a:t>
            </a:r>
          </a:p>
        </p:txBody>
      </p:sp>
      <p:sp>
        <p:nvSpPr>
          <p:cNvPr id="4" name="Footer Placeholder 3"/>
          <p:cNvSpPr>
            <a:spLocks noGrp="1"/>
          </p:cNvSpPr>
          <p:nvPr>
            <p:ph type="ftr" sz="quarter" idx="11"/>
          </p:nvPr>
        </p:nvSpPr>
        <p:spPr/>
        <p:txBody>
          <a:bodyPr/>
          <a:lstStyle/>
          <a:p>
            <a:r>
              <a:rPr lang="en-IN"/>
              <a:t>First Review</a:t>
            </a:r>
          </a:p>
        </p:txBody>
      </p:sp>
      <p:sp>
        <p:nvSpPr>
          <p:cNvPr id="5" name="Slide Number Placeholder 4"/>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24675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06 /01 / 2024</a:t>
            </a:r>
          </a:p>
        </p:txBody>
      </p:sp>
      <p:sp>
        <p:nvSpPr>
          <p:cNvPr id="3" name="Footer Placeholder 2"/>
          <p:cNvSpPr>
            <a:spLocks noGrp="1"/>
          </p:cNvSpPr>
          <p:nvPr>
            <p:ph type="ftr" sz="quarter" idx="11"/>
          </p:nvPr>
        </p:nvSpPr>
        <p:spPr/>
        <p:txBody>
          <a:bodyPr/>
          <a:lstStyle/>
          <a:p>
            <a:r>
              <a:rPr lang="en-IN"/>
              <a:t>First Review</a:t>
            </a:r>
          </a:p>
        </p:txBody>
      </p:sp>
      <p:sp>
        <p:nvSpPr>
          <p:cNvPr id="4" name="Slide Number Placeholder 3"/>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332637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06 /01 / 2024</a:t>
            </a:r>
          </a:p>
        </p:txBody>
      </p:sp>
      <p:sp>
        <p:nvSpPr>
          <p:cNvPr id="6" name="Footer Placeholder 5"/>
          <p:cNvSpPr>
            <a:spLocks noGrp="1"/>
          </p:cNvSpPr>
          <p:nvPr>
            <p:ph type="ftr" sz="quarter" idx="11"/>
          </p:nvPr>
        </p:nvSpPr>
        <p:spPr/>
        <p:txBody>
          <a:bodyPr/>
          <a:lstStyle/>
          <a:p>
            <a:r>
              <a:rPr lang="en-IN"/>
              <a:t>First Review</a:t>
            </a:r>
          </a:p>
        </p:txBody>
      </p:sp>
      <p:sp>
        <p:nvSpPr>
          <p:cNvPr id="7" name="Slide Number Placeholder 6"/>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29968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06 /01 / 2024</a:t>
            </a:r>
          </a:p>
        </p:txBody>
      </p:sp>
      <p:sp>
        <p:nvSpPr>
          <p:cNvPr id="6" name="Footer Placeholder 5"/>
          <p:cNvSpPr>
            <a:spLocks noGrp="1"/>
          </p:cNvSpPr>
          <p:nvPr>
            <p:ph type="ftr" sz="quarter" idx="11"/>
          </p:nvPr>
        </p:nvSpPr>
        <p:spPr/>
        <p:txBody>
          <a:bodyPr/>
          <a:lstStyle/>
          <a:p>
            <a:r>
              <a:rPr lang="en-IN"/>
              <a:t>First Review</a:t>
            </a:r>
          </a:p>
        </p:txBody>
      </p:sp>
      <p:sp>
        <p:nvSpPr>
          <p:cNvPr id="7" name="Slide Number Placeholder 6"/>
          <p:cNvSpPr>
            <a:spLocks noGrp="1"/>
          </p:cNvSpPr>
          <p:nvPr>
            <p:ph type="sldNum" sz="quarter" idx="12"/>
          </p:nvPr>
        </p:nvSpPr>
        <p:spPr/>
        <p:txBody>
          <a:bodyPr/>
          <a:lstStyle/>
          <a:p>
            <a:fld id="{13A8279B-BE05-4933-95CB-6ED3DB0991DC}" type="slidenum">
              <a:rPr lang="en-IN" smtClean="0"/>
              <a:t>‹#›</a:t>
            </a:fld>
            <a:endParaRPr lang="en-IN"/>
          </a:p>
        </p:txBody>
      </p:sp>
    </p:spTree>
    <p:extLst>
      <p:ext uri="{BB962C8B-B14F-4D97-AF65-F5344CB8AC3E}">
        <p14:creationId xmlns:p14="http://schemas.microsoft.com/office/powerpoint/2010/main" val="101965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06 /01 / 2024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First Review</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8279B-BE05-4933-95CB-6ED3DB0991DC}" type="slidenum">
              <a:rPr lang="en-IN" smtClean="0"/>
              <a:t>‹#›</a:t>
            </a:fld>
            <a:endParaRPr lang="en-IN"/>
          </a:p>
        </p:txBody>
      </p:sp>
    </p:spTree>
    <p:extLst>
      <p:ext uri="{BB962C8B-B14F-4D97-AF65-F5344CB8AC3E}">
        <p14:creationId xmlns:p14="http://schemas.microsoft.com/office/powerpoint/2010/main" val="2615091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84893027_Driver_Drowsiness_Detection_System_Using_Machine_Learning" TargetMode="External"/><Relationship Id="rId2" Type="http://schemas.openxmlformats.org/officeDocument/2006/relationships/hyperlink" Target="https://en.wikipedia.org/wiki/Acusensus?utm_source=chatgpt.com" TargetMode="External"/><Relationship Id="rId1" Type="http://schemas.openxmlformats.org/officeDocument/2006/relationships/slideLayout" Target="../slideLayouts/slideLayout2.xml"/><Relationship Id="rId5" Type="http://schemas.openxmlformats.org/officeDocument/2006/relationships/hyperlink" Target="https://ieeexplore.ieee.org/document/9769325" TargetMode="External"/><Relationship Id="rId4" Type="http://schemas.openxmlformats.org/officeDocument/2006/relationships/hyperlink" Target="https://arxiv.org/abs/2406.15646?utm_source=chatgp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14104" y="403271"/>
            <a:ext cx="1507986" cy="1383287"/>
          </a:xfrm>
          <a:prstGeom prst="rect">
            <a:avLst/>
          </a:prstGeom>
          <a:noFill/>
        </p:spPr>
      </p:pic>
      <p:pic>
        <p:nvPicPr>
          <p:cNvPr id="5" name="image2.png" title="Image"/>
          <p:cNvPicPr preferRelativeResize="0"/>
          <p:nvPr/>
        </p:nvPicPr>
        <p:blipFill>
          <a:blip r:embed="rId4"/>
          <a:stretch>
            <a:fillRect/>
          </a:stretch>
        </p:blipFill>
        <p:spPr>
          <a:xfrm>
            <a:off x="9935859" y="508000"/>
            <a:ext cx="1507985" cy="1278557"/>
          </a:xfrm>
          <a:prstGeom prst="rect">
            <a:avLst/>
          </a:prstGeom>
          <a:noFill/>
        </p:spPr>
      </p:pic>
      <p:sp>
        <p:nvSpPr>
          <p:cNvPr id="6" name="Rectangle 5"/>
          <p:cNvSpPr/>
          <p:nvPr/>
        </p:nvSpPr>
        <p:spPr>
          <a:xfrm>
            <a:off x="2521132" y="403271"/>
            <a:ext cx="6786164" cy="646331"/>
          </a:xfrm>
          <a:prstGeom prst="rect">
            <a:avLst/>
          </a:prstGeom>
        </p:spPr>
        <p:txBody>
          <a:bodyPr wrap="square">
            <a:spAutoFit/>
          </a:bodyPr>
          <a:lstStyle/>
          <a:p>
            <a:pPr algn="ctr"/>
            <a:r>
              <a:rPr lang="en-US" b="1" dirty="0">
                <a:latin typeface="Times New Roman" pitchFamily="18" charset="0"/>
                <a:cs typeface="Times New Roman" pitchFamily="18" charset="0"/>
              </a:rPr>
              <a:t>HINDUSTHAN INSTITUTE OF TECHNOLOGY , COIMBATORE -32</a:t>
            </a:r>
          </a:p>
        </p:txBody>
      </p:sp>
      <p:sp>
        <p:nvSpPr>
          <p:cNvPr id="7" name="Rectangle 6"/>
          <p:cNvSpPr/>
          <p:nvPr/>
        </p:nvSpPr>
        <p:spPr>
          <a:xfrm>
            <a:off x="2625634" y="1201783"/>
            <a:ext cx="6341084" cy="584775"/>
          </a:xfrm>
          <a:prstGeom prst="rect">
            <a:avLst/>
          </a:prstGeom>
        </p:spPr>
        <p:txBody>
          <a:bodyPr wrap="square">
            <a:spAutoFit/>
          </a:bodyPr>
          <a:lstStyle/>
          <a:p>
            <a:pPr algn="ctr"/>
            <a:r>
              <a:rPr lang="en-US" sz="1600" b="1" dirty="0">
                <a:latin typeface="Times New Roman" pitchFamily="18" charset="0"/>
                <a:cs typeface="Times New Roman" pitchFamily="18" charset="0"/>
              </a:rPr>
              <a:t> DEPARTMENT OF ARTIFICIAL INTELLIGENCE &amp; </a:t>
            </a:r>
          </a:p>
          <a:p>
            <a:pPr algn="ctr"/>
            <a:r>
              <a:rPr lang="en-US" sz="1600" b="1" dirty="0">
                <a:latin typeface="Times New Roman" pitchFamily="18" charset="0"/>
                <a:cs typeface="Times New Roman" pitchFamily="18" charset="0"/>
              </a:rPr>
              <a:t>DATA SCIENCE</a:t>
            </a:r>
          </a:p>
        </p:txBody>
      </p:sp>
      <p:sp>
        <p:nvSpPr>
          <p:cNvPr id="9" name="Subtitle 8"/>
          <p:cNvSpPr>
            <a:spLocks noGrp="1"/>
          </p:cNvSpPr>
          <p:nvPr>
            <p:ph type="subTitle" idx="1"/>
          </p:nvPr>
        </p:nvSpPr>
        <p:spPr>
          <a:xfrm>
            <a:off x="997825" y="1866980"/>
            <a:ext cx="10047403" cy="4587749"/>
          </a:xfrm>
          <a:solidFill>
            <a:schemeClr val="bg1"/>
          </a:solidFill>
        </p:spPr>
        <p:txBody>
          <a:bodyPr>
            <a:normAutofit/>
          </a:bodyPr>
          <a:lstStyle/>
          <a:p>
            <a:endParaRPr lang="en-US" dirty="0"/>
          </a:p>
          <a:p>
            <a:r>
              <a:rPr lang="en-US" sz="2800" b="1" dirty="0">
                <a:latin typeface="Times New Roman" panose="02020603050405020304" pitchFamily="18" charset="0"/>
                <a:cs typeface="Times New Roman" panose="02020603050405020304" pitchFamily="18" charset="0"/>
              </a:rPr>
              <a:t>Driver Safety Monitoring: Drowsiness and Mobile Usage Detection System     </a:t>
            </a:r>
            <a:r>
              <a:rPr lang="en-US" dirty="0"/>
              <a:t>                            </a:t>
            </a:r>
          </a:p>
          <a:p>
            <a:r>
              <a:rPr lang="en-US" dirty="0"/>
              <a:t>                                                                       </a:t>
            </a:r>
          </a:p>
          <a:p>
            <a:r>
              <a:rPr lang="en-US" b="1" dirty="0">
                <a:latin typeface="Times New Roman" pitchFamily="18" charset="0"/>
                <a:cs typeface="Times New Roman" pitchFamily="18" charset="0"/>
              </a:rPr>
              <a:t>                                                                      </a:t>
            </a:r>
            <a:r>
              <a:rPr lang="en-US" sz="2100" b="1" dirty="0">
                <a:latin typeface="Times New Roman" pitchFamily="18" charset="0"/>
                <a:cs typeface="Times New Roman" pitchFamily="18" charset="0"/>
              </a:rPr>
              <a:t>Team Members</a:t>
            </a:r>
          </a:p>
          <a:p>
            <a:r>
              <a:rPr lang="en-US" sz="1800" dirty="0">
                <a:latin typeface="Times New Roman" pitchFamily="18" charset="0"/>
                <a:cs typeface="Times New Roman" pitchFamily="18" charset="0"/>
              </a:rPr>
              <a:t>                                                                                                                CHANDRU A(720821108016)</a:t>
            </a:r>
          </a:p>
          <a:p>
            <a:pPr algn="l"/>
            <a:r>
              <a:rPr lang="en-US" sz="1900" dirty="0">
                <a:latin typeface="Times New Roman" pitchFamily="18" charset="0"/>
                <a:cs typeface="Times New Roman" pitchFamily="18" charset="0"/>
              </a:rPr>
              <a:t>           GUIDE NAME: DR. TAMIZHARASU S,                                </a:t>
            </a:r>
            <a:r>
              <a:rPr lang="en-US" sz="2000" dirty="0">
                <a:latin typeface="Times New Roman" pitchFamily="18" charset="0"/>
                <a:cs typeface="Times New Roman" pitchFamily="18" charset="0"/>
              </a:rPr>
              <a:t>DHINESH D(720821108018)</a:t>
            </a:r>
          </a:p>
          <a:p>
            <a:r>
              <a:rPr lang="en-US" sz="1800" dirty="0">
                <a:latin typeface="Times New Roman" pitchFamily="18" charset="0"/>
                <a:cs typeface="Times New Roman" pitchFamily="18" charset="0"/>
              </a:rPr>
              <a:t>GUIDE DESIGNATION: AP/CSE.                                                GOKUL S(720821108019)</a:t>
            </a:r>
          </a:p>
          <a:p>
            <a:r>
              <a:rPr lang="en-US" sz="1800" dirty="0">
                <a:latin typeface="Times New Roman" pitchFamily="18" charset="0"/>
                <a:cs typeface="Times New Roman" pitchFamily="18" charset="0"/>
              </a:rPr>
              <a:t>                                                                                                                RAGURAM K(720821108044)</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p:txBody>
          <a:bodyPr/>
          <a:lstStyle/>
          <a:p>
            <a:fld id="{13A8279B-BE05-4933-95CB-6ED3DB0991DC}" type="slidenum">
              <a:rPr lang="en-IN" smtClean="0"/>
              <a:t>1</a:t>
            </a:fld>
            <a:endParaRPr lang="en-IN" dirty="0"/>
          </a:p>
        </p:txBody>
      </p:sp>
    </p:spTree>
    <p:extLst>
      <p:ext uri="{BB962C8B-B14F-4D97-AF65-F5344CB8AC3E}">
        <p14:creationId xmlns:p14="http://schemas.microsoft.com/office/powerpoint/2010/main" val="211883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417"/>
            <a:ext cx="10515600" cy="1033670"/>
          </a:xfrm>
        </p:spPr>
        <p:txBody>
          <a:bodyPr>
            <a:normAutofit fontScale="90000"/>
          </a:bodyPr>
          <a:lstStyle/>
          <a:p>
            <a:pPr algn="ctr"/>
            <a:r>
              <a:rPr lang="en-US" sz="2800" b="1" dirty="0">
                <a:latin typeface="Times New Roman" pitchFamily="18" charset="0"/>
                <a:cs typeface="Times New Roman" pitchFamily="18" charset="0"/>
              </a:rPr>
              <a:t>SUSTAINABILITY DEVELOPMENT GOAL  ADHERED AND JUSTIFICATION</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92087"/>
            <a:ext cx="10515600" cy="4884876"/>
          </a:xfrm>
        </p:spPr>
        <p:txBody>
          <a:bodyPr>
            <a:normAutofit fontScale="77500" lnSpcReduction="20000"/>
          </a:bodyPr>
          <a:lstStyle/>
          <a:p>
            <a:pPr marL="0" indent="0" algn="just">
              <a:buNone/>
            </a:pPr>
            <a:r>
              <a:rPr lang="en-US" b="1" dirty="0">
                <a:latin typeface="Times New Roman" panose="02020603050405020304" pitchFamily="18" charset="0"/>
                <a:cs typeface="Times New Roman" panose="02020603050405020304" pitchFamily="18" charset="0"/>
              </a:rPr>
              <a:t>1. Good Health and Well-Being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Prevents drowsiness-related accidents, promoting health and reducing fatigue-related risks.</a:t>
            </a:r>
          </a:p>
          <a:p>
            <a:pPr marL="0" indent="0" algn="just">
              <a:buNone/>
            </a:pPr>
            <a:r>
              <a:rPr lang="en-US" b="1" dirty="0">
                <a:latin typeface="Times New Roman" panose="02020603050405020304" pitchFamily="18" charset="0"/>
                <a:cs typeface="Times New Roman" panose="02020603050405020304" pitchFamily="18" charset="0"/>
              </a:rPr>
              <a:t>2. Decent Work and Economic Growth</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Enhances workplace safety and productivity, reducing accidents and minimizing downtime.</a:t>
            </a:r>
          </a:p>
          <a:p>
            <a:pPr marL="0" indent="0" algn="just">
              <a:buNone/>
            </a:pPr>
            <a:r>
              <a:rPr lang="en-US" b="1" dirty="0">
                <a:latin typeface="Times New Roman" panose="02020603050405020304" pitchFamily="18" charset="0"/>
                <a:cs typeface="Times New Roman" panose="02020603050405020304" pitchFamily="18" charset="0"/>
              </a:rPr>
              <a:t>3. Industry, Innovation, and Infrastructure</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Uses AI and machine learning for innovative solutions, improving safety in transportation and workplaces.</a:t>
            </a:r>
          </a:p>
          <a:p>
            <a:pPr marL="0" indent="0" algn="just">
              <a:buNone/>
            </a:pPr>
            <a:r>
              <a:rPr lang="en-US" b="1" dirty="0">
                <a:latin typeface="Times New Roman" panose="02020603050405020304" pitchFamily="18" charset="0"/>
                <a:cs typeface="Times New Roman" panose="02020603050405020304" pitchFamily="18" charset="0"/>
              </a:rPr>
              <a:t>4. Sustainable Cities and Communities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Reduces road accidents, making cities safer and promoting responsible driving.</a:t>
            </a:r>
          </a:p>
          <a:p>
            <a:pPr marL="0" indent="0" algn="just">
              <a:buNone/>
            </a:pPr>
            <a:r>
              <a:rPr lang="en-US" b="1" dirty="0">
                <a:latin typeface="Times New Roman" panose="02020603050405020304" pitchFamily="18" charset="0"/>
                <a:cs typeface="Times New Roman" panose="02020603050405020304" pitchFamily="18" charset="0"/>
              </a:rPr>
              <a:t>5. Responsible Consumption and Production</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Reduces resource waste by preventing accidents, ensuring efficient use of resources.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10</a:t>
            </a:fld>
            <a:endParaRPr lang="en-IN"/>
          </a:p>
        </p:txBody>
      </p:sp>
    </p:spTree>
    <p:extLst>
      <p:ext uri="{BB962C8B-B14F-4D97-AF65-F5344CB8AC3E}">
        <p14:creationId xmlns:p14="http://schemas.microsoft.com/office/powerpoint/2010/main" val="76447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026353"/>
          </a:xfrm>
        </p:spPr>
        <p:txBody>
          <a:bodyPr>
            <a:normAutofit/>
          </a:bodyPr>
          <a:lstStyle/>
          <a:p>
            <a:pPr algn="ctr"/>
            <a:r>
              <a:rPr lang="en-US" sz="2800" b="1" dirty="0">
                <a:latin typeface="Times New Roman" pitchFamily="18" charset="0"/>
                <a:cs typeface="Times New Roman" pitchFamily="18" charset="0"/>
              </a:rPr>
              <a:t>SAFETY AND ETHICAL  INPUTS </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43610"/>
            <a:ext cx="10515600" cy="5436704"/>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1. User Safety:</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Alerts:</a:t>
            </a:r>
            <a:r>
              <a:rPr lang="en-US" sz="2000" dirty="0">
                <a:latin typeface="Times New Roman" panose="02020603050405020304" pitchFamily="18" charset="0"/>
                <a:cs typeface="Times New Roman" panose="02020603050405020304" pitchFamily="18" charset="0"/>
              </a:rPr>
              <a:t> The system provides immediate notifications to users when drowsiness is detected, preventing accidents and ensuring safer driving and work environments.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Privacy:</a:t>
            </a:r>
            <a:r>
              <a:rPr lang="en-US" sz="2000" dirty="0">
                <a:latin typeface="Times New Roman" panose="02020603050405020304" pitchFamily="18" charset="0"/>
                <a:cs typeface="Times New Roman" panose="02020603050405020304" pitchFamily="18" charset="0"/>
              </a:rPr>
              <a:t> The system processes video data locally to protect user privacy, with no personal data being stored or shared.</a:t>
            </a:r>
          </a:p>
          <a:p>
            <a:pPr marL="0" indent="0" algn="just">
              <a:buNone/>
            </a:pPr>
            <a:r>
              <a:rPr lang="en-US" sz="2000" b="1" dirty="0">
                <a:latin typeface="Times New Roman" panose="02020603050405020304" pitchFamily="18" charset="0"/>
                <a:cs typeface="Times New Roman" panose="02020603050405020304" pitchFamily="18" charset="0"/>
              </a:rPr>
              <a:t>2. Ethical Considerations: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Non-Invasive Monitoring:</a:t>
            </a:r>
            <a:r>
              <a:rPr lang="en-US" sz="2000" dirty="0">
                <a:latin typeface="Times New Roman" panose="02020603050405020304" pitchFamily="18" charset="0"/>
                <a:cs typeface="Times New Roman" panose="02020603050405020304" pitchFamily="18" charset="0"/>
              </a:rPr>
              <a:t> The system uses facial recognition to detect drowsiness without invasive measures, ensuring user comfort and consent.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Fairness and Accuracy:</a:t>
            </a:r>
            <a:r>
              <a:rPr lang="en-US" sz="2000" dirty="0">
                <a:latin typeface="Times New Roman" panose="02020603050405020304" pitchFamily="18" charset="0"/>
                <a:cs typeface="Times New Roman" panose="02020603050405020304" pitchFamily="18" charset="0"/>
              </a:rPr>
              <a:t> The detection models are trained with diverse datasets to ensure fairness across different demographics (age, gender, ethnicity) and minimize bias in predictions.</a:t>
            </a:r>
          </a:p>
          <a:p>
            <a:pPr marL="0" indent="0" algn="just">
              <a:buNone/>
            </a:pPr>
            <a:r>
              <a:rPr lang="en-US" sz="2000" b="1" dirty="0">
                <a:latin typeface="Times New Roman" panose="02020603050405020304" pitchFamily="18" charset="0"/>
                <a:cs typeface="Times New Roman" panose="02020603050405020304" pitchFamily="18" charset="0"/>
              </a:rPr>
              <a:t>3. Responsible Use:</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Guidance on Usage:</a:t>
            </a:r>
            <a:r>
              <a:rPr lang="en-US" sz="2000" dirty="0">
                <a:latin typeface="Times New Roman" panose="02020603050405020304" pitchFamily="18" charset="0"/>
                <a:cs typeface="Times New Roman" panose="02020603050405020304" pitchFamily="18" charset="0"/>
              </a:rPr>
              <a:t> The system is intended as a supplementary tool, not a replacement for human judgment or proper rest, emphasizing the importance of responsible sleep hygiene.</a:t>
            </a:r>
          </a:p>
          <a:p>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11</a:t>
            </a:fld>
            <a:endParaRPr lang="en-IN"/>
          </a:p>
        </p:txBody>
      </p:sp>
    </p:spTree>
    <p:extLst>
      <p:ext uri="{BB962C8B-B14F-4D97-AF65-F5344CB8AC3E}">
        <p14:creationId xmlns:p14="http://schemas.microsoft.com/office/powerpoint/2010/main" val="27607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962"/>
            <a:ext cx="10515600" cy="844592"/>
          </a:xfrm>
        </p:spPr>
        <p:txBody>
          <a:bodyPr>
            <a:normAutofit fontScale="90000"/>
          </a:bodyPr>
          <a:lstStyle/>
          <a:p>
            <a:pPr algn="ctr"/>
            <a:r>
              <a:rPr lang="en-US" sz="2800" b="1" dirty="0">
                <a:latin typeface="Times New Roman" pitchFamily="18" charset="0"/>
                <a:cs typeface="Times New Roman" pitchFamily="18" charset="0"/>
              </a:rPr>
              <a:t>BUDGET ESTIMATION </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6765"/>
            <a:ext cx="10515600" cy="4351338"/>
          </a:xfrm>
        </p:spPr>
        <p:txBody>
          <a:bodyPr>
            <a:noAutofit/>
          </a:bodyPr>
          <a:lstStyle/>
          <a:p>
            <a:pPr marL="0" indent="0" algn="just">
              <a:buNone/>
            </a:pPr>
            <a:r>
              <a:rPr lang="en-IN" sz="2200" dirty="0">
                <a:latin typeface="Times New Roman" panose="02020603050405020304" pitchFamily="18" charset="0"/>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p>
            <a:fld id="{13A8279B-BE05-4933-95CB-6ED3DB0991DC}" type="slidenum">
              <a:rPr lang="en-IN" smtClean="0"/>
              <a:t>12</a:t>
            </a:fld>
            <a:endParaRPr lang="en-IN"/>
          </a:p>
        </p:txBody>
      </p:sp>
      <p:graphicFrame>
        <p:nvGraphicFramePr>
          <p:cNvPr id="7" name="Table 6">
            <a:extLst>
              <a:ext uri="{FF2B5EF4-FFF2-40B4-BE49-F238E27FC236}">
                <a16:creationId xmlns:a16="http://schemas.microsoft.com/office/drawing/2014/main" id="{E5FD4AFC-7C23-4BB7-030F-A6433A60C679}"/>
              </a:ext>
            </a:extLst>
          </p:cNvPr>
          <p:cNvGraphicFramePr>
            <a:graphicFrameLocks noGrp="1"/>
          </p:cNvGraphicFramePr>
          <p:nvPr>
            <p:extLst>
              <p:ext uri="{D42A27DB-BD31-4B8C-83A1-F6EECF244321}">
                <p14:modId xmlns:p14="http://schemas.microsoft.com/office/powerpoint/2010/main" val="2898767071"/>
              </p:ext>
            </p:extLst>
          </p:nvPr>
        </p:nvGraphicFramePr>
        <p:xfrm>
          <a:off x="1661160" y="1046481"/>
          <a:ext cx="8498838" cy="5181598"/>
        </p:xfrm>
        <a:graphic>
          <a:graphicData uri="http://schemas.openxmlformats.org/drawingml/2006/table">
            <a:tbl>
              <a:tblPr firstRow="1" bandRow="1">
                <a:tableStyleId>{5940675A-B579-460E-94D1-54222C63F5DA}</a:tableStyleId>
              </a:tblPr>
              <a:tblGrid>
                <a:gridCol w="2832946">
                  <a:extLst>
                    <a:ext uri="{9D8B030D-6E8A-4147-A177-3AD203B41FA5}">
                      <a16:colId xmlns:a16="http://schemas.microsoft.com/office/drawing/2014/main" val="3129979202"/>
                    </a:ext>
                  </a:extLst>
                </a:gridCol>
                <a:gridCol w="2832946">
                  <a:extLst>
                    <a:ext uri="{9D8B030D-6E8A-4147-A177-3AD203B41FA5}">
                      <a16:colId xmlns:a16="http://schemas.microsoft.com/office/drawing/2014/main" val="3163143516"/>
                    </a:ext>
                  </a:extLst>
                </a:gridCol>
                <a:gridCol w="2832946">
                  <a:extLst>
                    <a:ext uri="{9D8B030D-6E8A-4147-A177-3AD203B41FA5}">
                      <a16:colId xmlns:a16="http://schemas.microsoft.com/office/drawing/2014/main" val="3872089480"/>
                    </a:ext>
                  </a:extLst>
                </a:gridCol>
              </a:tblGrid>
              <a:tr h="735537">
                <a:tc>
                  <a:txBody>
                    <a:bodyPr/>
                    <a:lstStyle/>
                    <a:p>
                      <a:r>
                        <a:rPr lang="en-IN" sz="2200" b="1" dirty="0">
                          <a:latin typeface="Times New Roman" panose="02020603050405020304" pitchFamily="18" charset="0"/>
                          <a:cs typeface="Times New Roman" panose="02020603050405020304" pitchFamily="18" charset="0"/>
                        </a:rPr>
                        <a:t>Category</a:t>
                      </a:r>
                      <a:endParaRPr lang="en-IN" sz="2200" dirty="0">
                        <a:latin typeface="Times New Roman" panose="02020603050405020304" pitchFamily="18" charset="0"/>
                        <a:cs typeface="Times New Roman" panose="02020603050405020304" pitchFamily="18" charset="0"/>
                      </a:endParaRPr>
                    </a:p>
                  </a:txBody>
                  <a:tcPr anchor="ctr"/>
                </a:tc>
                <a:tc>
                  <a:txBody>
                    <a:bodyPr/>
                    <a:lstStyle/>
                    <a:p>
                      <a:r>
                        <a:rPr lang="en-IN" sz="2200" b="1" dirty="0">
                          <a:latin typeface="Times New Roman" panose="02020603050405020304" pitchFamily="18" charset="0"/>
                          <a:cs typeface="Times New Roman" panose="02020603050405020304" pitchFamily="18" charset="0"/>
                        </a:rPr>
                        <a:t>Item</a:t>
                      </a:r>
                    </a:p>
                  </a:txBody>
                  <a:tcPr/>
                </a:tc>
                <a:tc>
                  <a:txBody>
                    <a:bodyPr/>
                    <a:lstStyle/>
                    <a:p>
                      <a:r>
                        <a:rPr lang="en-IN" sz="2200" b="1" dirty="0">
                          <a:latin typeface="Times New Roman" panose="02020603050405020304" pitchFamily="18" charset="0"/>
                          <a:cs typeface="Times New Roman" panose="02020603050405020304" pitchFamily="18" charset="0"/>
                        </a:rPr>
                        <a:t>Estimated Cost (INR)</a:t>
                      </a:r>
                    </a:p>
                  </a:txBody>
                  <a:tcPr/>
                </a:tc>
                <a:extLst>
                  <a:ext uri="{0D108BD9-81ED-4DB2-BD59-A6C34878D82A}">
                    <a16:rowId xmlns:a16="http://schemas.microsoft.com/office/drawing/2014/main" val="484975929"/>
                  </a:ext>
                </a:extLst>
              </a:tr>
              <a:tr h="1790776">
                <a:tc>
                  <a:txBody>
                    <a:bodyPr/>
                    <a:lstStyle/>
                    <a:p>
                      <a:r>
                        <a:rPr lang="en-IN" sz="2200" dirty="0">
                          <a:latin typeface="Times New Roman" panose="02020603050405020304" pitchFamily="18" charset="0"/>
                          <a:cs typeface="Times New Roman" panose="02020603050405020304" pitchFamily="18" charset="0"/>
                        </a:rPr>
                        <a:t>1. Software &amp; Tools</a:t>
                      </a:r>
                    </a:p>
                  </a:txBody>
                  <a:tcPr/>
                </a:tc>
                <a:tc>
                  <a:txBody>
                    <a:bodyPr/>
                    <a:lstStyle/>
                    <a:p>
                      <a:r>
                        <a:rPr lang="en-IN" sz="2200" dirty="0">
                          <a:latin typeface="Times New Roman" panose="02020603050405020304" pitchFamily="18" charset="0"/>
                          <a:cs typeface="Times New Roman" panose="02020603050405020304" pitchFamily="18" charset="0"/>
                        </a:rPr>
                        <a:t>OpenCV, YOLOv8, PyQt5, TensorFlow, </a:t>
                      </a:r>
                      <a:r>
                        <a:rPr lang="en-IN" sz="2200" dirty="0" err="1">
                          <a:latin typeface="Times New Roman" panose="02020603050405020304" pitchFamily="18" charset="0"/>
                          <a:cs typeface="Times New Roman" panose="02020603050405020304" pitchFamily="18" charset="0"/>
                        </a:rPr>
                        <a:t>Keras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GroundingDINO</a:t>
                      </a:r>
                      <a:r>
                        <a:rPr lang="en-IN" sz="2200" dirty="0">
                          <a:latin typeface="Times New Roman" panose="02020603050405020304" pitchFamily="18" charset="0"/>
                          <a:cs typeface="Times New Roman" panose="02020603050405020304" pitchFamily="18" charset="0"/>
                        </a:rPr>
                        <a:t> (Free/Open Source)</a:t>
                      </a:r>
                    </a:p>
                  </a:txBody>
                  <a:tcPr/>
                </a:tc>
                <a:tc>
                  <a:txBody>
                    <a:bodyPr/>
                    <a:lstStyle/>
                    <a:p>
                      <a:r>
                        <a:rPr lang="en-IN" sz="2200" dirty="0">
                          <a:latin typeface="Times New Roman" panose="02020603050405020304" pitchFamily="18" charset="0"/>
                          <a:cs typeface="Times New Roman" panose="02020603050405020304" pitchFamily="18" charset="0"/>
                        </a:rPr>
                        <a:t>Free</a:t>
                      </a:r>
                    </a:p>
                  </a:txBody>
                  <a:tcPr/>
                </a:tc>
                <a:extLst>
                  <a:ext uri="{0D108BD9-81ED-4DB2-BD59-A6C34878D82A}">
                    <a16:rowId xmlns:a16="http://schemas.microsoft.com/office/drawing/2014/main" val="3188807892"/>
                  </a:ext>
                </a:extLst>
              </a:tr>
              <a:tr h="1111515">
                <a:tc>
                  <a:txBody>
                    <a:bodyPr/>
                    <a:lstStyle/>
                    <a:p>
                      <a:r>
                        <a:rPr lang="en-IN" sz="2200" dirty="0">
                          <a:latin typeface="Times New Roman" panose="02020603050405020304" pitchFamily="18" charset="0"/>
                          <a:cs typeface="Times New Roman" panose="02020603050405020304" pitchFamily="18" charset="0"/>
                        </a:rPr>
                        <a:t>2. Hardware</a:t>
                      </a:r>
                    </a:p>
                  </a:txBody>
                  <a:tcPr/>
                </a:tc>
                <a:tc>
                  <a:txBody>
                    <a:bodyPr/>
                    <a:lstStyle/>
                    <a:p>
                      <a:r>
                        <a:rPr lang="en-US" sz="2200" dirty="0">
                          <a:latin typeface="Times New Roman" panose="02020603050405020304" pitchFamily="18" charset="0"/>
                          <a:cs typeface="Times New Roman" panose="02020603050405020304" pitchFamily="18" charset="0"/>
                        </a:rPr>
                        <a:t>Webcam/Camera (Lower Budget Quality)</a:t>
                      </a:r>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₹4,100 - ₹5,000</a:t>
                      </a:r>
                    </a:p>
                  </a:txBody>
                  <a:tcPr/>
                </a:tc>
                <a:extLst>
                  <a:ext uri="{0D108BD9-81ED-4DB2-BD59-A6C34878D82A}">
                    <a16:rowId xmlns:a16="http://schemas.microsoft.com/office/drawing/2014/main" val="3878719781"/>
                  </a:ext>
                </a:extLst>
              </a:tr>
              <a:tr h="771885">
                <a:tc>
                  <a:txBody>
                    <a:bodyPr/>
                    <a:lstStyle/>
                    <a:p>
                      <a:r>
                        <a:rPr lang="en-IN" sz="2200" dirty="0">
                          <a:latin typeface="Times New Roman" panose="02020603050405020304" pitchFamily="18" charset="0"/>
                          <a:cs typeface="Times New Roman" panose="02020603050405020304" pitchFamily="18" charset="0"/>
                        </a:rPr>
                        <a:t>3. Cloud/Server</a:t>
                      </a:r>
                    </a:p>
                  </a:txBody>
                  <a:tcPr/>
                </a:tc>
                <a:tc>
                  <a:txBody>
                    <a:bodyPr/>
                    <a:lstStyle/>
                    <a:p>
                      <a:r>
                        <a:rPr lang="en-IN" sz="2200" dirty="0">
                          <a:latin typeface="Times New Roman" panose="02020603050405020304" pitchFamily="18" charset="0"/>
                          <a:cs typeface="Times New Roman" panose="02020603050405020304" pitchFamily="18" charset="0"/>
                        </a:rPr>
                        <a:t>Cloud Services (Minimal Usage)</a:t>
                      </a:r>
                    </a:p>
                  </a:txBody>
                  <a:tcPr/>
                </a:tc>
                <a:tc>
                  <a:txBody>
                    <a:bodyPr/>
                    <a:lstStyle/>
                    <a:p>
                      <a:r>
                        <a:rPr lang="en-IN" sz="2200" dirty="0">
                          <a:latin typeface="Times New Roman" panose="02020603050405020304" pitchFamily="18" charset="0"/>
                          <a:cs typeface="Times New Roman" panose="02020603050405020304" pitchFamily="18" charset="0"/>
                        </a:rPr>
                        <a:t>₹4,000 - ₹5,000</a:t>
                      </a:r>
                    </a:p>
                  </a:txBody>
                  <a:tcPr/>
                </a:tc>
                <a:extLst>
                  <a:ext uri="{0D108BD9-81ED-4DB2-BD59-A6C34878D82A}">
                    <a16:rowId xmlns:a16="http://schemas.microsoft.com/office/drawing/2014/main" val="2020285050"/>
                  </a:ext>
                </a:extLst>
              </a:tr>
              <a:tr h="771885">
                <a:tc>
                  <a:txBody>
                    <a:bodyPr/>
                    <a:lstStyle/>
                    <a:p>
                      <a:r>
                        <a:rPr lang="en-IN" sz="2200" dirty="0">
                          <a:latin typeface="Times New Roman" panose="02020603050405020304" pitchFamily="18" charset="0"/>
                          <a:cs typeface="Times New Roman" panose="02020603050405020304" pitchFamily="18" charset="0"/>
                        </a:rPr>
                        <a:t>Total Estimated Budget</a:t>
                      </a:r>
                    </a:p>
                  </a:txBody>
                  <a:tcPr/>
                </a:tc>
                <a:tc>
                  <a:txBody>
                    <a:bodyPr/>
                    <a:lstStyle/>
                    <a:p>
                      <a:r>
                        <a:rPr lang="en-US" sz="2200" dirty="0">
                          <a:latin typeface="Times New Roman" panose="02020603050405020304" pitchFamily="18" charset="0"/>
                          <a:cs typeface="Times New Roman" panose="02020603050405020304" pitchFamily="18" charset="0"/>
                        </a:rPr>
                        <a:t>All items combined (excluding GPU)</a:t>
                      </a:r>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₹8,100 - ₹10,000</a:t>
                      </a:r>
                    </a:p>
                  </a:txBody>
                  <a:tcPr/>
                </a:tc>
                <a:extLst>
                  <a:ext uri="{0D108BD9-81ED-4DB2-BD59-A6C34878D82A}">
                    <a16:rowId xmlns:a16="http://schemas.microsoft.com/office/drawing/2014/main" val="957770618"/>
                  </a:ext>
                </a:extLst>
              </a:tr>
            </a:tbl>
          </a:graphicData>
        </a:graphic>
      </p:graphicFrame>
    </p:spTree>
    <p:extLst>
      <p:ext uri="{BB962C8B-B14F-4D97-AF65-F5344CB8AC3E}">
        <p14:creationId xmlns:p14="http://schemas.microsoft.com/office/powerpoint/2010/main" val="279239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826" y="414745"/>
            <a:ext cx="10515600" cy="880791"/>
          </a:xfrm>
        </p:spPr>
        <p:txBody>
          <a:bodyPr>
            <a:normAutofit/>
          </a:bodyPr>
          <a:lstStyle/>
          <a:p>
            <a:pPr algn="ctr"/>
            <a:r>
              <a:rPr lang="en-US" sz="2800" b="1" dirty="0">
                <a:latin typeface="Times New Roman" panose="02020603050405020304" pitchFamily="18" charset="0"/>
                <a:cs typeface="Times New Roman" panose="02020603050405020304" pitchFamily="18" charset="0"/>
              </a:rPr>
              <a:t>PROJECT MANAGEMENT ESSENTIALS</a:t>
            </a:r>
            <a:endParaRPr lang="en-IN" sz="2800" b="1"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838200" y="1801451"/>
            <a:ext cx="10515600" cy="492002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1. Planning:</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Define clear project goals, scope, and timeline.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Set milestones for development, testing, and deployment.</a:t>
            </a:r>
          </a:p>
          <a:p>
            <a:pPr marL="0" indent="0">
              <a:buNone/>
            </a:pPr>
            <a:r>
              <a:rPr lang="en-US" sz="2200" b="1" dirty="0">
                <a:latin typeface="Times New Roman" panose="02020603050405020304" pitchFamily="18" charset="0"/>
                <a:cs typeface="Times New Roman" panose="02020603050405020304" pitchFamily="18" charset="0"/>
              </a:rPr>
              <a:t>2. Team Organization: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Assign roles based on expertise (e.g., machine learning, software development, UI design).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Encourage collaboration and regular progress updates.</a:t>
            </a:r>
          </a:p>
          <a:p>
            <a:pPr marL="0" indent="0">
              <a:buNone/>
            </a:pPr>
            <a:r>
              <a:rPr lang="en-US" sz="2200" b="1" dirty="0">
                <a:latin typeface="Times New Roman" panose="02020603050405020304" pitchFamily="18" charset="0"/>
                <a:cs typeface="Times New Roman" panose="02020603050405020304" pitchFamily="18" charset="0"/>
              </a:rPr>
              <a:t>3. Budget Management: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Estimate costs for hardware, software, and development.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Track expenses to ensure the project stays within budget.</a:t>
            </a:r>
          </a:p>
          <a:p>
            <a:pPr marL="0" indent="0">
              <a:buNone/>
            </a:pPr>
            <a:endParaRPr lang="en-IN"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13</a:t>
            </a:fld>
            <a:endParaRPr lang="en-IN"/>
          </a:p>
        </p:txBody>
      </p:sp>
    </p:spTree>
    <p:extLst>
      <p:ext uri="{BB962C8B-B14F-4D97-AF65-F5344CB8AC3E}">
        <p14:creationId xmlns:p14="http://schemas.microsoft.com/office/powerpoint/2010/main" val="340392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B7714AC-50BB-3445-C8BA-96FFDBBB8DEB}"/>
              </a:ext>
            </a:extLst>
          </p:cNvPr>
          <p:cNvSpPr>
            <a:spLocks noGrp="1"/>
          </p:cNvSpPr>
          <p:nvPr>
            <p:ph type="sldNum" sz="quarter" idx="12"/>
          </p:nvPr>
        </p:nvSpPr>
        <p:spPr/>
        <p:txBody>
          <a:bodyPr/>
          <a:lstStyle/>
          <a:p>
            <a:fld id="{13A8279B-BE05-4933-95CB-6ED3DB0991DC}" type="slidenum">
              <a:rPr lang="en-IN" smtClean="0"/>
              <a:t>14</a:t>
            </a:fld>
            <a:endParaRPr lang="en-IN"/>
          </a:p>
        </p:txBody>
      </p:sp>
      <p:sp>
        <p:nvSpPr>
          <p:cNvPr id="7" name="Title 1">
            <a:extLst>
              <a:ext uri="{FF2B5EF4-FFF2-40B4-BE49-F238E27FC236}">
                <a16:creationId xmlns:a16="http://schemas.microsoft.com/office/drawing/2014/main" id="{24F2B253-C088-0523-2EB3-DA1165B60B75}"/>
              </a:ext>
            </a:extLst>
          </p:cNvPr>
          <p:cNvSpPr>
            <a:spLocks noGrp="1"/>
          </p:cNvSpPr>
          <p:nvPr>
            <p:ph idx="1"/>
          </p:nvPr>
        </p:nvSpPr>
        <p:spPr>
          <a:xfrm>
            <a:off x="838200" y="280658"/>
            <a:ext cx="10515600" cy="6204118"/>
          </a:xfrm>
        </p:spPr>
        <p:txBody>
          <a:bodyPr>
            <a:noAutofit/>
          </a:bodyPr>
          <a:lstStyle/>
          <a:p>
            <a:pPr marL="0" indent="0" algn="ctr">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PROJECT MANAGEMENT ESSENTIALS</a:t>
            </a:r>
          </a:p>
          <a:p>
            <a:pPr marL="0" indent="0" algn="ctr">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4. Risk Management: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potential risks (e.g., data privacy, model accuracy).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mitigation strategies.</a:t>
            </a:r>
          </a:p>
          <a:p>
            <a:pPr marL="0" indent="0" algn="just">
              <a:buNone/>
            </a:pPr>
            <a:r>
              <a:rPr lang="en-US" sz="2000" b="1" dirty="0">
                <a:latin typeface="Times New Roman" panose="02020603050405020304" pitchFamily="18" charset="0"/>
                <a:cs typeface="Times New Roman" panose="02020603050405020304" pitchFamily="18" charset="0"/>
              </a:rPr>
              <a:t>5. Quality Assurance:</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Conduct thorough testing for accuracy and reliability.</a:t>
            </a:r>
          </a:p>
          <a:p>
            <a:pPr algn="just"/>
            <a:r>
              <a:rPr lang="en-US" sz="2000" dirty="0">
                <a:latin typeface="Times New Roman" panose="02020603050405020304" pitchFamily="18" charset="0"/>
                <a:cs typeface="Times New Roman" panose="02020603050405020304" pitchFamily="18" charset="0"/>
              </a:rPr>
              <a:t>Collect user feedback for continuous improvement.</a:t>
            </a:r>
          </a:p>
          <a:p>
            <a:pPr marL="0" indent="0" algn="just">
              <a:buNone/>
            </a:pPr>
            <a:r>
              <a:rPr lang="en-US" sz="2000" b="1" dirty="0">
                <a:latin typeface="Times New Roman" panose="02020603050405020304" pitchFamily="18" charset="0"/>
                <a:cs typeface="Times New Roman" panose="02020603050405020304" pitchFamily="18" charset="0"/>
              </a:rPr>
              <a:t>6. Communication:</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Maintain regular updates for stakeholders.</a:t>
            </a:r>
          </a:p>
          <a:p>
            <a:pPr algn="just"/>
            <a:r>
              <a:rPr lang="en-US" sz="2000" dirty="0">
                <a:latin typeface="Times New Roman" panose="02020603050405020304" pitchFamily="18" charset="0"/>
                <a:cs typeface="Times New Roman" panose="02020603050405020304" pitchFamily="18" charset="0"/>
              </a:rPr>
              <a:t>Ensure clear communication within the team for efficient issue resolution.</a:t>
            </a:r>
          </a:p>
          <a:p>
            <a:pPr marL="0" indent="0" algn="just">
              <a:buNone/>
            </a:pPr>
            <a:r>
              <a:rPr lang="en-US" sz="2000" b="1" dirty="0">
                <a:latin typeface="Times New Roman" panose="02020603050405020304" pitchFamily="18" charset="0"/>
                <a:cs typeface="Times New Roman" panose="02020603050405020304" pitchFamily="18" charset="0"/>
              </a:rPr>
              <a:t>7. Deployment &amp; Maintenance: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Deploy after extensive testing.</a:t>
            </a:r>
          </a:p>
          <a:p>
            <a:pPr algn="just"/>
            <a:r>
              <a:rPr lang="en-US" sz="2000" dirty="0">
                <a:latin typeface="Times New Roman" panose="02020603050405020304" pitchFamily="18" charset="0"/>
                <a:cs typeface="Times New Roman" panose="02020603050405020304" pitchFamily="18" charset="0"/>
              </a:rPr>
              <a:t>Set up a plan for future updates and bug fixes.</a:t>
            </a:r>
          </a:p>
          <a:p>
            <a:endParaRPr lang="en-IN" sz="2000" dirty="0"/>
          </a:p>
        </p:txBody>
      </p:sp>
    </p:spTree>
    <p:extLst>
      <p:ext uri="{BB962C8B-B14F-4D97-AF65-F5344CB8AC3E}">
        <p14:creationId xmlns:p14="http://schemas.microsoft.com/office/powerpoint/2010/main" val="206939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CONCLUSION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Enhanced Road Safety:</a:t>
            </a:r>
            <a:r>
              <a:rPr lang="en-US" sz="2200" dirty="0">
                <a:latin typeface="Times New Roman" panose="02020603050405020304" pitchFamily="18" charset="0"/>
                <a:cs typeface="Times New Roman" panose="02020603050405020304" pitchFamily="18" charset="0"/>
              </a:rPr>
              <a:t> The system effectively detects drowsiness and mobile phone usage, reducing the risk of accidents.</a:t>
            </a:r>
          </a:p>
          <a:p>
            <a:pPr marL="0" indent="0">
              <a:buNone/>
            </a:pPr>
            <a:r>
              <a:rPr lang="en-US" sz="2200" b="1" dirty="0">
                <a:latin typeface="Times New Roman" panose="02020603050405020304" pitchFamily="18" charset="0"/>
                <a:cs typeface="Times New Roman" panose="02020603050405020304" pitchFamily="18" charset="0"/>
              </a:rPr>
              <a:t>Real-time Monitoring:</a:t>
            </a:r>
            <a:r>
              <a:rPr lang="en-US" sz="2200" dirty="0">
                <a:latin typeface="Times New Roman" panose="02020603050405020304" pitchFamily="18" charset="0"/>
                <a:cs typeface="Times New Roman" panose="02020603050405020304" pitchFamily="18" charset="0"/>
              </a:rPr>
              <a:t> AI-powered facial and hand gesture analysis provides instant alerts for driver awareness.</a:t>
            </a:r>
          </a:p>
          <a:p>
            <a:pPr marL="0" indent="0">
              <a:buNone/>
            </a:pPr>
            <a:r>
              <a:rPr lang="en-US" sz="2200" b="1" dirty="0">
                <a:latin typeface="Times New Roman" panose="02020603050405020304" pitchFamily="18" charset="0"/>
                <a:cs typeface="Times New Roman" panose="02020603050405020304" pitchFamily="18" charset="0"/>
              </a:rPr>
              <a:t>Affordable &amp; Scalable:</a:t>
            </a:r>
            <a:r>
              <a:rPr lang="en-US" sz="2200" dirty="0">
                <a:latin typeface="Times New Roman" panose="02020603050405020304" pitchFamily="18" charset="0"/>
                <a:cs typeface="Times New Roman" panose="02020603050405020304" pitchFamily="18" charset="0"/>
              </a:rPr>
              <a:t> The solution can be easily integrated into existing vehicles, making it accessible for widespread use.</a:t>
            </a:r>
          </a:p>
          <a:p>
            <a:pPr marL="0" indent="0">
              <a:buNone/>
            </a:pPr>
            <a:r>
              <a:rPr lang="en-US" sz="2200" b="1" dirty="0">
                <a:latin typeface="Times New Roman" panose="02020603050405020304" pitchFamily="18" charset="0"/>
                <a:cs typeface="Times New Roman" panose="02020603050405020304" pitchFamily="18" charset="0"/>
              </a:rPr>
              <a:t>Future Scope:</a:t>
            </a:r>
            <a:r>
              <a:rPr lang="en-US" sz="2200" dirty="0">
                <a:latin typeface="Times New Roman" panose="02020603050405020304" pitchFamily="18" charset="0"/>
                <a:cs typeface="Times New Roman" panose="02020603050405020304" pitchFamily="18" charset="0"/>
              </a:rPr>
              <a:t> The system can be improved with advanced AI models, GPS integration, and vehicle control mechanisms for better safety. </a:t>
            </a:r>
            <a:endParaRPr lang="en-IN"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15</a:t>
            </a:fld>
            <a:endParaRPr lang="en-IN"/>
          </a:p>
        </p:txBody>
      </p:sp>
    </p:spTree>
    <p:extLst>
      <p:ext uri="{BB962C8B-B14F-4D97-AF65-F5344CB8AC3E}">
        <p14:creationId xmlns:p14="http://schemas.microsoft.com/office/powerpoint/2010/main" val="398315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REFERENCES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24470"/>
            <a:ext cx="10515600" cy="4931880"/>
          </a:xfrm>
        </p:spPr>
        <p:txBody>
          <a:bodyPr>
            <a:normAutofit/>
          </a:bodyPr>
          <a:lstStyle/>
          <a:p>
            <a:pPr marL="0" indent="0" algn="l">
              <a:buNone/>
            </a:pPr>
            <a:r>
              <a:rPr lang="en-US" sz="2200" b="1" dirty="0">
                <a:latin typeface="Times New Roman" panose="02020603050405020304" pitchFamily="18" charset="0"/>
                <a:cs typeface="Times New Roman" panose="02020603050405020304" pitchFamily="18" charset="0"/>
              </a:rPr>
              <a:t>1.Acusensus</a:t>
            </a:r>
            <a:r>
              <a:rPr lang="en-US" sz="2200" dirty="0">
                <a:latin typeface="Times New Roman" panose="02020603050405020304" pitchFamily="18" charset="0"/>
                <a:cs typeface="Times New Roman" panose="02020603050405020304" pitchFamily="18" charset="0"/>
              </a:rPr>
              <a:t>: A technology company developing automated systems to detect drivers using mobile phones, aiming to enforce traffic safety laws and prevent distracted driving.</a:t>
            </a:r>
          </a:p>
          <a:p>
            <a:pPr marL="0" indent="0" algn="l">
              <a:buNone/>
            </a:pPr>
            <a:r>
              <a:rPr lang="en-US" sz="2200" b="1" dirty="0">
                <a:latin typeface="Times New Roman" panose="02020603050405020304" pitchFamily="18" charset="0"/>
                <a:cs typeface="Times New Roman" panose="02020603050405020304" pitchFamily="18" charset="0"/>
                <a:hlinkClick r:id="rId2"/>
              </a:rPr>
              <a:t>https://en.wikipedia.org/wiki/Acusensus?utm_source=chatgpt.com</a:t>
            </a:r>
            <a:r>
              <a:rPr lang="en-US" sz="2200" b="1" dirty="0">
                <a:latin typeface="Times New Roman" panose="02020603050405020304" pitchFamily="18" charset="0"/>
                <a:cs typeface="Times New Roman" panose="02020603050405020304" pitchFamily="18" charset="0"/>
              </a:rPr>
              <a:t> </a:t>
            </a:r>
          </a:p>
          <a:p>
            <a:pPr marL="0" indent="0" algn="l">
              <a:buNone/>
            </a:pPr>
            <a:r>
              <a:rPr lang="en-US" sz="2200" b="1" dirty="0">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hlinkClick r:id="rId3"/>
              </a:rPr>
              <a:t>https://www.researchgate.net/publication/384893027_Driver_Drowsiness_Detection_System_Using_Machine_Learning</a:t>
            </a:r>
            <a:endParaRPr lang="en-US" sz="2200" b="1" dirty="0">
              <a:latin typeface="Times New Roman" panose="02020603050405020304" pitchFamily="18" charset="0"/>
              <a:cs typeface="Times New Roman" panose="02020603050405020304" pitchFamily="18" charset="0"/>
            </a:endParaRPr>
          </a:p>
          <a:p>
            <a:pPr marL="0" indent="0" algn="l">
              <a:buNone/>
            </a:pPr>
            <a:r>
              <a:rPr lang="en-US" sz="2200" b="1"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This study presents a novel driver drowsiness detection system that combines deep learning techniques with the OpenCV framework. The system utilizes facial landmarks extracted from the driver's face as input to Convolutional Neural Networks trained to recognize drowsiness patterns. </a:t>
            </a:r>
            <a:r>
              <a:rPr lang="en-US" sz="2200" b="1" dirty="0">
                <a:latin typeface="Times New Roman" panose="02020603050405020304" pitchFamily="18" charset="0"/>
                <a:cs typeface="Times New Roman" panose="02020603050405020304" pitchFamily="18" charset="0"/>
                <a:hlinkClick r:id="rId4"/>
              </a:rPr>
              <a:t>https://arxiv.org/abs/2406.15646?utm_source=chatgpt.com</a:t>
            </a:r>
            <a:endParaRPr lang="en-US" sz="2200" b="1" dirty="0">
              <a:latin typeface="Times New Roman" panose="02020603050405020304" pitchFamily="18" charset="0"/>
              <a:cs typeface="Times New Roman" panose="02020603050405020304" pitchFamily="18" charset="0"/>
            </a:endParaRPr>
          </a:p>
          <a:p>
            <a:pPr marL="0" indent="0" algn="l">
              <a:buNone/>
            </a:pPr>
            <a:r>
              <a:rPr lang="en-US" sz="2200" b="1" dirty="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This paper presents a system that uses deep learning and computer vision to detect mobile phone usage by analyzing real-time camera feeds</a:t>
            </a:r>
            <a:r>
              <a:rPr lang="en-US" sz="2200" b="1" dirty="0">
                <a:latin typeface="Times New Roman" panose="02020603050405020304" pitchFamily="18" charset="0"/>
                <a:cs typeface="Times New Roman" panose="02020603050405020304" pitchFamily="18" charset="0"/>
              </a:rPr>
              <a:t>.</a:t>
            </a:r>
          </a:p>
          <a:p>
            <a:pPr marL="0" indent="0" algn="l">
              <a:buNone/>
            </a:pPr>
            <a:r>
              <a:rPr lang="en-US" sz="2200" b="1" dirty="0">
                <a:latin typeface="Times New Roman" panose="02020603050405020304" pitchFamily="18" charset="0"/>
                <a:cs typeface="Times New Roman" panose="02020603050405020304" pitchFamily="18" charset="0"/>
                <a:hlinkClick r:id="rId5"/>
              </a:rPr>
              <a:t>https://ieeexplore.ieee.org/document/9769325</a:t>
            </a:r>
            <a:endParaRPr lang="en-US" sz="2200" b="1"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16</a:t>
            </a:fld>
            <a:endParaRPr lang="en-IN"/>
          </a:p>
        </p:txBody>
      </p:sp>
    </p:spTree>
    <p:extLst>
      <p:ext uri="{BB962C8B-B14F-4D97-AF65-F5344CB8AC3E}">
        <p14:creationId xmlns:p14="http://schemas.microsoft.com/office/powerpoint/2010/main" val="220429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ABSTRACT</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99287"/>
            <a:ext cx="10515600" cy="47570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itchFamily="18" charset="0"/>
              </a:rPr>
              <a:t>Problem Statement:</a:t>
            </a:r>
          </a:p>
          <a:p>
            <a:pPr marL="0" indent="0" algn="just">
              <a:buNone/>
            </a:pPr>
            <a:r>
              <a:rPr lang="en-US" sz="2200" dirty="0">
                <a:latin typeface="Times New Roman" panose="02020603050405020304" pitchFamily="18" charset="0"/>
                <a:cs typeface="Times New Roman" panose="02020603050405020304" pitchFamily="18" charset="0"/>
              </a:rPr>
              <a:t>Driver drowsiness and mobile phone usage are major causes of road accidents. Existing safety systems fail to monitor driver behavior in real time. This project uses AI and computer vision to detect drowsiness and mobile phone use. It analyzes facial and hand gestures to identify distractions. Alerts like buzzers or warnings help refocus the driver, enhancing road safety</a:t>
            </a:r>
          </a:p>
          <a:p>
            <a:pPr marL="0" indent="0" algn="just">
              <a:buNone/>
            </a:pPr>
            <a:r>
              <a:rPr lang="en-US" sz="2200" b="1" dirty="0">
                <a:latin typeface="Times New Roman" panose="02020603050405020304" pitchFamily="18" charset="0"/>
                <a:cs typeface="Times New Roman" pitchFamily="18" charset="0"/>
              </a:rPr>
              <a:t>Application:</a:t>
            </a:r>
          </a:p>
          <a:p>
            <a:pPr marL="0" indent="0" algn="just">
              <a:buNone/>
            </a:pPr>
            <a:r>
              <a:rPr lang="en-US" sz="2200" b="1" dirty="0">
                <a:latin typeface="Times New Roman" panose="02020603050405020304" pitchFamily="18" charset="0"/>
                <a:cs typeface="Times New Roman" pitchFamily="18" charset="0"/>
              </a:rPr>
              <a:t>Driver Safety Assistance:</a:t>
            </a:r>
            <a:r>
              <a:rPr lang="en-US" sz="2200" dirty="0">
                <a:latin typeface="Times New Roman" panose="02020603050405020304" pitchFamily="18" charset="0"/>
                <a:cs typeface="Times New Roman" panose="02020603050405020304" pitchFamily="18" charset="0"/>
              </a:rPr>
              <a:t> This system helps prevent accidents by detecting drowsiness and mobile phone usage, alerting drivers in real time to stay focused. It is beneficial for personal vehicles, taxis, and ride-sharing services to enhance road safety.</a:t>
            </a:r>
            <a:endParaRPr lang="en-US" sz="2200" b="1" dirty="0">
              <a:latin typeface="Times New Roman" panose="02020603050405020304" pitchFamily="18" charset="0"/>
              <a:cs typeface="Times New Roman" pitchFamily="18" charset="0"/>
            </a:endParaRPr>
          </a:p>
          <a:p>
            <a:pPr marL="0" indent="0" algn="just">
              <a:buNone/>
            </a:pPr>
            <a:r>
              <a:rPr lang="en-US" sz="2200" b="1" dirty="0">
                <a:latin typeface="Times New Roman" panose="02020603050405020304" pitchFamily="18" charset="0"/>
                <a:cs typeface="Times New Roman" pitchFamily="18" charset="0"/>
              </a:rPr>
              <a:t>Fleet Management &amp; Commercial Vehicles:</a:t>
            </a:r>
            <a:r>
              <a:rPr lang="en-US" sz="2200" dirty="0">
                <a:latin typeface="Times New Roman" panose="02020603050405020304" pitchFamily="18" charset="0"/>
                <a:cs typeface="Times New Roman" panose="02020603050405020304" pitchFamily="18" charset="0"/>
              </a:rPr>
              <a:t> Businesses can use this system to monitor driver behavior in trucks, buses, and logistics vehicles, reducing accident risks. It improves safety compliance, lowers insurance costs, and ensures efficient fleet operations. </a:t>
            </a:r>
            <a:endParaRPr lang="en-IN" sz="2200" b="1"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2</a:t>
            </a:fld>
            <a:endParaRPr lang="en-IN"/>
          </a:p>
        </p:txBody>
      </p:sp>
    </p:spTree>
    <p:extLst>
      <p:ext uri="{BB962C8B-B14F-4D97-AF65-F5344CB8AC3E}">
        <p14:creationId xmlns:p14="http://schemas.microsoft.com/office/powerpoint/2010/main" val="112275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17572"/>
          </a:xfrm>
        </p:spPr>
        <p:txBody>
          <a:bodyPr>
            <a:normAutofit/>
          </a:bodyPr>
          <a:lstStyle/>
          <a:p>
            <a:pPr algn="ctr"/>
            <a:r>
              <a:rPr lang="en-US" sz="2800" b="1" dirty="0">
                <a:latin typeface="Times New Roman" pitchFamily="18" charset="0"/>
                <a:cs typeface="Times New Roman" pitchFamily="18" charset="0"/>
              </a:rPr>
              <a:t>EXISTING SYSTEM</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12054"/>
            <a:ext cx="10515600" cy="5442011"/>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Camera-Based Detection Systems: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Current driver monitoring systems mainly rely on basic alerts like seat belt warnings, lane departure warnings, and speed limit notifications. Some vehicles have drowsiness detection using steering movement analysis, but these methods are not always accurate. Mobile phone usage detection is rarely integrated into commercial vehicles, making it difficult to prevent distractions effectively.</a:t>
            </a:r>
          </a:p>
          <a:p>
            <a:pPr marL="0" indent="0">
              <a:buNone/>
            </a:pPr>
            <a:r>
              <a:rPr lang="en-US" sz="2200" b="1" dirty="0">
                <a:latin typeface="Times New Roman" pitchFamily="18" charset="0"/>
                <a:cs typeface="Times New Roman" pitchFamily="18" charset="0"/>
              </a:rPr>
              <a:t>Disadvantages:</a:t>
            </a:r>
          </a:p>
          <a:p>
            <a:pPr>
              <a:buFont typeface="Arial" panose="020B0604020202020204" pitchFamily="34" charset="0"/>
              <a:buChar char="•"/>
            </a:pPr>
            <a:r>
              <a:rPr lang="en-US" sz="2200" b="1" dirty="0">
                <a:latin typeface="Times New Roman" pitchFamily="18" charset="0"/>
                <a:cs typeface="Times New Roman" pitchFamily="18" charset="0"/>
              </a:rPr>
              <a:t>Limited Accuracy:</a:t>
            </a:r>
            <a:r>
              <a:rPr lang="en-US" sz="2200" dirty="0">
                <a:latin typeface="Times New Roman" panose="02020603050405020304" pitchFamily="18" charset="0"/>
                <a:cs typeface="Times New Roman" panose="02020603050405020304" pitchFamily="18" charset="0"/>
              </a:rPr>
              <a:t> Steering-based drowsiness detection does not consider facial expressions or eye movement.</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High Cost:</a:t>
            </a:r>
            <a:r>
              <a:rPr lang="en-US" sz="2200" dirty="0">
                <a:latin typeface="Times New Roman" panose="02020603050405020304" pitchFamily="18" charset="0"/>
                <a:cs typeface="Times New Roman" panose="02020603050405020304" pitchFamily="18" charset="0"/>
              </a:rPr>
              <a:t> Advanced driver monitoring systems in premium cars are expensive and not widely available.</a:t>
            </a:r>
          </a:p>
          <a:p>
            <a:r>
              <a:rPr lang="en-US" sz="2200" b="1" dirty="0">
                <a:latin typeface="Times New Roman" panose="02020603050405020304" pitchFamily="18" charset="0"/>
                <a:cs typeface="Times New Roman" panose="02020603050405020304" pitchFamily="18" charset="0"/>
              </a:rPr>
              <a:t>Delayed Alerts:</a:t>
            </a:r>
            <a:r>
              <a:rPr lang="en-US" sz="2200" dirty="0">
                <a:latin typeface="Times New Roman" panose="02020603050405020304" pitchFamily="18" charset="0"/>
                <a:cs typeface="Times New Roman" panose="02020603050405020304" pitchFamily="18" charset="0"/>
              </a:rPr>
              <a:t> Some systems provide alerts too late, failing to prevent accidents in real time.</a:t>
            </a:r>
            <a:endParaRPr lang="en-IN" sz="2200" b="1" dirty="0">
              <a:latin typeface="Times New Roman" panose="02020603050405020304"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3</a:t>
            </a:fld>
            <a:endParaRPr lang="en-IN"/>
          </a:p>
        </p:txBody>
      </p:sp>
    </p:spTree>
    <p:extLst>
      <p:ext uri="{BB962C8B-B14F-4D97-AF65-F5344CB8AC3E}">
        <p14:creationId xmlns:p14="http://schemas.microsoft.com/office/powerpoint/2010/main" val="160146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02025"/>
          </a:xfrm>
        </p:spPr>
        <p:txBody>
          <a:bodyPr>
            <a:normAutofit/>
          </a:bodyPr>
          <a:lstStyle/>
          <a:p>
            <a:pPr algn="ctr"/>
            <a:r>
              <a:rPr lang="en-US" sz="2800" b="1" dirty="0">
                <a:latin typeface="Times New Roman" pitchFamily="18" charset="0"/>
                <a:cs typeface="Times New Roman" pitchFamily="18" charset="0"/>
              </a:rPr>
              <a:t>PROPOSED SYSTEM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02026"/>
            <a:ext cx="10515600" cy="487493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proposed system uses AI and computer vision to detect drowsiness and mobile phone usage in real time. It analyzes facial expressions, eye movements, and hand gestures to identify distractions and alerts the driver using buzzers or visual warnings to enhance road safety.</a:t>
            </a:r>
          </a:p>
          <a:p>
            <a:pPr marL="0" indent="0" algn="just">
              <a:buNone/>
            </a:pPr>
            <a:r>
              <a:rPr lang="en-US" sz="2200" b="1" dirty="0">
                <a:latin typeface="Times New Roman" panose="02020603050405020304" pitchFamily="18" charset="0"/>
                <a:cs typeface="Times New Roman" pitchFamily="18" charset="0"/>
              </a:rPr>
              <a:t>Advantages:</a:t>
            </a:r>
          </a:p>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Higher Accuracy:</a:t>
            </a:r>
            <a:r>
              <a:rPr lang="en-US" sz="2200" dirty="0">
                <a:latin typeface="Times New Roman" panose="02020603050405020304" pitchFamily="18" charset="0"/>
                <a:cs typeface="Times New Roman" panose="02020603050405020304" pitchFamily="18" charset="0"/>
              </a:rPr>
              <a:t> Uses facial and hand gesture recognition for precise monitoring</a:t>
            </a:r>
          </a:p>
          <a:p>
            <a:r>
              <a:rPr lang="en-US" sz="2200" b="1" dirty="0">
                <a:latin typeface="Times New Roman" panose="02020603050405020304" pitchFamily="18" charset="0"/>
                <a:cs typeface="Times New Roman" panose="02020603050405020304" pitchFamily="18" charset="0"/>
              </a:rPr>
              <a:t>Real-time Detection:</a:t>
            </a:r>
            <a:r>
              <a:rPr lang="en-US" sz="2200" dirty="0">
                <a:latin typeface="Times New Roman" panose="02020603050405020304" pitchFamily="18" charset="0"/>
                <a:cs typeface="Times New Roman" panose="02020603050405020304" pitchFamily="18" charset="0"/>
              </a:rPr>
              <a:t> Instantly detects drowsiness and mobile phone usage while driving.</a:t>
            </a:r>
          </a:p>
          <a:p>
            <a:r>
              <a:rPr lang="en-US" sz="2200" b="1" dirty="0">
                <a:latin typeface="Times New Roman" panose="02020603050405020304" pitchFamily="18" charset="0"/>
                <a:cs typeface="Times New Roman" panose="02020603050405020304" pitchFamily="18" charset="0"/>
              </a:rPr>
              <a:t>Accident Prevention:</a:t>
            </a:r>
            <a:r>
              <a:rPr lang="en-US" sz="2200" dirty="0">
                <a:latin typeface="Times New Roman" panose="02020603050405020304" pitchFamily="18" charset="0"/>
                <a:cs typeface="Times New Roman" panose="02020603050405020304" pitchFamily="18" charset="0"/>
              </a:rPr>
              <a:t> Provides timely alerts to refocus the driver and avoid crashes.</a:t>
            </a:r>
          </a:p>
          <a:p>
            <a:r>
              <a:rPr lang="en-US" sz="2200" b="1" dirty="0">
                <a:latin typeface="Times New Roman" panose="02020603050405020304" pitchFamily="18" charset="0"/>
                <a:cs typeface="Times New Roman" panose="02020603050405020304" pitchFamily="18" charset="0"/>
              </a:rPr>
              <a:t>Affordable &amp; Scalable:</a:t>
            </a:r>
            <a:r>
              <a:rPr lang="en-US" sz="2200" dirty="0">
                <a:latin typeface="Times New Roman" panose="02020603050405020304" pitchFamily="18" charset="0"/>
                <a:cs typeface="Times New Roman" panose="02020603050405020304" pitchFamily="18" charset="0"/>
              </a:rPr>
              <a:t> Can be integrated into existing vehicles at a lower cost.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4</a:t>
            </a:fld>
            <a:endParaRPr lang="en-IN"/>
          </a:p>
        </p:txBody>
      </p:sp>
    </p:spTree>
    <p:extLst>
      <p:ext uri="{BB962C8B-B14F-4D97-AF65-F5344CB8AC3E}">
        <p14:creationId xmlns:p14="http://schemas.microsoft.com/office/powerpoint/2010/main" val="290692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297"/>
            <a:ext cx="10515600" cy="914399"/>
          </a:xfrm>
        </p:spPr>
        <p:txBody>
          <a:bodyPr>
            <a:normAutofit/>
          </a:bodyPr>
          <a:lstStyle/>
          <a:p>
            <a:pPr algn="ctr"/>
            <a:r>
              <a:rPr lang="en-US" sz="2800" b="1" dirty="0">
                <a:latin typeface="Times New Roman" pitchFamily="18" charset="0"/>
                <a:cs typeface="Times New Roman" pitchFamily="18" charset="0"/>
              </a:rPr>
              <a:t>SOCIAL RELEVANCE </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92696"/>
            <a:ext cx="10515600" cy="4984267"/>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 Road Safety:</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Reduces accidents caused by drowsy driving by providing real-time alerts.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Raises public awareness about the dangers of driving while fatigued.</a:t>
            </a:r>
          </a:p>
          <a:p>
            <a:pPr marL="0" indent="0">
              <a:buNone/>
            </a:pPr>
            <a:r>
              <a:rPr lang="en-US" sz="2200" b="1" dirty="0">
                <a:latin typeface="Times New Roman" panose="02020603050405020304" pitchFamily="18" charset="0"/>
                <a:cs typeface="Times New Roman" panose="02020603050405020304" pitchFamily="18" charset="0"/>
              </a:rPr>
              <a:t>2. Workplace Safety:</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Monitors fatigue in high-risk jobs, preventing accidents and errors.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Improves employee well-being and productivity.</a:t>
            </a:r>
          </a:p>
          <a:p>
            <a:pPr marL="0" indent="0">
              <a:buNone/>
            </a:pPr>
            <a:r>
              <a:rPr lang="en-US" sz="2200" b="1" dirty="0">
                <a:latin typeface="Times New Roman" panose="02020603050405020304" pitchFamily="18" charset="0"/>
                <a:cs typeface="Times New Roman" panose="02020603050405020304" pitchFamily="18" charset="0"/>
              </a:rPr>
              <a:t>3. Mental Health:</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Promotes healthy sleep habits and reduces fatigue-related health issues</a:t>
            </a:r>
          </a:p>
          <a:p>
            <a:pPr marL="0" indent="0">
              <a:buNone/>
            </a:pPr>
            <a:r>
              <a:rPr lang="en-US" sz="2200" b="1" dirty="0">
                <a:latin typeface="Times New Roman" panose="02020603050405020304" pitchFamily="18" charset="0"/>
                <a:cs typeface="Times New Roman" panose="02020603050405020304" pitchFamily="18" charset="0"/>
              </a:rPr>
              <a:t>4. Economic &amp; Social Benefits: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Decreases healthcare, insurance, and productivity-related costs.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Enhances safety and well-being in society at large.</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5</a:t>
            </a:fld>
            <a:endParaRPr lang="en-IN"/>
          </a:p>
        </p:txBody>
      </p:sp>
    </p:spTree>
    <p:extLst>
      <p:ext uri="{BB962C8B-B14F-4D97-AF65-F5344CB8AC3E}">
        <p14:creationId xmlns:p14="http://schemas.microsoft.com/office/powerpoint/2010/main" val="78625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62269"/>
          </a:xfrm>
        </p:spPr>
        <p:txBody>
          <a:bodyPr>
            <a:normAutofit/>
          </a:bodyPr>
          <a:lstStyle/>
          <a:p>
            <a:pPr algn="ctr"/>
            <a:r>
              <a:rPr lang="en-US" sz="2800" b="1" dirty="0">
                <a:latin typeface="Times New Roman" pitchFamily="18" charset="0"/>
                <a:cs typeface="Times New Roman" pitchFamily="18" charset="0"/>
              </a:rPr>
              <a:t>SOFTWARE REQUIREMENT SPECIFICATION (SRS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904461"/>
            <a:ext cx="10515600" cy="5953538"/>
          </a:xfrm>
        </p:spPr>
        <p:txBody>
          <a:bodyPr>
            <a:noAutofit/>
          </a:bodyPr>
          <a:lstStyle/>
          <a:p>
            <a:pPr marL="0" indent="0">
              <a:buNone/>
            </a:pPr>
            <a:r>
              <a:rPr lang="en-US" sz="2000" b="1" dirty="0">
                <a:latin typeface="Times New Roman" panose="02020603050405020304" pitchFamily="18" charset="0"/>
                <a:cs typeface="Times New Roman" pitchFamily="18" charset="0"/>
              </a:rPr>
              <a:t>Software :</a:t>
            </a:r>
          </a:p>
          <a:p>
            <a:pPr marL="0" indent="0">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Operating System:</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Windows, Linux, or macOS</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is compatible with all major operating systems.</a:t>
            </a:r>
          </a:p>
          <a:p>
            <a:pPr marL="0" indent="0">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Programming Language:</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Python 3.x</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core language used for the implementation and development of the system.</a:t>
            </a:r>
          </a:p>
          <a:p>
            <a:pPr marL="0" indent="0">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Libraries and Frameworks:</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OpenCV:</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computer vision tasks, such as facial feature detection and real-time video processing.</a:t>
            </a:r>
          </a:p>
          <a:p>
            <a:pPr marL="0" indent="0">
              <a:buNone/>
            </a:pPr>
            <a:r>
              <a:rPr lang="en-US" sz="2000" b="1" dirty="0">
                <a:latin typeface="Times New Roman" panose="02020603050405020304" pitchFamily="18" charset="0"/>
                <a:cs typeface="Times New Roman" panose="02020603050405020304" pitchFamily="18" charset="0"/>
              </a:rPr>
              <a:t>NumPy/Pandas:</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data handling and manipulation.</a:t>
            </a:r>
          </a:p>
          <a:p>
            <a:pPr marL="0" indent="0">
              <a:buNone/>
            </a:pPr>
            <a:r>
              <a:rPr lang="en-US" sz="2000" b="1" dirty="0">
                <a:latin typeface="Times New Roman" panose="02020603050405020304" pitchFamily="18" charset="0"/>
                <a:cs typeface="Times New Roman" panose="02020603050405020304" pitchFamily="18" charset="0"/>
              </a:rPr>
              <a:t>Matplotlib/Seaborn:</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data visualization and analysis.</a:t>
            </a:r>
          </a:p>
          <a:p>
            <a:pPr marL="0" indent="0">
              <a:buNone/>
            </a:pPr>
            <a:endParaRPr lang="en-US" sz="2000" b="1" dirty="0">
              <a:latin typeface="Times New Roman" panose="02020603050405020304"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6</a:t>
            </a:fld>
            <a:endParaRPr lang="en-IN"/>
          </a:p>
        </p:txBody>
      </p:sp>
    </p:spTree>
    <p:extLst>
      <p:ext uri="{BB962C8B-B14F-4D97-AF65-F5344CB8AC3E}">
        <p14:creationId xmlns:p14="http://schemas.microsoft.com/office/powerpoint/2010/main" val="210233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966D40-ECD4-5A6F-86B5-E4A25B670C5C}"/>
              </a:ext>
            </a:extLst>
          </p:cNvPr>
          <p:cNvSpPr>
            <a:spLocks noGrp="1"/>
          </p:cNvSpPr>
          <p:nvPr>
            <p:ph idx="1"/>
          </p:nvPr>
        </p:nvSpPr>
        <p:spPr>
          <a:xfrm>
            <a:off x="838200" y="896103"/>
            <a:ext cx="10515600" cy="5642809"/>
          </a:xfrm>
        </p:spPr>
        <p:txBody>
          <a:bodyPr>
            <a:normAutofit/>
          </a:bodyPr>
          <a:lstStyle/>
          <a:p>
            <a:pPr marL="0" indent="0" algn="just">
              <a:buNone/>
            </a:pPr>
            <a:r>
              <a:rPr lang="en-IN" sz="2200" dirty="0">
                <a:latin typeface="Times New Roman" panose="02020603050405020304" pitchFamily="18" charset="0"/>
                <a:cs typeface="Times New Roman" panose="02020603050405020304" pitchFamily="18" charset="0"/>
              </a:rPr>
              <a:t> 4.</a:t>
            </a:r>
            <a:r>
              <a:rPr lang="en-IN" sz="2200" b="1" dirty="0">
                <a:latin typeface="Times New Roman" panose="02020603050405020304" pitchFamily="18" charset="0"/>
                <a:cs typeface="Times New Roman" panose="02020603050405020304" pitchFamily="18" charset="0"/>
              </a:rPr>
              <a:t>Additional Tools:</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200" b="1" dirty="0" err="1">
                <a:latin typeface="Times New Roman" panose="02020603050405020304" pitchFamily="18" charset="0"/>
                <a:cs typeface="Times New Roman" panose="02020603050405020304" pitchFamily="18" charset="0"/>
              </a:rPr>
              <a:t>Jupyter</a:t>
            </a:r>
            <a:r>
              <a:rPr lang="en-IN" sz="2200" b="1" dirty="0">
                <a:latin typeface="Times New Roman" panose="02020603050405020304" pitchFamily="18" charset="0"/>
                <a:cs typeface="Times New Roman" panose="02020603050405020304" pitchFamily="18" charset="0"/>
              </a:rPr>
              <a:t> Notebook (for training and data preprocessing):</a:t>
            </a:r>
            <a:endParaRPr lang="en-IN" sz="22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 model training, data analysis, and experimentation.</a:t>
            </a:r>
          </a:p>
          <a:p>
            <a:pPr algn="just">
              <a:buFont typeface="Arial" panose="020B0604020202020204" pitchFamily="34" charset="0"/>
              <a:buChar char="•"/>
            </a:pPr>
            <a:r>
              <a:rPr lang="en-IN" sz="2200" b="1" dirty="0" err="1">
                <a:latin typeface="Times New Roman" panose="02020603050405020304" pitchFamily="18" charset="0"/>
                <a:cs typeface="Times New Roman" panose="02020603050405020304" pitchFamily="18" charset="0"/>
              </a:rPr>
              <a:t>FFmpeg</a:t>
            </a:r>
            <a:r>
              <a:rPr lang="en-IN" sz="2200" b="1" dirty="0">
                <a:latin typeface="Times New Roman" panose="02020603050405020304" pitchFamily="18" charset="0"/>
                <a:cs typeface="Times New Roman" panose="02020603050405020304" pitchFamily="18" charset="0"/>
              </a:rPr>
              <a:t> or other Video Processing Libraries:</a:t>
            </a:r>
            <a:endParaRPr lang="en-IN" sz="22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 handling video input/output and video data capture.</a:t>
            </a:r>
          </a:p>
          <a:p>
            <a:pPr marL="457200" lvl="1"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IN" sz="2200" dirty="0">
                <a:latin typeface="Times New Roman" panose="02020603050405020304" pitchFamily="18" charset="0"/>
                <a:cs typeface="Times New Roman" panose="02020603050405020304" pitchFamily="18" charset="0"/>
              </a:rPr>
              <a:t>5. </a:t>
            </a:r>
            <a:r>
              <a:rPr lang="en-IN" sz="2200" b="1" dirty="0">
                <a:latin typeface="Times New Roman" panose="02020603050405020304" pitchFamily="18" charset="0"/>
                <a:cs typeface="Times New Roman" panose="02020603050405020304" pitchFamily="18" charset="0"/>
              </a:rPr>
              <a:t>Hardware:</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Webcam/Camera:</a:t>
            </a:r>
            <a:endParaRPr lang="en-IN" sz="22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 capturing real-time video feeds for drowsiness detection.</a:t>
            </a:r>
          </a:p>
          <a:p>
            <a:pPr algn="just">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GPU (Optional but recommended):</a:t>
            </a:r>
            <a:endParaRPr lang="en-IN" sz="22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 faster model inference and training, especially when using deep learning models like YOLOv8.</a:t>
            </a:r>
          </a:p>
          <a:p>
            <a:endParaRPr lang="en-IN" sz="2200" dirty="0"/>
          </a:p>
        </p:txBody>
      </p:sp>
      <p:sp>
        <p:nvSpPr>
          <p:cNvPr id="6" name="Slide Number Placeholder 5">
            <a:extLst>
              <a:ext uri="{FF2B5EF4-FFF2-40B4-BE49-F238E27FC236}">
                <a16:creationId xmlns:a16="http://schemas.microsoft.com/office/drawing/2014/main" id="{B951751E-558D-CA92-3BAA-B4D1CDF956E5}"/>
              </a:ext>
            </a:extLst>
          </p:cNvPr>
          <p:cNvSpPr>
            <a:spLocks noGrp="1"/>
          </p:cNvSpPr>
          <p:nvPr>
            <p:ph type="sldNum" sz="quarter" idx="12"/>
          </p:nvPr>
        </p:nvSpPr>
        <p:spPr/>
        <p:txBody>
          <a:bodyPr/>
          <a:lstStyle/>
          <a:p>
            <a:fld id="{13A8279B-BE05-4933-95CB-6ED3DB0991DC}" type="slidenum">
              <a:rPr lang="en-IN" smtClean="0"/>
              <a:t>7</a:t>
            </a:fld>
            <a:endParaRPr lang="en-IN"/>
          </a:p>
        </p:txBody>
      </p:sp>
    </p:spTree>
    <p:extLst>
      <p:ext uri="{BB962C8B-B14F-4D97-AF65-F5344CB8AC3E}">
        <p14:creationId xmlns:p14="http://schemas.microsoft.com/office/powerpoint/2010/main" val="284984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78322"/>
          </a:xfrm>
        </p:spPr>
        <p:txBody>
          <a:bodyPr>
            <a:normAutofit/>
          </a:bodyPr>
          <a:lstStyle/>
          <a:p>
            <a:pPr algn="ctr"/>
            <a:r>
              <a:rPr lang="en-US" sz="2800" b="1" dirty="0">
                <a:latin typeface="Times New Roman" pitchFamily="18" charset="0"/>
                <a:cs typeface="Times New Roman" pitchFamily="18" charset="0"/>
              </a:rPr>
              <a:t>MODULES DESCRIPTION  </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15636" y="815010"/>
            <a:ext cx="10738164" cy="5714999"/>
          </a:xfrm>
        </p:spPr>
        <p:txBody>
          <a:bodyPr>
            <a:noAutofit/>
          </a:bodyPr>
          <a:lstStyle/>
          <a:p>
            <a:pPr>
              <a:buNone/>
            </a:pPr>
            <a:r>
              <a:rPr lang="en-US" sz="2200" b="1" dirty="0">
                <a:latin typeface="Times New Roman" panose="02020603050405020304" pitchFamily="18" charset="0"/>
                <a:cs typeface="Times New Roman" panose="02020603050405020304" pitchFamily="18" charset="0"/>
              </a:rPr>
              <a:t>1.DrowsinessDetector (Core Detection Logic)</a:t>
            </a:r>
          </a:p>
          <a:p>
            <a:pPr marL="0" indent="0">
              <a:buNone/>
            </a:pPr>
            <a:r>
              <a:rPr lang="en-US" sz="2200" dirty="0">
                <a:latin typeface="Times New Roman" panose="02020603050405020304" pitchFamily="18" charset="0"/>
                <a:cs typeface="Times New Roman" panose="02020603050405020304" pitchFamily="18" charset="0"/>
              </a:rPr>
              <a:t>This module integrates all system components, handling real-time video capture and drowsiness detection. It tracks face and eye states, analyzes head movements, and triggers.</a:t>
            </a:r>
          </a:p>
          <a:p>
            <a:pPr marL="0" indent="0">
              <a:buNone/>
            </a:pPr>
            <a:r>
              <a:rPr lang="en-US" sz="2200" b="1" dirty="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CaptureData</a:t>
            </a:r>
            <a:r>
              <a:rPr lang="en-US" sz="2200" b="1" dirty="0">
                <a:latin typeface="Times New Roman" panose="02020603050405020304" pitchFamily="18" charset="0"/>
                <a:cs typeface="Times New Roman" panose="02020603050405020304" pitchFamily="18" charset="0"/>
              </a:rPr>
              <a:t> (Video Data Capture)</a:t>
            </a:r>
          </a:p>
          <a:p>
            <a:r>
              <a:rPr lang="en-US" sz="2200" dirty="0">
                <a:latin typeface="Times New Roman" panose="02020603050405020304" pitchFamily="18" charset="0"/>
                <a:cs typeface="Times New Roman" panose="02020603050405020304" pitchFamily="18" charset="0"/>
              </a:rPr>
              <a:t>Captures video data from a camera for training and testing. The data includes driver’s face, eye states, and head movements. </a:t>
            </a:r>
          </a:p>
          <a:p>
            <a:pPr>
              <a:buNone/>
            </a:pPr>
            <a:r>
              <a:rPr lang="en-US" sz="2200" b="1" dirty="0">
                <a:latin typeface="Times New Roman" panose="02020603050405020304" pitchFamily="18" charset="0"/>
                <a:cs typeface="Times New Roman" panose="02020603050405020304" pitchFamily="18" charset="0"/>
              </a:rPr>
              <a:t>3. </a:t>
            </a:r>
            <a:r>
              <a:rPr lang="en-US" sz="2200" b="1" dirty="0" err="1">
                <a:latin typeface="Times New Roman" panose="02020603050405020304" pitchFamily="18" charset="0"/>
                <a:cs typeface="Times New Roman" panose="02020603050405020304" pitchFamily="18" charset="0"/>
              </a:rPr>
              <a:t>LoadData</a:t>
            </a:r>
            <a:r>
              <a:rPr lang="en-US" sz="2200" b="1" dirty="0">
                <a:latin typeface="Times New Roman" panose="02020603050405020304" pitchFamily="18" charset="0"/>
                <a:cs typeface="Times New Roman" panose="02020603050405020304" pitchFamily="18" charset="0"/>
              </a:rPr>
              <a:t> (Data Loading and Preprocessing)</a:t>
            </a:r>
          </a:p>
          <a:p>
            <a:r>
              <a:rPr lang="en-US" sz="2200" dirty="0">
                <a:latin typeface="Times New Roman" panose="02020603050405020304" pitchFamily="18" charset="0"/>
                <a:cs typeface="Times New Roman" panose="02020603050405020304" pitchFamily="18" charset="0"/>
              </a:rPr>
              <a:t>Loads and preprocesses datasets for training the drowsiness detection models. It includes data augmentation, normalization, and splitting into training, validation, and test sets. </a:t>
            </a:r>
          </a:p>
          <a:p>
            <a:pPr marL="0" indent="0">
              <a:buNone/>
            </a:pPr>
            <a:r>
              <a:rPr lang="en-IN" sz="2200" b="1" dirty="0">
                <a:latin typeface="Times New Roman" panose="02020603050405020304" pitchFamily="18" charset="0"/>
                <a:cs typeface="Times New Roman" panose="02020603050405020304" pitchFamily="18" charset="0"/>
              </a:rPr>
              <a:t>4. </a:t>
            </a:r>
            <a:r>
              <a:rPr lang="en-IN" sz="2200" b="1" dirty="0" err="1">
                <a:latin typeface="Times New Roman" panose="02020603050405020304" pitchFamily="18" charset="0"/>
                <a:cs typeface="Times New Roman" panose="02020603050405020304" pitchFamily="18" charset="0"/>
              </a:rPr>
              <a:t>TrainData</a:t>
            </a:r>
            <a:r>
              <a:rPr lang="en-IN" sz="2200" b="1" dirty="0">
                <a:latin typeface="Times New Roman" panose="02020603050405020304" pitchFamily="18" charset="0"/>
                <a:cs typeface="Times New Roman" panose="02020603050405020304" pitchFamily="18" charset="0"/>
              </a:rPr>
              <a:t> (Model Training)</a:t>
            </a:r>
          </a:p>
          <a:p>
            <a:r>
              <a:rPr lang="en-IN" sz="2200" dirty="0">
                <a:latin typeface="Times New Roman" panose="02020603050405020304" pitchFamily="18" charset="0"/>
                <a:cs typeface="Times New Roman" panose="02020603050405020304" pitchFamily="18" charset="0"/>
              </a:rPr>
              <a:t>Trains a detection model (e.g., YOLOv8) using </a:t>
            </a:r>
            <a:r>
              <a:rPr lang="en-IN" sz="2200" dirty="0" err="1">
                <a:latin typeface="Times New Roman" panose="02020603050405020304" pitchFamily="18" charset="0"/>
                <a:cs typeface="Times New Roman" panose="02020603050405020304" pitchFamily="18" charset="0"/>
              </a:rPr>
              <a:t>labeled</a:t>
            </a:r>
            <a:r>
              <a:rPr lang="en-IN" sz="2200" dirty="0">
                <a:latin typeface="Times New Roman" panose="02020603050405020304" pitchFamily="18" charset="0"/>
                <a:cs typeface="Times New Roman" panose="02020603050405020304" pitchFamily="18" charset="0"/>
              </a:rPr>
              <a:t> data for detecting eye states (open/closed) and yawning. I involves model selection, hyperparameter tuning.</a:t>
            </a:r>
          </a:p>
          <a:p>
            <a:pPr marL="0" indent="0">
              <a:buNone/>
            </a:pPr>
            <a:r>
              <a:rPr lang="en-US" sz="2200" b="1" dirty="0">
                <a:latin typeface="Times New Roman" panose="02020603050405020304" pitchFamily="18" charset="0"/>
                <a:cs typeface="Times New Roman" panose="02020603050405020304" pitchFamily="18" charset="0"/>
              </a:rPr>
              <a:t>5. </a:t>
            </a:r>
            <a:r>
              <a:rPr lang="en-US" sz="2200" b="1" dirty="0" err="1">
                <a:latin typeface="Times New Roman" panose="02020603050405020304" pitchFamily="18" charset="0"/>
                <a:cs typeface="Times New Roman" panose="02020603050405020304" pitchFamily="18" charset="0"/>
              </a:rPr>
              <a:t>AlertSystem</a:t>
            </a:r>
            <a:r>
              <a:rPr lang="en-US" sz="2200" b="1" dirty="0">
                <a:latin typeface="Times New Roman" panose="02020603050405020304" pitchFamily="18" charset="0"/>
                <a:cs typeface="Times New Roman" panose="02020603050405020304" pitchFamily="18" charset="0"/>
              </a:rPr>
              <a:t> (Final Alerting Module)</a:t>
            </a:r>
          </a:p>
          <a:p>
            <a:r>
              <a:rPr lang="en-US" sz="2200" dirty="0">
                <a:latin typeface="Times New Roman" panose="02020603050405020304" pitchFamily="18" charset="0"/>
                <a:cs typeface="Times New Roman" panose="02020603050405020304" pitchFamily="18" charset="0"/>
              </a:rPr>
              <a:t>This module generates alerts when drowsiness is detected, either visually, through sound, or via haptic feedback (e.g., steering wheel vibration). It ensures the driver is notified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8</a:t>
            </a:fld>
            <a:endParaRPr lang="en-IN" dirty="0"/>
          </a:p>
        </p:txBody>
      </p:sp>
    </p:spTree>
    <p:extLst>
      <p:ext uri="{BB962C8B-B14F-4D97-AF65-F5344CB8AC3E}">
        <p14:creationId xmlns:p14="http://schemas.microsoft.com/office/powerpoint/2010/main" val="120460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738118"/>
          </a:xfrm>
        </p:spPr>
        <p:txBody>
          <a:bodyPr>
            <a:normAutofit fontScale="90000"/>
          </a:bodyPr>
          <a:lstStyle/>
          <a:p>
            <a:pPr algn="ctr"/>
            <a:r>
              <a:rPr lang="en-US" sz="2800" b="1" dirty="0">
                <a:latin typeface="Times New Roman" pitchFamily="18" charset="0"/>
                <a:cs typeface="Times New Roman" pitchFamily="18" charset="0"/>
              </a:rPr>
              <a:t>ARCHITECTURE </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3A8279B-BE05-4933-95CB-6ED3DB0991DC}" type="slidenum">
              <a:rPr lang="en-IN" smtClean="0"/>
              <a:t>9</a:t>
            </a:fld>
            <a:endParaRPr lang="en-IN"/>
          </a:p>
        </p:txBody>
      </p:sp>
      <p:pic>
        <p:nvPicPr>
          <p:cNvPr id="5" name="Content Placeholder 4">
            <a:extLst>
              <a:ext uri="{FF2B5EF4-FFF2-40B4-BE49-F238E27FC236}">
                <a16:creationId xmlns:a16="http://schemas.microsoft.com/office/drawing/2014/main" id="{876C5FD1-3995-954E-9FD7-90112BF32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944" y="1582995"/>
            <a:ext cx="10429074" cy="3293805"/>
          </a:xfrm>
        </p:spPr>
      </p:pic>
    </p:spTree>
    <p:extLst>
      <p:ext uri="{BB962C8B-B14F-4D97-AF65-F5344CB8AC3E}">
        <p14:creationId xmlns:p14="http://schemas.microsoft.com/office/powerpoint/2010/main" val="105948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1699</Words>
  <Application>Microsoft Office PowerPoint</Application>
  <PresentationFormat>Widescreen</PresentationFormat>
  <Paragraphs>180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ABSTRACT</vt:lpstr>
      <vt:lpstr>EXISTING SYSTEM</vt:lpstr>
      <vt:lpstr>PROPOSED SYSTEM </vt:lpstr>
      <vt:lpstr>SOCIAL RELEVANCE  </vt:lpstr>
      <vt:lpstr>SOFTWARE REQUIREMENT SPECIFICATION (SRS )</vt:lpstr>
      <vt:lpstr>PowerPoint Presentation</vt:lpstr>
      <vt:lpstr>MODULES DESCRIPTION   </vt:lpstr>
      <vt:lpstr>ARCHITECTURE  </vt:lpstr>
      <vt:lpstr>SUSTAINABILITY DEVELOPMENT GOAL  ADHERED AND JUSTIFICATION </vt:lpstr>
      <vt:lpstr>SAFETY AND ETHICAL  INPUTS  </vt:lpstr>
      <vt:lpstr>BUDGET ESTIMATION  </vt:lpstr>
      <vt:lpstr>PROJECT MANAGEMENT ESSENTIALS</vt:lpstr>
      <vt:lpstr>PowerPoint Presentation</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gokul s</cp:lastModifiedBy>
  <cp:revision>65</cp:revision>
  <cp:lastPrinted>2025-02-13T07:51:04Z</cp:lastPrinted>
  <dcterms:created xsi:type="dcterms:W3CDTF">2024-01-03T06:00:47Z</dcterms:created>
  <dcterms:modified xsi:type="dcterms:W3CDTF">2025-04-22T01:50:48Z</dcterms:modified>
</cp:coreProperties>
</file>