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DB0C7A-BE0E-40A3-9C2A-726CE5C62449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671435E-82B9-47A9-AF15-87975E39CD5A}">
      <dgm:prSet/>
      <dgm:spPr/>
      <dgm:t>
        <a:bodyPr/>
        <a:lstStyle/>
        <a:p>
          <a:r>
            <a:rPr lang="en-US"/>
            <a:t>It shows that </a:t>
          </a:r>
          <a:r>
            <a:rPr lang="en-US" b="0" i="0"/>
            <a:t> higher Income were offered the higher credit amount.</a:t>
          </a:r>
          <a:endParaRPr lang="en-US"/>
        </a:p>
      </dgm:t>
    </dgm:pt>
    <dgm:pt modelId="{87203EA9-A3E6-4654-B893-0E310348A306}" type="parTrans" cxnId="{0BC0D802-D0C4-40FC-84D2-B72DCD76E41F}">
      <dgm:prSet/>
      <dgm:spPr/>
      <dgm:t>
        <a:bodyPr/>
        <a:lstStyle/>
        <a:p>
          <a:endParaRPr lang="en-US"/>
        </a:p>
      </dgm:t>
    </dgm:pt>
    <dgm:pt modelId="{E4E04473-D511-4283-AE17-C7F9B19DEDE6}" type="sibTrans" cxnId="{0BC0D802-D0C4-40FC-84D2-B72DCD76E41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D053823-D0DF-465D-8C21-11275E309342}">
      <dgm:prSet/>
      <dgm:spPr/>
      <dgm:t>
        <a:bodyPr/>
        <a:lstStyle/>
        <a:p>
          <a:r>
            <a:rPr lang="en-US" b="0" i="0" dirty="0"/>
            <a:t>Majority of the applicants got loan approval of credit range 9 lacs and above.</a:t>
          </a:r>
          <a:endParaRPr lang="en-US" dirty="0"/>
        </a:p>
      </dgm:t>
    </dgm:pt>
    <dgm:pt modelId="{046F5FF1-ED20-45E5-BA14-6A6FF974084D}" type="parTrans" cxnId="{151A6532-198D-4B9D-A6B1-5905B8D6601F}">
      <dgm:prSet/>
      <dgm:spPr/>
      <dgm:t>
        <a:bodyPr/>
        <a:lstStyle/>
        <a:p>
          <a:endParaRPr lang="en-US"/>
        </a:p>
      </dgm:t>
    </dgm:pt>
    <dgm:pt modelId="{BCFB2C39-21BA-4D0D-A5D6-2AF9467D132C}" type="sibTrans" cxnId="{151A6532-198D-4B9D-A6B1-5905B8D6601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66E85DB-F24F-4529-B9F8-6E8CC78C763E}">
      <dgm:prSet/>
      <dgm:spPr/>
      <dgm:t>
        <a:bodyPr/>
        <a:lstStyle/>
        <a:p>
          <a:r>
            <a:rPr lang="en-US" b="0" i="0"/>
            <a:t>Most of the applicants (0&amp;1) drawing an income between 1lacs - 2.25 lacs.</a:t>
          </a:r>
          <a:endParaRPr lang="en-US"/>
        </a:p>
      </dgm:t>
    </dgm:pt>
    <dgm:pt modelId="{552F2D72-1DB4-4550-8778-07D39562FDFF}" type="parTrans" cxnId="{59CC2CAD-1816-4039-86AC-61E81E6C2527}">
      <dgm:prSet/>
      <dgm:spPr/>
      <dgm:t>
        <a:bodyPr/>
        <a:lstStyle/>
        <a:p>
          <a:endParaRPr lang="en-US"/>
        </a:p>
      </dgm:t>
    </dgm:pt>
    <dgm:pt modelId="{88F200DB-F1DA-4F97-99FA-25E9ABE86F66}" type="sibTrans" cxnId="{59CC2CAD-1816-4039-86AC-61E81E6C252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9D04567-18AE-4032-88A6-6D1224A49C9C}" type="pres">
      <dgm:prSet presAssocID="{39DB0C7A-BE0E-40A3-9C2A-726CE5C62449}" presName="Name0" presStyleCnt="0">
        <dgm:presLayoutVars>
          <dgm:animLvl val="lvl"/>
          <dgm:resizeHandles val="exact"/>
        </dgm:presLayoutVars>
      </dgm:prSet>
      <dgm:spPr/>
    </dgm:pt>
    <dgm:pt modelId="{AC6E1821-D04B-4777-9CF9-2AE8E2834641}" type="pres">
      <dgm:prSet presAssocID="{F671435E-82B9-47A9-AF15-87975E39CD5A}" presName="compositeNode" presStyleCnt="0">
        <dgm:presLayoutVars>
          <dgm:bulletEnabled val="1"/>
        </dgm:presLayoutVars>
      </dgm:prSet>
      <dgm:spPr/>
    </dgm:pt>
    <dgm:pt modelId="{8E7D7400-A63D-4D83-B143-6821DE947E0A}" type="pres">
      <dgm:prSet presAssocID="{F671435E-82B9-47A9-AF15-87975E39CD5A}" presName="bgRect" presStyleLbl="bgAccFollowNode1" presStyleIdx="0" presStyleCnt="3"/>
      <dgm:spPr/>
    </dgm:pt>
    <dgm:pt modelId="{FCDACBD9-18DD-4F9D-AAAE-93D7701A45A5}" type="pres">
      <dgm:prSet presAssocID="{E4E04473-D511-4283-AE17-C7F9B19DEDE6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B43067F-6EE5-4773-9F63-300A1430DE37}" type="pres">
      <dgm:prSet presAssocID="{F671435E-82B9-47A9-AF15-87975E39CD5A}" presName="bottomLine" presStyleLbl="alignNode1" presStyleIdx="1" presStyleCnt="6">
        <dgm:presLayoutVars/>
      </dgm:prSet>
      <dgm:spPr/>
    </dgm:pt>
    <dgm:pt modelId="{9778D6F7-1EBC-4BE5-87FD-CEFDE07902D4}" type="pres">
      <dgm:prSet presAssocID="{F671435E-82B9-47A9-AF15-87975E39CD5A}" presName="nodeText" presStyleLbl="bgAccFollowNode1" presStyleIdx="0" presStyleCnt="3">
        <dgm:presLayoutVars>
          <dgm:bulletEnabled val="1"/>
        </dgm:presLayoutVars>
      </dgm:prSet>
      <dgm:spPr/>
    </dgm:pt>
    <dgm:pt modelId="{A2467739-AE9B-4FCB-9D56-5C3B78BA3135}" type="pres">
      <dgm:prSet presAssocID="{E4E04473-D511-4283-AE17-C7F9B19DEDE6}" presName="sibTrans" presStyleCnt="0"/>
      <dgm:spPr/>
    </dgm:pt>
    <dgm:pt modelId="{A5F34BE1-3DC0-42D0-9B7C-6642D5F7F59C}" type="pres">
      <dgm:prSet presAssocID="{CD053823-D0DF-465D-8C21-11275E309342}" presName="compositeNode" presStyleCnt="0">
        <dgm:presLayoutVars>
          <dgm:bulletEnabled val="1"/>
        </dgm:presLayoutVars>
      </dgm:prSet>
      <dgm:spPr/>
    </dgm:pt>
    <dgm:pt modelId="{D98873E9-C097-4627-950D-4A85F66A52D0}" type="pres">
      <dgm:prSet presAssocID="{CD053823-D0DF-465D-8C21-11275E309342}" presName="bgRect" presStyleLbl="bgAccFollowNode1" presStyleIdx="1" presStyleCnt="3"/>
      <dgm:spPr/>
    </dgm:pt>
    <dgm:pt modelId="{F9ABE2A3-ACEB-4D89-BC06-208BFCD11D35}" type="pres">
      <dgm:prSet presAssocID="{BCFB2C39-21BA-4D0D-A5D6-2AF9467D132C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706DEF27-B3CE-4454-A8B2-C4A7C2CA11DC}" type="pres">
      <dgm:prSet presAssocID="{CD053823-D0DF-465D-8C21-11275E309342}" presName="bottomLine" presStyleLbl="alignNode1" presStyleIdx="3" presStyleCnt="6">
        <dgm:presLayoutVars/>
      </dgm:prSet>
      <dgm:spPr/>
    </dgm:pt>
    <dgm:pt modelId="{F3B06B98-3BD3-4A7D-AC47-FB50E3576DEF}" type="pres">
      <dgm:prSet presAssocID="{CD053823-D0DF-465D-8C21-11275E309342}" presName="nodeText" presStyleLbl="bgAccFollowNode1" presStyleIdx="1" presStyleCnt="3">
        <dgm:presLayoutVars>
          <dgm:bulletEnabled val="1"/>
        </dgm:presLayoutVars>
      </dgm:prSet>
      <dgm:spPr/>
    </dgm:pt>
    <dgm:pt modelId="{99B4393A-07A9-46D7-AE19-620F30E3E8D7}" type="pres">
      <dgm:prSet presAssocID="{BCFB2C39-21BA-4D0D-A5D6-2AF9467D132C}" presName="sibTrans" presStyleCnt="0"/>
      <dgm:spPr/>
    </dgm:pt>
    <dgm:pt modelId="{EA9BA381-EA48-432D-A35E-577A1488EC04}" type="pres">
      <dgm:prSet presAssocID="{766E85DB-F24F-4529-B9F8-6E8CC78C763E}" presName="compositeNode" presStyleCnt="0">
        <dgm:presLayoutVars>
          <dgm:bulletEnabled val="1"/>
        </dgm:presLayoutVars>
      </dgm:prSet>
      <dgm:spPr/>
    </dgm:pt>
    <dgm:pt modelId="{996B2391-CD1F-4C19-A445-DA52DDFA28BF}" type="pres">
      <dgm:prSet presAssocID="{766E85DB-F24F-4529-B9F8-6E8CC78C763E}" presName="bgRect" presStyleLbl="bgAccFollowNode1" presStyleIdx="2" presStyleCnt="3"/>
      <dgm:spPr/>
    </dgm:pt>
    <dgm:pt modelId="{9FA7F740-3303-4DBB-ADBA-405B0E83E89B}" type="pres">
      <dgm:prSet presAssocID="{88F200DB-F1DA-4F97-99FA-25E9ABE86F66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97414D40-90DF-43E4-8EF6-FD4A28B3D015}" type="pres">
      <dgm:prSet presAssocID="{766E85DB-F24F-4529-B9F8-6E8CC78C763E}" presName="bottomLine" presStyleLbl="alignNode1" presStyleIdx="5" presStyleCnt="6">
        <dgm:presLayoutVars/>
      </dgm:prSet>
      <dgm:spPr/>
    </dgm:pt>
    <dgm:pt modelId="{AB7C0A95-EE58-4006-B52D-FD57E93AE87A}" type="pres">
      <dgm:prSet presAssocID="{766E85DB-F24F-4529-B9F8-6E8CC78C763E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0BC0D802-D0C4-40FC-84D2-B72DCD76E41F}" srcId="{39DB0C7A-BE0E-40A3-9C2A-726CE5C62449}" destId="{F671435E-82B9-47A9-AF15-87975E39CD5A}" srcOrd="0" destOrd="0" parTransId="{87203EA9-A3E6-4654-B893-0E310348A306}" sibTransId="{E4E04473-D511-4283-AE17-C7F9B19DEDE6}"/>
    <dgm:cxn modelId="{FCCCC807-1637-4302-99BC-3EBEE55D1915}" type="presOf" srcId="{CD053823-D0DF-465D-8C21-11275E309342}" destId="{F3B06B98-3BD3-4A7D-AC47-FB50E3576DEF}" srcOrd="1" destOrd="0" presId="urn:microsoft.com/office/officeart/2016/7/layout/BasicLinearProcessNumbered"/>
    <dgm:cxn modelId="{A542D41E-59E4-404B-A96D-6654DD3579C9}" type="presOf" srcId="{CD053823-D0DF-465D-8C21-11275E309342}" destId="{D98873E9-C097-4627-950D-4A85F66A52D0}" srcOrd="0" destOrd="0" presId="urn:microsoft.com/office/officeart/2016/7/layout/BasicLinearProcessNumbered"/>
    <dgm:cxn modelId="{151A6532-198D-4B9D-A6B1-5905B8D6601F}" srcId="{39DB0C7A-BE0E-40A3-9C2A-726CE5C62449}" destId="{CD053823-D0DF-465D-8C21-11275E309342}" srcOrd="1" destOrd="0" parTransId="{046F5FF1-ED20-45E5-BA14-6A6FF974084D}" sibTransId="{BCFB2C39-21BA-4D0D-A5D6-2AF9467D132C}"/>
    <dgm:cxn modelId="{767F4C37-F71B-4661-8E72-B067D4FA754E}" type="presOf" srcId="{766E85DB-F24F-4529-B9F8-6E8CC78C763E}" destId="{AB7C0A95-EE58-4006-B52D-FD57E93AE87A}" srcOrd="1" destOrd="0" presId="urn:microsoft.com/office/officeart/2016/7/layout/BasicLinearProcessNumbered"/>
    <dgm:cxn modelId="{FB546E3C-7711-44AD-AC7F-76968EED279E}" type="presOf" srcId="{766E85DB-F24F-4529-B9F8-6E8CC78C763E}" destId="{996B2391-CD1F-4C19-A445-DA52DDFA28BF}" srcOrd="0" destOrd="0" presId="urn:microsoft.com/office/officeart/2016/7/layout/BasicLinearProcessNumbered"/>
    <dgm:cxn modelId="{F5809773-CEAE-4900-8BFF-FDB901374075}" type="presOf" srcId="{39DB0C7A-BE0E-40A3-9C2A-726CE5C62449}" destId="{99D04567-18AE-4032-88A6-6D1224A49C9C}" srcOrd="0" destOrd="0" presId="urn:microsoft.com/office/officeart/2016/7/layout/BasicLinearProcessNumbered"/>
    <dgm:cxn modelId="{43030D7C-D801-46D7-AA85-E989BC6E8C10}" type="presOf" srcId="{E4E04473-D511-4283-AE17-C7F9B19DEDE6}" destId="{FCDACBD9-18DD-4F9D-AAAE-93D7701A45A5}" srcOrd="0" destOrd="0" presId="urn:microsoft.com/office/officeart/2016/7/layout/BasicLinearProcessNumbered"/>
    <dgm:cxn modelId="{59CC2CAD-1816-4039-86AC-61E81E6C2527}" srcId="{39DB0C7A-BE0E-40A3-9C2A-726CE5C62449}" destId="{766E85DB-F24F-4529-B9F8-6E8CC78C763E}" srcOrd="2" destOrd="0" parTransId="{552F2D72-1DB4-4550-8778-07D39562FDFF}" sibTransId="{88F200DB-F1DA-4F97-99FA-25E9ABE86F66}"/>
    <dgm:cxn modelId="{E963F7CB-15A9-4812-9DE9-CAB531C39996}" type="presOf" srcId="{F671435E-82B9-47A9-AF15-87975E39CD5A}" destId="{9778D6F7-1EBC-4BE5-87FD-CEFDE07902D4}" srcOrd="1" destOrd="0" presId="urn:microsoft.com/office/officeart/2016/7/layout/BasicLinearProcessNumbered"/>
    <dgm:cxn modelId="{0A85E7D9-BE13-480D-89B4-B40FFB900433}" type="presOf" srcId="{F671435E-82B9-47A9-AF15-87975E39CD5A}" destId="{8E7D7400-A63D-4D83-B143-6821DE947E0A}" srcOrd="0" destOrd="0" presId="urn:microsoft.com/office/officeart/2016/7/layout/BasicLinearProcessNumbered"/>
    <dgm:cxn modelId="{9FF147E2-6EF4-4DD8-A038-E66F57081E8C}" type="presOf" srcId="{BCFB2C39-21BA-4D0D-A5D6-2AF9467D132C}" destId="{F9ABE2A3-ACEB-4D89-BC06-208BFCD11D35}" srcOrd="0" destOrd="0" presId="urn:microsoft.com/office/officeart/2016/7/layout/BasicLinearProcessNumbered"/>
    <dgm:cxn modelId="{7578F3F2-8629-4C3F-979A-34611859B2FD}" type="presOf" srcId="{88F200DB-F1DA-4F97-99FA-25E9ABE86F66}" destId="{9FA7F740-3303-4DBB-ADBA-405B0E83E89B}" srcOrd="0" destOrd="0" presId="urn:microsoft.com/office/officeart/2016/7/layout/BasicLinearProcessNumbered"/>
    <dgm:cxn modelId="{9670EE19-4260-48F7-8F00-467ADABC3E4F}" type="presParOf" srcId="{99D04567-18AE-4032-88A6-6D1224A49C9C}" destId="{AC6E1821-D04B-4777-9CF9-2AE8E2834641}" srcOrd="0" destOrd="0" presId="urn:microsoft.com/office/officeart/2016/7/layout/BasicLinearProcessNumbered"/>
    <dgm:cxn modelId="{90029238-C4AD-4882-B5DC-165DAD89DA36}" type="presParOf" srcId="{AC6E1821-D04B-4777-9CF9-2AE8E2834641}" destId="{8E7D7400-A63D-4D83-B143-6821DE947E0A}" srcOrd="0" destOrd="0" presId="urn:microsoft.com/office/officeart/2016/7/layout/BasicLinearProcessNumbered"/>
    <dgm:cxn modelId="{48E9C96C-F183-4E60-BDD4-27D43154018B}" type="presParOf" srcId="{AC6E1821-D04B-4777-9CF9-2AE8E2834641}" destId="{FCDACBD9-18DD-4F9D-AAAE-93D7701A45A5}" srcOrd="1" destOrd="0" presId="urn:microsoft.com/office/officeart/2016/7/layout/BasicLinearProcessNumbered"/>
    <dgm:cxn modelId="{7C7A0537-1D10-407F-8E0C-C45F36070ACC}" type="presParOf" srcId="{AC6E1821-D04B-4777-9CF9-2AE8E2834641}" destId="{3B43067F-6EE5-4773-9F63-300A1430DE37}" srcOrd="2" destOrd="0" presId="urn:microsoft.com/office/officeart/2016/7/layout/BasicLinearProcessNumbered"/>
    <dgm:cxn modelId="{1B37E6AF-A207-478C-8F14-950687619C74}" type="presParOf" srcId="{AC6E1821-D04B-4777-9CF9-2AE8E2834641}" destId="{9778D6F7-1EBC-4BE5-87FD-CEFDE07902D4}" srcOrd="3" destOrd="0" presId="urn:microsoft.com/office/officeart/2016/7/layout/BasicLinearProcessNumbered"/>
    <dgm:cxn modelId="{8703D4C8-2F7B-4AA9-8816-417C7DBDE92D}" type="presParOf" srcId="{99D04567-18AE-4032-88A6-6D1224A49C9C}" destId="{A2467739-AE9B-4FCB-9D56-5C3B78BA3135}" srcOrd="1" destOrd="0" presId="urn:microsoft.com/office/officeart/2016/7/layout/BasicLinearProcessNumbered"/>
    <dgm:cxn modelId="{BBF732E7-F3F9-4700-B231-378383930DE9}" type="presParOf" srcId="{99D04567-18AE-4032-88A6-6D1224A49C9C}" destId="{A5F34BE1-3DC0-42D0-9B7C-6642D5F7F59C}" srcOrd="2" destOrd="0" presId="urn:microsoft.com/office/officeart/2016/7/layout/BasicLinearProcessNumbered"/>
    <dgm:cxn modelId="{9988F12E-E26E-4D4F-A788-24B42A4FF135}" type="presParOf" srcId="{A5F34BE1-3DC0-42D0-9B7C-6642D5F7F59C}" destId="{D98873E9-C097-4627-950D-4A85F66A52D0}" srcOrd="0" destOrd="0" presId="urn:microsoft.com/office/officeart/2016/7/layout/BasicLinearProcessNumbered"/>
    <dgm:cxn modelId="{A01E6A19-4050-4631-A1B0-304CA12703E9}" type="presParOf" srcId="{A5F34BE1-3DC0-42D0-9B7C-6642D5F7F59C}" destId="{F9ABE2A3-ACEB-4D89-BC06-208BFCD11D35}" srcOrd="1" destOrd="0" presId="urn:microsoft.com/office/officeart/2016/7/layout/BasicLinearProcessNumbered"/>
    <dgm:cxn modelId="{66EEFD17-7023-4F0B-BF4D-9F27C5F1CBD1}" type="presParOf" srcId="{A5F34BE1-3DC0-42D0-9B7C-6642D5F7F59C}" destId="{706DEF27-B3CE-4454-A8B2-C4A7C2CA11DC}" srcOrd="2" destOrd="0" presId="urn:microsoft.com/office/officeart/2016/7/layout/BasicLinearProcessNumbered"/>
    <dgm:cxn modelId="{587E658E-634E-40F6-98A6-237481CCDE39}" type="presParOf" srcId="{A5F34BE1-3DC0-42D0-9B7C-6642D5F7F59C}" destId="{F3B06B98-3BD3-4A7D-AC47-FB50E3576DEF}" srcOrd="3" destOrd="0" presId="urn:microsoft.com/office/officeart/2016/7/layout/BasicLinearProcessNumbered"/>
    <dgm:cxn modelId="{6FE4E80E-0A85-4D8D-B1DE-2E5EE26C828F}" type="presParOf" srcId="{99D04567-18AE-4032-88A6-6D1224A49C9C}" destId="{99B4393A-07A9-46D7-AE19-620F30E3E8D7}" srcOrd="3" destOrd="0" presId="urn:microsoft.com/office/officeart/2016/7/layout/BasicLinearProcessNumbered"/>
    <dgm:cxn modelId="{E1BB3B59-14EC-4247-AD42-E0231892BCA5}" type="presParOf" srcId="{99D04567-18AE-4032-88A6-6D1224A49C9C}" destId="{EA9BA381-EA48-432D-A35E-577A1488EC04}" srcOrd="4" destOrd="0" presId="urn:microsoft.com/office/officeart/2016/7/layout/BasicLinearProcessNumbered"/>
    <dgm:cxn modelId="{AD53F5A2-A7DA-41FA-B453-A9784C49F06A}" type="presParOf" srcId="{EA9BA381-EA48-432D-A35E-577A1488EC04}" destId="{996B2391-CD1F-4C19-A445-DA52DDFA28BF}" srcOrd="0" destOrd="0" presId="urn:microsoft.com/office/officeart/2016/7/layout/BasicLinearProcessNumbered"/>
    <dgm:cxn modelId="{C56B5815-6926-44F2-9894-CDDCD831B93E}" type="presParOf" srcId="{EA9BA381-EA48-432D-A35E-577A1488EC04}" destId="{9FA7F740-3303-4DBB-ADBA-405B0E83E89B}" srcOrd="1" destOrd="0" presId="urn:microsoft.com/office/officeart/2016/7/layout/BasicLinearProcessNumbered"/>
    <dgm:cxn modelId="{B618794F-7FB9-4870-B004-B82CE37C5D8B}" type="presParOf" srcId="{EA9BA381-EA48-432D-A35E-577A1488EC04}" destId="{97414D40-90DF-43E4-8EF6-FD4A28B3D015}" srcOrd="2" destOrd="0" presId="urn:microsoft.com/office/officeart/2016/7/layout/BasicLinearProcessNumbered"/>
    <dgm:cxn modelId="{E703181A-7B5D-4B59-98A9-600D3F6DBBE2}" type="presParOf" srcId="{EA9BA381-EA48-432D-A35E-577A1488EC04}" destId="{AB7C0A95-EE58-4006-B52D-FD57E93AE87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D7400-A63D-4D83-B143-6821DE947E0A}">
      <dsp:nvSpPr>
        <dsp:cNvPr id="0" name=""/>
        <dsp:cNvSpPr/>
      </dsp:nvSpPr>
      <dsp:spPr>
        <a:xfrm>
          <a:off x="0" y="0"/>
          <a:ext cx="3039070" cy="21463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938" tIns="330200" rIns="23693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 shows that </a:t>
          </a:r>
          <a:r>
            <a:rPr lang="en-US" sz="1400" b="0" i="0" kern="1200"/>
            <a:t> higher Income were offered the higher credit amount.</a:t>
          </a:r>
          <a:endParaRPr lang="en-US" sz="1400" kern="1200"/>
        </a:p>
      </dsp:txBody>
      <dsp:txXfrm>
        <a:off x="0" y="815594"/>
        <a:ext cx="3039070" cy="1287780"/>
      </dsp:txXfrm>
    </dsp:sp>
    <dsp:sp modelId="{FCDACBD9-18DD-4F9D-AAAE-93D7701A45A5}">
      <dsp:nvSpPr>
        <dsp:cNvPr id="0" name=""/>
        <dsp:cNvSpPr/>
      </dsp:nvSpPr>
      <dsp:spPr>
        <a:xfrm>
          <a:off x="1197590" y="214629"/>
          <a:ext cx="643890" cy="64389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200" tIns="12700" rIns="50200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1</a:t>
          </a:r>
        </a:p>
      </dsp:txBody>
      <dsp:txXfrm>
        <a:off x="1291886" y="308925"/>
        <a:ext cx="455298" cy="455298"/>
      </dsp:txXfrm>
    </dsp:sp>
    <dsp:sp modelId="{3B43067F-6EE5-4773-9F63-300A1430DE37}">
      <dsp:nvSpPr>
        <dsp:cNvPr id="0" name=""/>
        <dsp:cNvSpPr/>
      </dsp:nvSpPr>
      <dsp:spPr>
        <a:xfrm>
          <a:off x="0" y="2146228"/>
          <a:ext cx="3039070" cy="72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98873E9-C097-4627-950D-4A85F66A52D0}">
      <dsp:nvSpPr>
        <dsp:cNvPr id="0" name=""/>
        <dsp:cNvSpPr/>
      </dsp:nvSpPr>
      <dsp:spPr>
        <a:xfrm>
          <a:off x="3342977" y="0"/>
          <a:ext cx="3039070" cy="2146300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938" tIns="330200" rIns="23693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Majority of the applicants got loan approval of credit range 9 lacs and above.</a:t>
          </a:r>
          <a:endParaRPr lang="en-US" sz="1400" kern="1200" dirty="0"/>
        </a:p>
      </dsp:txBody>
      <dsp:txXfrm>
        <a:off x="3342977" y="815594"/>
        <a:ext cx="3039070" cy="1287780"/>
      </dsp:txXfrm>
    </dsp:sp>
    <dsp:sp modelId="{F9ABE2A3-ACEB-4D89-BC06-208BFCD11D35}">
      <dsp:nvSpPr>
        <dsp:cNvPr id="0" name=""/>
        <dsp:cNvSpPr/>
      </dsp:nvSpPr>
      <dsp:spPr>
        <a:xfrm>
          <a:off x="4540567" y="214629"/>
          <a:ext cx="643890" cy="643890"/>
        </a:xfrm>
        <a:prstGeom prst="ellipse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200" tIns="12700" rIns="50200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2</a:t>
          </a:r>
        </a:p>
      </dsp:txBody>
      <dsp:txXfrm>
        <a:off x="4634863" y="308925"/>
        <a:ext cx="455298" cy="455298"/>
      </dsp:txXfrm>
    </dsp:sp>
    <dsp:sp modelId="{706DEF27-B3CE-4454-A8B2-C4A7C2CA11DC}">
      <dsp:nvSpPr>
        <dsp:cNvPr id="0" name=""/>
        <dsp:cNvSpPr/>
      </dsp:nvSpPr>
      <dsp:spPr>
        <a:xfrm>
          <a:off x="3342977" y="2146228"/>
          <a:ext cx="3039070" cy="72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96B2391-CD1F-4C19-A445-DA52DDFA28BF}">
      <dsp:nvSpPr>
        <dsp:cNvPr id="0" name=""/>
        <dsp:cNvSpPr/>
      </dsp:nvSpPr>
      <dsp:spPr>
        <a:xfrm>
          <a:off x="6685954" y="0"/>
          <a:ext cx="3039070" cy="2146300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938" tIns="330200" rIns="23693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Most of the applicants (0&amp;1) drawing an income between 1lacs - 2.25 lacs.</a:t>
          </a:r>
          <a:endParaRPr lang="en-US" sz="1400" kern="1200"/>
        </a:p>
      </dsp:txBody>
      <dsp:txXfrm>
        <a:off x="6685954" y="815594"/>
        <a:ext cx="3039070" cy="1287780"/>
      </dsp:txXfrm>
    </dsp:sp>
    <dsp:sp modelId="{9FA7F740-3303-4DBB-ADBA-405B0E83E89B}">
      <dsp:nvSpPr>
        <dsp:cNvPr id="0" name=""/>
        <dsp:cNvSpPr/>
      </dsp:nvSpPr>
      <dsp:spPr>
        <a:xfrm>
          <a:off x="7883544" y="214629"/>
          <a:ext cx="643890" cy="643890"/>
        </a:xfrm>
        <a:prstGeom prst="ellipse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200" tIns="12700" rIns="50200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3</a:t>
          </a:r>
        </a:p>
      </dsp:txBody>
      <dsp:txXfrm>
        <a:off x="7977840" y="308925"/>
        <a:ext cx="455298" cy="455298"/>
      </dsp:txXfrm>
    </dsp:sp>
    <dsp:sp modelId="{97414D40-90DF-43E4-8EF6-FD4A28B3D015}">
      <dsp:nvSpPr>
        <dsp:cNvPr id="0" name=""/>
        <dsp:cNvSpPr/>
      </dsp:nvSpPr>
      <dsp:spPr>
        <a:xfrm>
          <a:off x="6685954" y="2146228"/>
          <a:ext cx="3039070" cy="7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5895-CAD2-37A9-7D03-002BA65C1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92A3B-430E-DA22-D450-4DEB7455F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8B919-C6D0-F6F0-B57E-9332EAD0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CCF9-B844-4036-A161-89832CE1AFE6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B8A94-D44E-25A8-C260-6F6B2EDC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C7949-8A9E-81B4-1776-B22CE488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6B87-C9FC-4D85-80D3-CFE7F1C57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39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2E38-5C1B-0433-0836-5BD6C52A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D72F9-655F-58AA-9B0B-A624F9115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D104D-A5D3-645E-B75E-FB0EDD45C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CCF9-B844-4036-A161-89832CE1AFE6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3CB02-4E36-54CA-D0CE-CDE38CDE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53E8C-5E9D-B522-F7C5-979B72FD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6B87-C9FC-4D85-80D3-CFE7F1C57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8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C3FE48-E29E-3A85-966A-498B00530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CBC44-94F8-1A7B-465A-ACDC0E1D1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5C288-8EF6-1C2B-B527-9191F22F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CCF9-B844-4036-A161-89832CE1AFE6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E8B17-9335-A5CD-AC8C-A8E030ED4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BF1F7-3DB3-F337-F335-BCB163B2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6B87-C9FC-4D85-80D3-CFE7F1C57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28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5322-FDB2-C49A-D017-1778C316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B1D12-F1AB-86D0-5B88-FAF1D2C3E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F8B7B-2A53-3ABC-26AC-1FB1CC90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CCF9-B844-4036-A161-89832CE1AFE6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8BD4F-5529-5A68-02DF-678D5ACC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06F45-5B1E-EEC9-5412-CB5E984B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6B87-C9FC-4D85-80D3-CFE7F1C57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868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5FED9-F907-FCEC-F3E7-FCA4640A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EE904-2E5C-57A7-71B5-764194F54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2506D-576E-338C-290E-0136FF3C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CCF9-B844-4036-A161-89832CE1AFE6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EAEA8-CAA9-2B95-1BCA-25B8ED84A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1BF0B-ED4C-15BC-BD04-475EC7B14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6B87-C9FC-4D85-80D3-CFE7F1C57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11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8807-FE59-C342-94C5-ECFE3EEA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90D4-9F4B-8D7D-BF6C-1192BF093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EEBBD-E36B-E599-C70C-F35284C7C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3E026-27BE-6EE7-91D7-22C3EC98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CCF9-B844-4036-A161-89832CE1AFE6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B0DA1-F2D1-BE1C-79AF-DF5F1381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88C7E-A2D1-1DBC-82EC-75202ADE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6B87-C9FC-4D85-80D3-CFE7F1C57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42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31CC4-383E-DB5C-1E25-22B2670F2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E07BE-D49B-F0CC-1235-4DF48124A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9AB62-4708-3745-3E8F-BC21083DD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496C2-BD7C-0324-4F4B-D72BBAE10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C4952-103F-4589-F640-134D48DF2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04796D-B3FA-492C-78DD-63CEDB1F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CCF9-B844-4036-A161-89832CE1AFE6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C40402-38D6-FA77-A85C-2E2AA97B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77D6ED-E376-DB71-05C5-E0B6C4D95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6B87-C9FC-4D85-80D3-CFE7F1C57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5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025F-FDFF-D571-B0B1-6FA51D26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7CBD2-2F26-DC22-087A-528CF0AD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CCF9-B844-4036-A161-89832CE1AFE6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3931F0-2BB6-60A4-5AB7-B1B9FA1B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662EA-BE0E-3E92-39B2-DE572594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6B87-C9FC-4D85-80D3-CFE7F1C57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9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3BC5A-4898-A81F-5D12-7C379C8A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CCF9-B844-4036-A161-89832CE1AFE6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F9163-43C9-6CF7-A94D-7C87E77B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F3B3F-8206-53A4-A392-0038EA5F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6B87-C9FC-4D85-80D3-CFE7F1C57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77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2201-EF48-2A31-DB53-52BF54317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D0B59-6934-E895-9FFD-37F6FC0EA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EBDF4-5E78-3EB1-4539-97ADE6C77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BE38D-127F-670E-1988-72E6863E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CCF9-B844-4036-A161-89832CE1AFE6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8A3B4-FA13-CFA3-F7F7-4685C95D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B39E1-FA4D-B220-1AAA-2A53AA5F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6B87-C9FC-4D85-80D3-CFE7F1C57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09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8AE1-0550-10BA-8F4B-76E1CFDDA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000904-DDBF-DC83-86BF-068C24EC9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553C6-E470-7ADB-3D89-DF10A5652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0DDFD-6F1D-2E75-A8CE-9085FCDAB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CCF9-B844-4036-A161-89832CE1AFE6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4043C-DF41-B56E-D4E5-90D1A272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2275B-5182-298F-9878-CE26C569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6B87-C9FC-4D85-80D3-CFE7F1C57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34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207D8-D108-F451-54F8-FD3BD5424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F0DDC-F997-285C-01C7-6B47CAE39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E5DF9-9343-EC05-5D0B-DC3795696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ACCF9-B844-4036-A161-89832CE1AFE6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810C2-6A0C-EC1A-F0C7-8D28C916C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DA7AB-1367-D7E6-55A2-ECC4E8B41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B6B87-C9FC-4D85-80D3-CFE7F1C57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51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google.com/spreadsheets/d/1W6b2gRz5BzHGOllMOtklkHad8G7W_12S/edit?usp=sharing&amp;ouid=100909624457952493190&amp;rtpof=true&amp;sd=tru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docs.google.com/spreadsheets/d/1W6b2gRz5BzHGOllMOtklkHad8G7W_12S/edit?usp=sharing&amp;ouid=100909624457952493190&amp;rtpof=true&amp;sd=tru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Mcvc5tJGvgJK8UetCtY1VnMYoVOMzaAe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C4763-1342-62DE-3BA0-77BEBE99A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962" y="679618"/>
            <a:ext cx="8296856" cy="5120818"/>
          </a:xfrm>
        </p:spPr>
        <p:txBody>
          <a:bodyPr anchor="t">
            <a:normAutofit/>
          </a:bodyPr>
          <a:lstStyle/>
          <a:p>
            <a:pPr algn="l"/>
            <a:r>
              <a:rPr lang="en-IN" sz="4400" b="1" i="0" dirty="0">
                <a:solidFill>
                  <a:schemeClr val="tx2"/>
                </a:solidFill>
                <a:effectLst/>
                <a:latin typeface="Manrope"/>
              </a:rPr>
              <a:t>Bank Loan Case Study</a:t>
            </a:r>
            <a:br>
              <a:rPr lang="en-IN" sz="4000" b="1" i="0" dirty="0">
                <a:solidFill>
                  <a:schemeClr val="tx2"/>
                </a:solidFill>
                <a:effectLst/>
                <a:latin typeface="Manrope"/>
              </a:rPr>
            </a:br>
            <a:br>
              <a:rPr lang="en-IN" sz="4000" b="1" i="0" dirty="0">
                <a:solidFill>
                  <a:schemeClr val="tx2"/>
                </a:solidFill>
                <a:effectLst/>
                <a:latin typeface="Manrope"/>
              </a:rPr>
            </a:br>
            <a:br>
              <a:rPr lang="en-IN" sz="4000" b="1" i="0" dirty="0">
                <a:solidFill>
                  <a:schemeClr val="tx2"/>
                </a:solidFill>
                <a:effectLst/>
                <a:latin typeface="Manrope"/>
              </a:rPr>
            </a:br>
            <a:br>
              <a:rPr lang="en-IN" sz="4000" b="1" i="0" dirty="0">
                <a:solidFill>
                  <a:schemeClr val="tx2"/>
                </a:solidFill>
                <a:effectLst/>
                <a:latin typeface="Manrope"/>
              </a:rPr>
            </a:br>
            <a:r>
              <a:rPr lang="en-IN" sz="2800" b="1" i="0" dirty="0">
                <a:solidFill>
                  <a:schemeClr val="tx2"/>
                </a:solidFill>
                <a:effectLst/>
                <a:latin typeface="Manrope"/>
              </a:rPr>
              <a:t>Excel file:</a:t>
            </a:r>
            <a:br>
              <a:rPr lang="en-IN" sz="4000" b="1" i="0" dirty="0">
                <a:solidFill>
                  <a:schemeClr val="tx2"/>
                </a:solidFill>
                <a:effectLst/>
                <a:latin typeface="Manrope"/>
              </a:rPr>
            </a:br>
            <a:r>
              <a:rPr lang="en-IN" sz="2000" b="1" i="0" dirty="0">
                <a:solidFill>
                  <a:schemeClr val="tx2"/>
                </a:solidFill>
                <a:effectLst/>
                <a:latin typeface="Manrope"/>
                <a:hlinkClick r:id="rId2"/>
              </a:rPr>
              <a:t>https://docs.google.com/spreadsheets/d/1W6b2gRz5BzHGOllMOtklkHad8G7W_12S/edit?usp=sharing&amp;ouid=100909624457952493190&amp;rtpof=true&amp;sd=true</a:t>
            </a:r>
            <a:endParaRPr lang="en-IN" sz="2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FE2EC-A873-4EC2-EFE8-FBA613209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7559" y="1413164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BY 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CHANDRU SAMBATH</a:t>
            </a:r>
            <a:endParaRPr lang="en-IN" sz="20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30717BEF-051D-0859-D918-668505A2F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4265" y="68784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4830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22D6D-3248-3DAF-7697-CC6F9E5D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Segmented Univariate Analysis</a:t>
            </a:r>
          </a:p>
        </p:txBody>
      </p:sp>
      <p:pic>
        <p:nvPicPr>
          <p:cNvPr id="5" name="Content Placeholder 4" descr="Chart, waterfall chart&#10;&#10;Description automatically generated">
            <a:extLst>
              <a:ext uri="{FF2B5EF4-FFF2-40B4-BE49-F238E27FC236}">
                <a16:creationId xmlns:a16="http://schemas.microsoft.com/office/drawing/2014/main" id="{31D8C061-49A3-F074-4566-CBB00D144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741137"/>
            <a:ext cx="6780700" cy="337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38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3C0BB-F3B1-A1F9-30BF-BB9A7313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Univariate analysis</a:t>
            </a:r>
          </a:p>
        </p:txBody>
      </p:sp>
      <p:pic>
        <p:nvPicPr>
          <p:cNvPr id="5" name="Content Placeholder 4" descr="Chart, waterfall chart&#10;&#10;Description automatically generated">
            <a:extLst>
              <a:ext uri="{FF2B5EF4-FFF2-40B4-BE49-F238E27FC236}">
                <a16:creationId xmlns:a16="http://schemas.microsoft.com/office/drawing/2014/main" id="{0561ED2C-C2F3-7D11-9E8E-2496DADDE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164777"/>
            <a:ext cx="6780700" cy="452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70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72053-7C9D-7F9D-3632-95CD862A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Bivariate Analysis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5C5F3C7-14C0-9C60-ED7F-88A594738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715709"/>
            <a:ext cx="6780700" cy="342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44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DC5FD-7D74-5667-6699-3D44B3B7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CORRELATION FOR APPLICANTS WITH PAYMENT MADE ON TIME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B50AA52-057C-73E1-3F32-59D7D016B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291091"/>
            <a:ext cx="10905066" cy="316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62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849C7-791A-F8A8-956B-3FF65DAA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CORRELATION FOR APPLICANTS WITH PAYMENT DIFFICULTIES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C5507EE-401E-11A9-D8C0-C64BD22B8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78" y="2350867"/>
            <a:ext cx="11531279" cy="345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55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52E8A-2C4B-C9CB-E3C0-2FEFBD7BA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Dashboard</a:t>
            </a:r>
          </a:p>
        </p:txBody>
      </p:sp>
      <p:pic>
        <p:nvPicPr>
          <p:cNvPr id="5" name="Content Placeholder 4" descr="Graphical user interface, application, Excel&#10;&#10;Description automatically generated">
            <a:extLst>
              <a:ext uri="{FF2B5EF4-FFF2-40B4-BE49-F238E27FC236}">
                <a16:creationId xmlns:a16="http://schemas.microsoft.com/office/drawing/2014/main" id="{DC7D78F4-8A0A-5454-233C-8C5B6C54B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004835"/>
            <a:ext cx="11500050" cy="393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65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47D2EF-531E-0FC1-9261-6E9251311B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919" b="192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C3DBA6-559A-0703-F56C-78D6F9B2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</a:t>
            </a:r>
            <a:endParaRPr lang="en-IN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923862-1AD2-05B3-F669-5046F11DC3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393345"/>
              </p:ext>
            </p:extLst>
          </p:nvPr>
        </p:nvGraphicFramePr>
        <p:xfrm>
          <a:off x="838200" y="1825625"/>
          <a:ext cx="9725025" cy="214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4262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455A3-7D87-A37C-0E12-213707FE0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Excel File</a:t>
            </a:r>
            <a:r>
              <a:rPr lang="en-US" sz="5400" dirty="0"/>
              <a:t>:</a:t>
            </a:r>
            <a:endParaRPr lang="en-IN" sz="5400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2265E-B903-6C4D-9E2F-AF52F263C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IN" sz="2200">
                <a:hlinkClick r:id="rId2"/>
              </a:rPr>
              <a:t>https://docs.google.com/spreadsheets/d/1W6b2gRz5BzHGOllMOtklkHad8G7W_12S/edit?usp=sharing&amp;ouid=100909624457952493190&amp;rtpof=true&amp;sd=true</a:t>
            </a:r>
            <a:endParaRPr lang="en-IN" sz="2200"/>
          </a:p>
        </p:txBody>
      </p:sp>
      <p:pic>
        <p:nvPicPr>
          <p:cNvPr id="5" name="Picture 4" descr="Files">
            <a:extLst>
              <a:ext uri="{FF2B5EF4-FFF2-40B4-BE49-F238E27FC236}">
                <a16:creationId xmlns:a16="http://schemas.microsoft.com/office/drawing/2014/main" id="{9E9F2524-F40E-6EC6-48CD-62826DBCEF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85" r="2666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3351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34F08-9CF8-CE64-AB87-9B360371C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  <a:latin typeface="Manrope"/>
              </a:rPr>
              <a:t>Description:</a:t>
            </a:r>
            <a:br>
              <a:rPr lang="en-US" b="1" i="0">
                <a:effectLst/>
                <a:latin typeface="Manrop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58AA9-B187-4184-FC30-BE463CA36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case study aims to give you an idea of applying EDA in a real business scenario. In this case study, apart from applying the techniques that you have learnt in the EDA module, you will also develop a basic understanding of risk analytics in banking and financial services and understand how data is used to minimize the risk of losing money while lending to customers.</a:t>
            </a:r>
          </a:p>
          <a:p>
            <a:pPr marL="0" indent="0">
              <a:buNone/>
            </a:pPr>
            <a:endParaRPr lang="en-US" sz="1300" b="0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3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the company receives a loan application, the company has to decide for loan approval based on the applicant’s profile. Two types of risks are associated with the bank’s decision:</a:t>
            </a:r>
          </a:p>
          <a:p>
            <a:pPr lvl="1"/>
            <a:r>
              <a:rPr lang="en-US" sz="13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the applicant is likely to repay the loan, then not approving the loan results in a loss of business to the company.</a:t>
            </a:r>
          </a:p>
          <a:p>
            <a:pPr lvl="1"/>
            <a:r>
              <a:rPr lang="en-US" sz="13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the applicant is not likely to repay the loan, i.e. he/she is likely to default, then approving the loan may lead to a financial loss for the company.</a:t>
            </a:r>
          </a:p>
          <a:p>
            <a:pPr marL="0" indent="0">
              <a:buNone/>
            </a:pPr>
            <a:endParaRPr lang="en-US" sz="1300" b="0" i="0">
              <a:effectLst/>
              <a:latin typeface="Manrope"/>
            </a:endParaRPr>
          </a:p>
          <a:p>
            <a:endParaRPr lang="en-IN" sz="130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110B8EB6-6745-1056-7227-21B30E8B4A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42" r="14120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296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AFF5E-5196-1E22-B7E3-4C649DA70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IN" sz="54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Approach</a:t>
            </a:r>
            <a:endParaRPr lang="en-IN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530E-24D4-C330-16C7-EE4EFC2E8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5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Download and Data open in excel</a:t>
            </a:r>
            <a:endParaRPr lang="en-IN" sz="15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5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null and duplicate values and clean all data</a:t>
            </a:r>
            <a:endParaRPr lang="en-IN" sz="15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5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processing and solved as per asked problems.</a:t>
            </a:r>
            <a:endParaRPr lang="en-IN" sz="15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5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filter pivot table and other functions to give answer the asked questions.</a:t>
            </a:r>
            <a:endParaRPr lang="en-IN" sz="15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5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charts to for easy and meaningful data representation</a:t>
            </a:r>
            <a:endParaRPr lang="en-IN" sz="15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5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report in ppt format and submit the project</a:t>
            </a:r>
            <a:endParaRPr lang="en-IN" sz="15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500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2E8BB77C-3C6A-C3BA-FE4B-A6EB5A4EF2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7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2657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3C722CB0-CEAD-892B-0E15-E8D898621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82" b="-1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4E6DA-7DC5-7658-95FD-BBB59D422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7"/>
            <a:ext cx="1668780" cy="241923"/>
          </a:xfrm>
        </p:spPr>
        <p:txBody>
          <a:bodyPr anchor="b">
            <a:normAutofit fontScale="90000"/>
          </a:bodyPr>
          <a:lstStyle/>
          <a:p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C226F-C5FF-63AF-C3C3-B1E7426E5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9" y="1847851"/>
            <a:ext cx="4307458" cy="3132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Tech-Stack Used</a:t>
            </a:r>
          </a:p>
          <a:p>
            <a:pPr marL="0" indent="0">
              <a:buNone/>
            </a:pPr>
            <a:r>
              <a:rPr lang="en-IN" sz="1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	</a:t>
            </a:r>
            <a:r>
              <a:rPr lang="en-IN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Excel </a:t>
            </a:r>
            <a:r>
              <a:rPr lang="en-IN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br>
              <a:rPr lang="en-IN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Resources used </a:t>
            </a:r>
            <a:br>
              <a:rPr lang="en-IN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IN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 Excel </a:t>
            </a:r>
            <a:br>
              <a:rPr lang="en-IN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Dataset provided (Bank loan case study)</a:t>
            </a:r>
            <a:br>
              <a:rPr lang="en-IN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https://drive.google.com/drive/folders/1Mcvc5tJGvgJK8UetCtY1VnMYoVOMzaAe</a:t>
            </a:r>
            <a:r>
              <a:rPr lang="en-IN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36397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8576D-1CF3-BA3E-6E03-9651C58E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Solution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10E19-CDE0-9C3D-E02E-4FE19600C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 used COUNTA function to count the total rows in each columns/variables. Then found the percentage of null values in each columns by using formula - (Total rows count for each column / Total rows count) * 100.</a:t>
            </a:r>
          </a:p>
          <a:p>
            <a:endParaRPr lang="en-US" sz="2000" dirty="0"/>
          </a:p>
          <a:p>
            <a:r>
              <a:rPr lang="en-US" sz="2000" dirty="0"/>
              <a:t>After that, I removed the columns whose percentage of null value is greater than 30% and the columns having percentage of null value is less than 30%perform the distribution statistics i.e., mean and mode to find the missing values in a cell.</a:t>
            </a:r>
          </a:p>
          <a:p>
            <a:endParaRPr lang="en-US" sz="2000" dirty="0"/>
          </a:p>
          <a:p>
            <a:r>
              <a:rPr lang="en-US" sz="2000" dirty="0"/>
              <a:t>I kept only relevant variables to get the insights from it and converted the days in years divided by 365.</a:t>
            </a:r>
          </a:p>
          <a:p>
            <a:endParaRPr lang="en-US" sz="2000" dirty="0"/>
          </a:p>
          <a:p>
            <a:r>
              <a:rPr lang="en-US" sz="2000" dirty="0"/>
              <a:t>I also found the outliers with the help of inter quartile range method considering relevant variables.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4129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3023A-728C-A2C6-001B-3373B6E3C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dirty="0"/>
              <a:t>OUTLIER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F3CD1-A350-0D08-57B8-A5F8CB788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US" sz="2000" b="0" i="0">
                <a:effectLst/>
                <a:latin typeface="Roboto" panose="020F0502020204030204" pitchFamily="2" charset="0"/>
              </a:rPr>
              <a:t>In this XY plotter, we can see that for the target</a:t>
            </a:r>
            <a:br>
              <a:rPr lang="en-US" sz="2000"/>
            </a:br>
            <a:r>
              <a:rPr lang="en-US" sz="2000" b="0" i="0">
                <a:effectLst/>
                <a:latin typeface="Roboto" panose="020F0502020204030204" pitchFamily="2" charset="0"/>
              </a:rPr>
              <a:t>variable 1 there are few applicants who draw an</a:t>
            </a:r>
            <a:br>
              <a:rPr lang="en-US" sz="2000"/>
            </a:br>
            <a:r>
              <a:rPr lang="en-US" sz="2000" b="0" i="0">
                <a:effectLst/>
                <a:latin typeface="Roboto" panose="020F0502020204030204" pitchFamily="2" charset="0"/>
              </a:rPr>
              <a:t>income of 11 crores whereas majority of the applicants drawing an income in lacs only</a:t>
            </a:r>
            <a:endParaRPr lang="en-IN" sz="2000"/>
          </a:p>
        </p:txBody>
      </p:sp>
      <p:pic>
        <p:nvPicPr>
          <p:cNvPr id="5" name="Picture 4" descr="Chart, scatter chart&#10;&#10;Description automatically generated with medium confidence">
            <a:extLst>
              <a:ext uri="{FF2B5EF4-FFF2-40B4-BE49-F238E27FC236}">
                <a16:creationId xmlns:a16="http://schemas.microsoft.com/office/drawing/2014/main" id="{76608C89-76B0-6401-88E8-01B24EFF3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57" y="1771289"/>
            <a:ext cx="6155141" cy="333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41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5E9E8-8239-F683-C2DD-5342550C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dirty="0"/>
              <a:t>OUTLIER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E911-59A2-80C9-B23B-7A94F43CB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US" sz="2000" b="0" i="0">
                <a:effectLst/>
                <a:latin typeface="Roboto" panose="02000000000000000000" pitchFamily="2" charset="0"/>
              </a:rPr>
              <a:t>In this XY plotter, we can see that for the target variable 0 applicants having max 19 Childrens which is highly unusual in these days whereas target 1 applicants having max 11 Childrens only.</a:t>
            </a:r>
            <a:endParaRPr lang="en-IN" sz="2000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21265DE-A303-8DC1-004E-E80124869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57" y="1594329"/>
            <a:ext cx="6155141" cy="369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85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1A862-7A4F-1977-F331-4663BCF70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dirty="0"/>
              <a:t>OUTLIER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3F481-10B9-5C18-8965-12780BF1E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>
                <a:effectLst/>
                <a:latin typeface="Roboto" panose="02000000000000000000" pitchFamily="2" charset="0"/>
              </a:rPr>
              <a:t>In this XY plotter, we can see that there are few applicants in target 0 &amp; 1 were employed for 1000 years which is impossible whereas as majority of the applicants are employed for around 80-90 years.</a:t>
            </a:r>
            <a:endParaRPr lang="en-IN" sz="200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019D8AF-3051-F763-DDA9-4D6A5756F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57" y="1725125"/>
            <a:ext cx="6155141" cy="343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0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A5F63-474A-BD36-F3DA-F943D7FC8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dirty="0"/>
              <a:t>Data Imbalance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B6DFD-F708-420A-26FC-F3C13D3FA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US" sz="1600" b="0" i="0">
                <a:effectLst/>
                <a:latin typeface="Roboto" panose="02000000000000000000" pitchFamily="2" charset="0"/>
              </a:rPr>
              <a:t>The above attached excel file, in data imbalanced sheet show the ratio of total applicants with payment difficulties i.e., target 1 to the total applicants with payment made on time i.e., target 0 is 11:39.</a:t>
            </a:r>
          </a:p>
          <a:p>
            <a:endParaRPr lang="en-US" sz="1600" b="0" i="0">
              <a:effectLst/>
              <a:latin typeface="Roboto" panose="02000000000000000000" pitchFamily="2" charset="0"/>
            </a:endParaRPr>
          </a:p>
          <a:p>
            <a:r>
              <a:rPr lang="en-US" sz="1600" b="0" i="0">
                <a:effectLst/>
                <a:latin typeface="Roboto" panose="02000000000000000000" pitchFamily="2" charset="0"/>
              </a:rPr>
              <a:t>Out of total applicants of 307511, the percentage of applicants which makes payment on time is 92% thus makes a majority class whereas the percentage of applicants with payment difficulties is 8% thus makes a minority class.</a:t>
            </a:r>
            <a:endParaRPr lang="en-IN" sz="160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88CC650-99FE-0DCF-0D52-2863E4AC1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57" y="1594329"/>
            <a:ext cx="6155141" cy="369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0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755</Words>
  <Application>Microsoft Office PowerPoint</Application>
  <PresentationFormat>Widescreen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Meiryo</vt:lpstr>
      <vt:lpstr>Arial</vt:lpstr>
      <vt:lpstr>Calibri</vt:lpstr>
      <vt:lpstr>Calibri Light</vt:lpstr>
      <vt:lpstr>Manrope</vt:lpstr>
      <vt:lpstr>Roboto</vt:lpstr>
      <vt:lpstr>Symbol</vt:lpstr>
      <vt:lpstr>Times New Roman</vt:lpstr>
      <vt:lpstr>Office Theme</vt:lpstr>
      <vt:lpstr>Bank Loan Case Study    Excel file: https://docs.google.com/spreadsheets/d/1W6b2gRz5BzHGOllMOtklkHad8G7W_12S/edit?usp=sharing&amp;ouid=100909624457952493190&amp;rtpof=true&amp;sd=true</vt:lpstr>
      <vt:lpstr>Description: </vt:lpstr>
      <vt:lpstr>Approach</vt:lpstr>
      <vt:lpstr>PowerPoint Presentation</vt:lpstr>
      <vt:lpstr>Solution</vt:lpstr>
      <vt:lpstr>OUTLIER</vt:lpstr>
      <vt:lpstr>OUTLIER</vt:lpstr>
      <vt:lpstr>OUTLIER</vt:lpstr>
      <vt:lpstr>Data Imbalance</vt:lpstr>
      <vt:lpstr>Segmented Univariate Analysis</vt:lpstr>
      <vt:lpstr>Univariate analysis</vt:lpstr>
      <vt:lpstr>Bivariate Analysis</vt:lpstr>
      <vt:lpstr>CORRELATION FOR APPLICANTS WITH PAYMENT MADE ON TIME</vt:lpstr>
      <vt:lpstr>CORRELATION FOR APPLICANTS WITH PAYMENT DIFFICULTIES</vt:lpstr>
      <vt:lpstr>Dashboard</vt:lpstr>
      <vt:lpstr>Result</vt:lpstr>
      <vt:lpstr>Excel File: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Loan Case Study </dc:title>
  <dc:creator>hp</dc:creator>
  <cp:lastModifiedBy>hp</cp:lastModifiedBy>
  <cp:revision>3</cp:revision>
  <dcterms:created xsi:type="dcterms:W3CDTF">2023-06-15T15:13:37Z</dcterms:created>
  <dcterms:modified xsi:type="dcterms:W3CDTF">2023-06-19T18:15:04Z</dcterms:modified>
</cp:coreProperties>
</file>