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73" r:id="rId4"/>
    <p:sldId id="276" r:id="rId5"/>
    <p:sldId id="258" r:id="rId6"/>
    <p:sldId id="268" r:id="rId7"/>
    <p:sldId id="259" r:id="rId8"/>
    <p:sldId id="260" r:id="rId9"/>
    <p:sldId id="271" r:id="rId10"/>
    <p:sldId id="275" r:id="rId11"/>
    <p:sldId id="267" r:id="rId12"/>
    <p:sldId id="27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showGuides="1">
      <p:cViewPr varScale="1">
        <p:scale>
          <a:sx n="73" d="100"/>
          <a:sy n="73" d="100"/>
        </p:scale>
        <p:origin x="498"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8CEF32D-CF57-45B8-8A34-EADAA4CCF33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540BF2-ED91-4BDB-A3F2-7FF9CEEDF744}" type="slidenum">
              <a:rPr lang="en-US" smtClean="0"/>
            </a:fld>
            <a:endParaRPr lang="en-US"/>
          </a:p>
        </p:txBody>
      </p:sp>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B8CEF32D-CF57-45B8-8A34-EADAA4CCF336}"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540BF2-ED91-4BDB-A3F2-7FF9CEEDF744}" type="slidenum">
              <a:rPr lang="en-US" smtClean="0"/>
            </a:fld>
            <a:endParaRPr lang="en-US"/>
          </a:p>
        </p:txBody>
      </p:sp>
    </p:spTree>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B8CEF32D-CF57-45B8-8A34-EADAA4CCF33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540BF2-ED91-4BDB-A3F2-7FF9CEEDF744}" type="slidenum">
              <a:rPr lang="en-US" smtClean="0"/>
            </a:fld>
            <a:endParaRPr lang="en-US"/>
          </a:p>
        </p:txBody>
      </p:sp>
    </p:spTree>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Edit Master text styles</a:t>
            </a:r>
            <a:endParaRPr lang="en-US" smtClean="0"/>
          </a:p>
        </p:txBody>
      </p:sp>
      <p:sp>
        <p:nvSpPr>
          <p:cNvPr id="2" name="Date Placeholder 1"/>
          <p:cNvSpPr>
            <a:spLocks noGrp="1"/>
          </p:cNvSpPr>
          <p:nvPr>
            <p:ph type="dt" sz="half" idx="10"/>
          </p:nvPr>
        </p:nvSpPr>
        <p:spPr/>
        <p:txBody>
          <a:bodyPr/>
          <a:lstStyle/>
          <a:p>
            <a:fld id="{B8CEF32D-CF57-45B8-8A34-EADAA4CCF336}"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540BF2-ED91-4BDB-A3F2-7FF9CEEDF744}" type="slidenum">
              <a:rPr lang="en-US" smtClean="0"/>
            </a:fld>
            <a:endParaRPr lang="en-US"/>
          </a:p>
        </p:txBody>
      </p:sp>
    </p:spTree>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B8CEF32D-CF57-45B8-8A34-EADAA4CCF33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540BF2-ED91-4BDB-A3F2-7FF9CEEDF744}" type="slidenum">
              <a:rPr lang="en-US" smtClean="0"/>
            </a:fld>
            <a:endParaRPr lang="en-US"/>
          </a:p>
        </p:txBody>
      </p:sp>
    </p:spTree>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B8CEF32D-CF57-45B8-8A34-EADAA4CCF33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540BF2-ED91-4BDB-A3F2-7FF9CEEDF744}" type="slidenum">
              <a:rPr lang="en-US" smtClean="0"/>
            </a:fld>
            <a:endParaRPr lang="en-US"/>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B8CEF32D-CF57-45B8-8A34-EADAA4CCF33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540BF2-ED91-4BDB-A3F2-7FF9CEEDF744}" type="slidenum">
              <a:rPr lang="en-US" smtClean="0"/>
            </a:fld>
            <a:endParaRPr lang="en-US"/>
          </a:p>
        </p:txBody>
      </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B8CEF32D-CF57-45B8-8A34-EADAA4CCF33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540BF2-ED91-4BDB-A3F2-7FF9CEEDF744}" type="slidenum">
              <a:rPr lang="en-US" smtClean="0"/>
            </a:fld>
            <a:endParaRPr lang="en-US"/>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B8CEF32D-CF57-45B8-8A34-EADAA4CCF336}"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540BF2-ED91-4BDB-A3F2-7FF9CEEDF744}" type="slidenum">
              <a:rPr lang="en-US" smtClean="0"/>
            </a:fld>
            <a:endParaRPr lang="en-US"/>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B8CEF32D-CF57-45B8-8A34-EADAA4CCF336}"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540BF2-ED91-4BDB-A3F2-7FF9CEEDF744}" type="slidenum">
              <a:rPr lang="en-US" smtClean="0"/>
            </a:fld>
            <a:endParaRPr lang="en-US"/>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8CEF32D-CF57-45B8-8A34-EADAA4CCF336}"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540BF2-ED91-4BDB-A3F2-7FF9CEEDF744}" type="slidenum">
              <a:rPr lang="en-US" smtClean="0"/>
            </a:fld>
            <a:endParaRPr lang="en-US"/>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CEF32D-CF57-45B8-8A34-EADAA4CCF336}"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540BF2-ED91-4BDB-A3F2-7FF9CEEDF744}" type="slidenum">
              <a:rPr lang="en-US" smtClean="0"/>
            </a:fld>
            <a:endParaRPr lang="en-US"/>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B8CEF32D-CF57-45B8-8A34-EADAA4CCF336}"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540BF2-ED91-4BDB-A3F2-7FF9CEEDF744}" type="slidenum">
              <a:rPr lang="en-US" smtClean="0"/>
            </a:fld>
            <a:endParaRPr lang="en-US"/>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ln>
          <a:effectLst/>
        </p:spPr>
        <p:txBody>
          <a:bodyPr wrap="square" numCol="1" anchor="t" anchorCtr="0" compatLnSpc="1">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5" name="Date Placeholder 4"/>
          <p:cNvSpPr>
            <a:spLocks noGrp="1"/>
          </p:cNvSpPr>
          <p:nvPr>
            <p:ph type="dt" sz="half" idx="10"/>
          </p:nvPr>
        </p:nvSpPr>
        <p:spPr>
          <a:xfrm>
            <a:off x="3885810" y="6041362"/>
            <a:ext cx="976879" cy="365125"/>
          </a:xfrm>
        </p:spPr>
        <p:txBody>
          <a:bodyPr/>
          <a:lstStyle/>
          <a:p>
            <a:fld id="{B8CEF32D-CF57-45B8-8A34-EADAA4CCF336}" type="datetimeFigureOut">
              <a:rPr lang="en-US" smtClean="0"/>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1F540BF2-ED91-4BDB-A3F2-7FF9CEEDF744}" type="slidenum">
              <a:rPr lang="en-US" smtClean="0"/>
            </a:fld>
            <a:endParaRPr lang="en-US"/>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B8CEF32D-CF57-45B8-8A34-EADAA4CCF336}" type="datetimeFigureOut">
              <a:rPr lang="en-US" smtClean="0"/>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1F540BF2-ED91-4BDB-A3F2-7FF9CEEDF744}" type="slidenum">
              <a:rPr lang="en-US" smtClean="0"/>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spd="slow">
    <p:push dir="u"/>
  </p:transition>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panose="05020102010507070707"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panose="05020102010507070707"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panose="05020102010507070707"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5pPr>
      <a:lvl6pPr marL="2400300"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6pPr>
      <a:lvl7pPr marL="2799715"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7pPr>
      <a:lvl8pPr marL="3199765"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8pPr>
      <a:lvl9pPr marL="3599815"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06194" y="893192"/>
            <a:ext cx="2496162" cy="970450"/>
          </a:xfrm>
        </p:spPr>
        <p:txBody>
          <a:bodyPr/>
          <a:lstStyle/>
          <a:p>
            <a:r>
              <a:rPr lang="en-US" dirty="0" smtClean="0">
                <a:solidFill>
                  <a:schemeClr val="tx1"/>
                </a:solidFill>
                <a:latin typeface="Algerian" panose="04020705040A02060702" pitchFamily="82" charset="0"/>
              </a:rPr>
              <a:t>Topic</a:t>
            </a:r>
            <a:r>
              <a:rPr lang="en-US" dirty="0" smtClean="0">
                <a:solidFill>
                  <a:schemeClr val="bg1"/>
                </a:solidFill>
              </a:rPr>
              <a:t> </a:t>
            </a:r>
            <a:endParaRPr lang="en-US" dirty="0">
              <a:solidFill>
                <a:schemeClr val="bg1"/>
              </a:solidFill>
            </a:endParaRPr>
          </a:p>
        </p:txBody>
      </p:sp>
      <p:sp>
        <p:nvSpPr>
          <p:cNvPr id="3" name="Content Placeholder 2"/>
          <p:cNvSpPr>
            <a:spLocks noGrp="1"/>
          </p:cNvSpPr>
          <p:nvPr>
            <p:ph idx="1"/>
          </p:nvPr>
        </p:nvSpPr>
        <p:spPr>
          <a:xfrm>
            <a:off x="818712" y="2248412"/>
            <a:ext cx="10554574" cy="3636511"/>
          </a:xfrm>
        </p:spPr>
        <p:txBody>
          <a:bodyPr/>
          <a:lstStyle/>
          <a:p>
            <a:pPr marL="0" indent="0">
              <a:buNone/>
            </a:pPr>
            <a:endParaRPr lang="en-US" sz="4000" b="1" dirty="0" smtClean="0"/>
          </a:p>
          <a:p>
            <a:pPr marL="0" indent="0">
              <a:buNone/>
            </a:pPr>
            <a:r>
              <a:rPr lang="en-US" sz="4000" b="1" dirty="0" smtClean="0"/>
              <a:t>Landslide </a:t>
            </a:r>
            <a:r>
              <a:rPr lang="en-US" sz="4000" b="1" dirty="0"/>
              <a:t>Susceptibility Mapping along the </a:t>
            </a:r>
            <a:r>
              <a:rPr lang="en-US" sz="4000" b="1" dirty="0" smtClean="0"/>
              <a:t>China-Pakistan</a:t>
            </a:r>
            <a:r>
              <a:rPr lang="en-US" sz="4000" dirty="0" smtClean="0"/>
              <a:t> </a:t>
            </a:r>
            <a:r>
              <a:rPr lang="en-US" sz="4000" b="1" dirty="0" smtClean="0"/>
              <a:t>Economic Corridor using </a:t>
            </a:r>
            <a:r>
              <a:rPr lang="en-US" sz="4000" b="1" dirty="0"/>
              <a:t>Deep Learning Techniques.</a:t>
            </a:r>
            <a:endParaRPr lang="en-US" sz="4000" dirty="0"/>
          </a:p>
        </p:txBody>
      </p:sp>
      <p:pic>
        <p:nvPicPr>
          <p:cNvPr id="4" name="Picture 3"/>
          <p:cNvPicPr>
            <a:picLocks noChangeAspect="1"/>
          </p:cNvPicPr>
          <p:nvPr/>
        </p:nvPicPr>
        <p:blipFill>
          <a:blip r:embed="rId1"/>
          <a:stretch>
            <a:fillRect/>
          </a:stretch>
        </p:blipFill>
        <p:spPr>
          <a:xfrm>
            <a:off x="208348" y="241490"/>
            <a:ext cx="3886537" cy="2899954"/>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6923" y="508421"/>
            <a:ext cx="3943485" cy="2366091"/>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4185" y="782992"/>
            <a:ext cx="2888159" cy="1777328"/>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a:t>
            </a:r>
            <a:endParaRPr lang="en-US" dirty="0"/>
          </a:p>
        </p:txBody>
      </p:sp>
      <p:sp>
        <p:nvSpPr>
          <p:cNvPr id="3" name="Content Placeholder 2"/>
          <p:cNvSpPr>
            <a:spLocks noGrp="1"/>
          </p:cNvSpPr>
          <p:nvPr>
            <p:ph idx="1"/>
          </p:nvPr>
        </p:nvSpPr>
        <p:spPr/>
        <p:txBody>
          <a:bodyPr/>
          <a:lstStyle/>
          <a:p>
            <a:r>
              <a:rPr lang="en-US" dirty="0" smtClean="0"/>
              <a:t>Python Language</a:t>
            </a:r>
            <a:endParaRPr lang="en-US" dirty="0" smtClean="0"/>
          </a:p>
          <a:p>
            <a:r>
              <a:rPr lang="en-US" dirty="0" smtClean="0"/>
              <a:t>Google Earth Pro</a:t>
            </a:r>
            <a:endParaRPr lang="en-US" dirty="0" smtClean="0"/>
          </a:p>
          <a:p>
            <a:r>
              <a:rPr lang="en-US" dirty="0" smtClean="0"/>
              <a:t>ARCGIS</a:t>
            </a:r>
            <a:endParaRPr lang="en-US" dirty="0" smtClean="0"/>
          </a:p>
          <a:p>
            <a:r>
              <a:rPr lang="en-US" dirty="0" smtClean="0"/>
              <a:t>VS Code</a:t>
            </a:r>
            <a:endParaRPr lang="en-US" dirty="0" smtClean="0"/>
          </a:p>
          <a:p>
            <a:r>
              <a:rPr lang="en-US" dirty="0" smtClean="0"/>
              <a:t>Google </a:t>
            </a:r>
            <a:r>
              <a:rPr lang="en-US" dirty="0" err="1" smtClean="0"/>
              <a:t>Colab</a:t>
            </a:r>
            <a:endParaRPr lang="en-US" dirty="0" smtClean="0"/>
          </a:p>
          <a:p>
            <a:endParaRPr lang="en-US" dirty="0"/>
          </a:p>
        </p:txBody>
      </p:sp>
    </p:spTree>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marL="0" indent="0" algn="ctr">
              <a:buNone/>
            </a:pPr>
            <a:endParaRPr lang="en-US" sz="4000" dirty="0" smtClean="0"/>
          </a:p>
          <a:p>
            <a:pPr marL="0" indent="0" algn="ctr">
              <a:buNone/>
            </a:pPr>
            <a:r>
              <a:rPr lang="en-US" sz="4000" dirty="0" smtClean="0"/>
              <a:t>Thanks </a:t>
            </a:r>
            <a:endParaRPr lang="en-US" sz="4000" dirty="0"/>
          </a:p>
        </p:txBody>
      </p:sp>
    </p:spTree>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marL="0" indent="0">
              <a:buNone/>
            </a:pPr>
            <a:r>
              <a:rPr lang="en-US" dirty="0"/>
              <a:t>Landslides are highly complex geotechnical phenomena influenced by a multitude of factors, such as geological, hydrological, and topographical conditions. The specific combination and interaction of these factors can vary significantly from one location to another, making it challenging to establish a universally applicable set of conditioning factors. </a:t>
            </a:r>
            <a:endParaRPr lang="en-US" dirty="0" smtClean="0"/>
          </a:p>
          <a:p>
            <a:pPr marL="0" indent="0">
              <a:buNone/>
            </a:pPr>
            <a:endParaRPr lang="en-US" dirty="0"/>
          </a:p>
        </p:txBody>
      </p:sp>
    </p:spTree>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AIM-Purpose of Study</a:t>
            </a:r>
            <a:endParaRPr lang="en-US" dirty="0"/>
          </a:p>
        </p:txBody>
      </p:sp>
      <p:sp>
        <p:nvSpPr>
          <p:cNvPr id="3" name="Content Placeholder 2"/>
          <p:cNvSpPr>
            <a:spLocks noGrp="1"/>
          </p:cNvSpPr>
          <p:nvPr>
            <p:ph idx="1"/>
          </p:nvPr>
        </p:nvSpPr>
        <p:spPr/>
        <p:txBody>
          <a:bodyPr/>
          <a:lstStyle/>
          <a:p>
            <a:pPr marL="0" indent="0">
              <a:buNone/>
            </a:pPr>
            <a:r>
              <a:rPr lang="en-US" dirty="0"/>
              <a:t>This Thesis aims to significantly enhance the accuracy and reliability of landslide susceptibility mapping along the CPEC, leveraging the latest advancements in deep learning and remote sensing technologies</a:t>
            </a:r>
            <a:r>
              <a:rPr lang="en-US" dirty="0" smtClean="0"/>
              <a:t>.</a:t>
            </a:r>
            <a:endParaRPr lang="en-US" dirty="0" smtClean="0"/>
          </a:p>
          <a:p>
            <a:pPr lvl="0"/>
            <a:r>
              <a:rPr lang="en-US" dirty="0"/>
              <a:t>Safety and Infrastructure Resilience</a:t>
            </a:r>
            <a:endParaRPr lang="en-US" dirty="0"/>
          </a:p>
          <a:p>
            <a:pPr lvl="0"/>
            <a:r>
              <a:rPr lang="en-US" dirty="0"/>
              <a:t>Effective Decision-Making</a:t>
            </a:r>
            <a:endParaRPr lang="en-US" dirty="0"/>
          </a:p>
          <a:p>
            <a:pPr lvl="0"/>
            <a:r>
              <a:rPr lang="en-US" dirty="0"/>
              <a:t>Advanced Technology Application:</a:t>
            </a:r>
            <a:endParaRPr lang="en-US" dirty="0"/>
          </a:p>
          <a:p>
            <a:pPr lvl="0"/>
            <a:r>
              <a:rPr lang="en-US" dirty="0"/>
              <a:t>Knowledge Advancement</a:t>
            </a:r>
            <a:endParaRPr lang="en-US" dirty="0"/>
          </a:p>
          <a:p>
            <a:pPr marL="0" indent="0">
              <a:buNone/>
            </a:pPr>
            <a:endParaRPr lang="en-US" dirty="0"/>
          </a:p>
        </p:txBody>
      </p:sp>
    </p:spTree>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Objectives </a:t>
            </a:r>
            <a:endParaRPr lang="en-US" b="1" dirty="0"/>
          </a:p>
        </p:txBody>
      </p:sp>
      <p:sp>
        <p:nvSpPr>
          <p:cNvPr id="3" name="Content Placeholder 2"/>
          <p:cNvSpPr>
            <a:spLocks noGrp="1"/>
          </p:cNvSpPr>
          <p:nvPr>
            <p:ph idx="1"/>
          </p:nvPr>
        </p:nvSpPr>
        <p:spPr/>
        <p:txBody>
          <a:bodyPr/>
          <a:lstStyle/>
          <a:p>
            <a:pPr lvl="0"/>
            <a:r>
              <a:rPr lang="en-US" b="1" dirty="0"/>
              <a:t>Optimization of Current Methods:</a:t>
            </a:r>
            <a:r>
              <a:rPr lang="en-US" dirty="0"/>
              <a:t> To enhance existing methodologies by incorporating Remote Sensing Data into the analysis.</a:t>
            </a:r>
            <a:endParaRPr lang="en-US" dirty="0"/>
          </a:p>
          <a:p>
            <a:pPr lvl="0"/>
            <a:r>
              <a:rPr lang="en-US" b="1" dirty="0" smtClean="0"/>
              <a:t>Data </a:t>
            </a:r>
            <a:r>
              <a:rPr lang="en-US" b="1" dirty="0"/>
              <a:t>Collection and Analysis:</a:t>
            </a:r>
            <a:r>
              <a:rPr lang="en-US" dirty="0"/>
              <a:t> To gather and manage a comprehensive and complex dataset, comparing various Deep Learning models including CNN, RNN, </a:t>
            </a:r>
            <a:r>
              <a:rPr lang="en-US" dirty="0" err="1"/>
              <a:t>XGBoost</a:t>
            </a:r>
            <a:r>
              <a:rPr lang="en-US" dirty="0"/>
              <a:t>, and TES for optimal performance.</a:t>
            </a:r>
            <a:endParaRPr lang="en-US" dirty="0"/>
          </a:p>
          <a:p>
            <a:pPr marL="0" lvl="0" indent="0">
              <a:buNone/>
            </a:pPr>
            <a:endParaRPr lang="en-US" dirty="0"/>
          </a:p>
        </p:txBody>
      </p:sp>
    </p:spTree>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Study Area</a:t>
            </a:r>
            <a:r>
              <a:rPr lang="en-US" b="1" dirty="0"/>
              <a:t>.</a:t>
            </a:r>
            <a:endParaRPr lang="en-US" dirty="0"/>
          </a:p>
        </p:txBody>
      </p:sp>
      <p:sp>
        <p:nvSpPr>
          <p:cNvPr id="3" name="Content Placeholder 2"/>
          <p:cNvSpPr>
            <a:spLocks noGrp="1"/>
          </p:cNvSpPr>
          <p:nvPr>
            <p:ph idx="1"/>
          </p:nvPr>
        </p:nvSpPr>
        <p:spPr/>
        <p:txBody>
          <a:bodyPr/>
          <a:lstStyle/>
          <a:p>
            <a:r>
              <a:rPr lang="en-US" dirty="0" smtClean="0"/>
              <a:t>The </a:t>
            </a:r>
            <a:r>
              <a:rPr lang="en-US" dirty="0"/>
              <a:t>study area for this research is the China-Pakistan Economic Corridor (CPEC), a prominent and strategically significant infrastructure project connecting China's Xinjiang region to Pakistan's Gwadar Port. </a:t>
            </a:r>
            <a:endParaRPr lang="en-US" dirty="0" smtClean="0"/>
          </a:p>
          <a:p>
            <a:endParaRPr lang="en-US" dirty="0"/>
          </a:p>
        </p:txBody>
      </p:sp>
    </p:spTree>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lstStyle/>
          <a:p>
            <a:r>
              <a:rPr lang="en-US" dirty="0"/>
              <a:t>Traditional methods of landslide susceptibility mapping, which often rely on empirical models, have proven inadequate in capturing the complex spatial relationships and interactions between multiple factors that contribute to landslide occurrences</a:t>
            </a:r>
            <a:r>
              <a:rPr lang="en-US" dirty="0" smtClean="0"/>
              <a:t>.</a:t>
            </a:r>
            <a:endParaRPr lang="en-US" dirty="0" smtClean="0"/>
          </a:p>
          <a:p>
            <a:r>
              <a:rPr lang="en-US" dirty="0" smtClean="0"/>
              <a:t> </a:t>
            </a:r>
            <a:r>
              <a:rPr lang="en-US" dirty="0"/>
              <a:t>Even with the application of machine learning techniques, existing methodologies have not achieved the desired level of accuracy. </a:t>
            </a:r>
            <a:endParaRPr lang="en-US" dirty="0" smtClean="0"/>
          </a:p>
          <a:p>
            <a:r>
              <a:rPr lang="en-US" dirty="0" smtClean="0"/>
              <a:t>This </a:t>
            </a:r>
            <a:r>
              <a:rPr lang="en-US" dirty="0"/>
              <a:t>is particularly evident along the newly constructed </a:t>
            </a:r>
            <a:r>
              <a:rPr lang="en-US" b="1" dirty="0" err="1"/>
              <a:t>Jaglot-Skardu</a:t>
            </a:r>
            <a:r>
              <a:rPr lang="en-US" b="1" dirty="0"/>
              <a:t> Route (JSR)</a:t>
            </a:r>
            <a:r>
              <a:rPr lang="en-US" dirty="0"/>
              <a:t> where adequate safety measures are yet to be implemented.</a:t>
            </a:r>
            <a:endParaRPr lang="en-US" dirty="0"/>
          </a:p>
        </p:txBody>
      </p:sp>
    </p:spTree>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p:txBody>
          <a:bodyPr>
            <a:normAutofit fontScale="85000" lnSpcReduction="10000"/>
          </a:bodyPr>
          <a:lstStyle/>
          <a:p>
            <a:r>
              <a:rPr lang="en-US" dirty="0"/>
              <a:t>The complexity and vastness of the China-Pakistan Economic Corridor (CPEC) necessitate a sophisticated, high-resolution approach for risk assessment and mitigation. We propose employing advanced deep learning techniques, specifically tailored for this context. Our approach includes:</a:t>
            </a:r>
            <a:endParaRPr lang="en-US" dirty="0"/>
          </a:p>
          <a:p>
            <a:pPr lvl="0"/>
            <a:r>
              <a:rPr lang="en-US" dirty="0"/>
              <a:t>Utilizing Convolutional Neural Networks (CNN), Recurrent Neural Networks (RNN), Long Short-Term Memory (LSTM), </a:t>
            </a:r>
            <a:r>
              <a:rPr lang="en-US" dirty="0" err="1"/>
              <a:t>XGBoost</a:t>
            </a:r>
            <a:r>
              <a:rPr lang="en-US" dirty="0"/>
              <a:t>, and Triple Exponential Smoothing (TES) to capture intricate spatial and temporal patterns.</a:t>
            </a:r>
            <a:endParaRPr lang="en-US" dirty="0"/>
          </a:p>
          <a:p>
            <a:pPr lvl="0"/>
            <a:r>
              <a:rPr lang="en-US" dirty="0"/>
              <a:t>Conducting thorough data preprocessing, including feature extraction and selection, based on relevant geospatial data (topography, geology, climate, and historical landslide records).</a:t>
            </a:r>
            <a:endParaRPr lang="en-US" dirty="0"/>
          </a:p>
          <a:p>
            <a:pPr lvl="0"/>
            <a:r>
              <a:rPr lang="en-US" dirty="0"/>
              <a:t>Designing and training appropriate model architectures, followed by rigorous evaluation using metrics like accuracy, precision, recall, F1-score, and ROC curves.</a:t>
            </a:r>
            <a:endParaRPr lang="en-US" dirty="0"/>
          </a:p>
          <a:p>
            <a:pPr lvl="0"/>
            <a:r>
              <a:rPr lang="en-US" dirty="0"/>
              <a:t>Generating and visualizing a comprehensive landslide susceptibility map for the CPEC, particularly focusing on the JSR area.</a:t>
            </a:r>
            <a:endParaRPr lang="en-US" dirty="0"/>
          </a:p>
          <a:p>
            <a:pPr lvl="0"/>
            <a:r>
              <a:rPr lang="en-US" dirty="0"/>
              <a:t>Validating the models against independent historical landslide records and refining them based on feedback for improved accuracy and reliability.</a:t>
            </a:r>
            <a:endParaRPr lang="en-US" dirty="0"/>
          </a:p>
          <a:p>
            <a:endParaRPr lang="en-US" dirty="0"/>
          </a:p>
        </p:txBody>
      </p:sp>
    </p:spTree>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MODELS </a:t>
            </a:r>
            <a:endParaRPr lang="en-US" dirty="0"/>
          </a:p>
        </p:txBody>
      </p:sp>
      <p:sp>
        <p:nvSpPr>
          <p:cNvPr id="3" name="Content Placeholder 2"/>
          <p:cNvSpPr>
            <a:spLocks noGrp="1"/>
          </p:cNvSpPr>
          <p:nvPr>
            <p:ph idx="1"/>
          </p:nvPr>
        </p:nvSpPr>
        <p:spPr/>
        <p:txBody>
          <a:bodyPr/>
          <a:lstStyle/>
          <a:p>
            <a:r>
              <a:rPr lang="en-US" dirty="0" smtClean="0"/>
              <a:t>CNN (Convolutional Neural Network)</a:t>
            </a:r>
            <a:endParaRPr lang="en-US" dirty="0" smtClean="0"/>
          </a:p>
          <a:p>
            <a:r>
              <a:rPr lang="en-US" dirty="0" smtClean="0"/>
              <a:t>RNN (</a:t>
            </a:r>
            <a:r>
              <a:rPr lang="en-US" dirty="0"/>
              <a:t>Recurrent Neural </a:t>
            </a:r>
            <a:r>
              <a:rPr lang="en-US" dirty="0" smtClean="0"/>
              <a:t>Network)</a:t>
            </a:r>
            <a:endParaRPr lang="en-US" dirty="0" smtClean="0"/>
          </a:p>
          <a:p>
            <a:r>
              <a:rPr lang="en-US" dirty="0" smtClean="0"/>
              <a:t>LSTM (Long Short Term Memory)</a:t>
            </a:r>
            <a:endParaRPr lang="en-US" dirty="0" smtClean="0"/>
          </a:p>
          <a:p>
            <a:pPr marL="0" indent="0">
              <a:buNone/>
            </a:pPr>
            <a:endParaRPr lang="en-US" dirty="0" smtClean="0"/>
          </a:p>
        </p:txBody>
      </p:sp>
    </p:spTree>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53200" y="-195943"/>
            <a:ext cx="10571998" cy="970450"/>
          </a:xfrm>
        </p:spPr>
        <p:txBody>
          <a:bodyPr/>
          <a:lstStyle/>
          <a:p>
            <a:r>
              <a:rPr lang="en-US" dirty="0" smtClean="0"/>
              <a:t>WORKFLOW</a:t>
            </a:r>
            <a:endParaRPr lang="en-US" dirty="0"/>
          </a:p>
        </p:txBody>
      </p:sp>
      <p:pic>
        <p:nvPicPr>
          <p:cNvPr id="4" name="Content Placeholder 3"/>
          <p:cNvPicPr>
            <a:picLocks noGrp="1" noChangeAspect="1"/>
          </p:cNvPicPr>
          <p:nvPr>
            <p:ph idx="1"/>
          </p:nvPr>
        </p:nvPicPr>
        <p:blipFill>
          <a:blip r:embed="rId1" cstate="print">
            <a:extLst>
              <a:ext uri="{28A0092B-C50C-407E-A947-70E740481C1C}">
                <a14:useLocalDpi xmlns:a14="http://schemas.microsoft.com/office/drawing/2010/main" val="0"/>
              </a:ext>
            </a:extLst>
          </a:blip>
          <a:stretch>
            <a:fillRect/>
          </a:stretch>
        </p:blipFill>
        <p:spPr>
          <a:xfrm>
            <a:off x="1449978" y="774507"/>
            <a:ext cx="9261566" cy="5658725"/>
          </a:xfrm>
        </p:spPr>
      </p:pic>
    </p:spTree>
  </p:cSld>
  <p:clrMapOvr>
    <a:masterClrMapping/>
  </p:clrMapOvr>
  <p:transition spd="slow">
    <p:push di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TM03457503[[fn=Quotable]]</Template>
  <TotalTime>0</TotalTime>
  <Words>3189</Words>
  <Application>WPS Presentation</Application>
  <PresentationFormat>Widescreen</PresentationFormat>
  <Paragraphs>65</Paragraphs>
  <Slides>11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11</vt:i4>
      </vt:variant>
    </vt:vector>
  </HeadingPairs>
  <TitlesOfParts>
    <vt:vector size="21" baseType="lpstr">
      <vt:lpstr>Arial</vt:lpstr>
      <vt:lpstr>SimSun</vt:lpstr>
      <vt:lpstr>Wingdings</vt:lpstr>
      <vt:lpstr>Wingdings 2</vt:lpstr>
      <vt:lpstr>Algerian</vt:lpstr>
      <vt:lpstr>Century Gothic</vt:lpstr>
      <vt:lpstr>Microsoft YaHei</vt:lpstr>
      <vt:lpstr>Arial Unicode MS</vt:lpstr>
      <vt:lpstr>Calibri</vt:lpstr>
      <vt:lpstr>Quotable</vt:lpstr>
      <vt:lpstr>Topic </vt:lpstr>
      <vt:lpstr>Introduction</vt:lpstr>
      <vt:lpstr>AIM-Purpose of Study</vt:lpstr>
      <vt:lpstr>Objectives </vt:lpstr>
      <vt:lpstr>Study Area.</vt:lpstr>
      <vt:lpstr>Problem Statement</vt:lpstr>
      <vt:lpstr>Solution</vt:lpstr>
      <vt:lpstr>MODELS </vt:lpstr>
      <vt:lpstr>WORKFLOW</vt:lpstr>
      <vt:lpstr>TOOLS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Chand Safi</cp:lastModifiedBy>
  <cp:revision>45</cp:revision>
  <dcterms:created xsi:type="dcterms:W3CDTF">2023-09-17T12:23:00Z</dcterms:created>
  <dcterms:modified xsi:type="dcterms:W3CDTF">2024-11-26T12:00:11Z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C3A309DE723D4892B2DC49A2FA129ED8_13</vt:lpwstr>
  </property>
  <property fmtid="{D5CDD505-2E9C-101B-9397-08002B2CF9AE}" pid="3" name="KSOProductBuildVer">
    <vt:lpwstr>1033-12.2.0.18911</vt:lpwstr>
  </property>
</Properties>
</file>