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36"/>
  </p:notesMasterIdLst>
  <p:sldIdLst>
    <p:sldId id="256" r:id="rId2"/>
    <p:sldId id="276" r:id="rId3"/>
    <p:sldId id="280" r:id="rId4"/>
    <p:sldId id="288" r:id="rId5"/>
    <p:sldId id="287" r:id="rId6"/>
    <p:sldId id="257" r:id="rId7"/>
    <p:sldId id="258" r:id="rId8"/>
    <p:sldId id="284" r:id="rId9"/>
    <p:sldId id="266" r:id="rId10"/>
    <p:sldId id="259" r:id="rId11"/>
    <p:sldId id="278" r:id="rId12"/>
    <p:sldId id="267" r:id="rId13"/>
    <p:sldId id="268" r:id="rId14"/>
    <p:sldId id="294" r:id="rId15"/>
    <p:sldId id="291" r:id="rId16"/>
    <p:sldId id="292" r:id="rId17"/>
    <p:sldId id="290" r:id="rId18"/>
    <p:sldId id="293" r:id="rId19"/>
    <p:sldId id="303" r:id="rId20"/>
    <p:sldId id="273" r:id="rId21"/>
    <p:sldId id="282" r:id="rId22"/>
    <p:sldId id="283" r:id="rId23"/>
    <p:sldId id="295" r:id="rId24"/>
    <p:sldId id="297" r:id="rId25"/>
    <p:sldId id="298" r:id="rId26"/>
    <p:sldId id="301" r:id="rId27"/>
    <p:sldId id="302" r:id="rId28"/>
    <p:sldId id="299" r:id="rId29"/>
    <p:sldId id="300" r:id="rId30"/>
    <p:sldId id="305" r:id="rId31"/>
    <p:sldId id="304" r:id="rId32"/>
    <p:sldId id="296" r:id="rId33"/>
    <p:sldId id="272" r:id="rId34"/>
    <p:sldId id="27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 Chaitanya" initials="JC" lastIdx="1" clrIdx="0">
    <p:extLst>
      <p:ext uri="{19B8F6BF-5375-455C-9EA6-DF929625EA0E}">
        <p15:presenceInfo xmlns:p15="http://schemas.microsoft.com/office/powerpoint/2012/main" userId="5d4789ab7760f5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6" autoAdjust="0"/>
  </p:normalViewPr>
  <p:slideViewPr>
    <p:cSldViewPr>
      <p:cViewPr varScale="1">
        <p:scale>
          <a:sx n="87" d="100"/>
          <a:sy n="87" d="100"/>
        </p:scale>
        <p:origin x="499" y="62"/>
      </p:cViewPr>
      <p:guideLst>
        <p:guide orient="horz" pos="2160"/>
        <p:guide pos="3840"/>
      </p:guideLst>
    </p:cSldViewPr>
  </p:slideViewPr>
  <p:outlineViewPr>
    <p:cViewPr>
      <p:scale>
        <a:sx n="33" d="100"/>
        <a:sy n="33" d="100"/>
      </p:scale>
      <p:origin x="0" y="-1699"/>
    </p:cViewPr>
  </p:outlineViewPr>
  <p:notesTextViewPr>
    <p:cViewPr>
      <p:scale>
        <a:sx n="100" d="100"/>
        <a:sy n="100" d="100"/>
      </p:scale>
      <p:origin x="0" y="0"/>
    </p:cViewPr>
  </p:notesTextViewPr>
  <p:sorterViewPr>
    <p:cViewPr>
      <p:scale>
        <a:sx n="100" d="100"/>
        <a:sy n="100" d="100"/>
      </p:scale>
      <p:origin x="0" y="-718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7669B-C2DD-4822-8268-30E377EB3F30}" type="datetimeFigureOut">
              <a:rPr lang="en-IN" smtClean="0"/>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E069A-98AB-4123-BEFB-55394A5B84C7}" type="slidenum">
              <a:rPr lang="en-IN" smtClean="0"/>
              <a:t>‹#›</a:t>
            </a:fld>
            <a:endParaRPr lang="en-IN"/>
          </a:p>
        </p:txBody>
      </p:sp>
    </p:spTree>
    <p:extLst>
      <p:ext uri="{BB962C8B-B14F-4D97-AF65-F5344CB8AC3E}">
        <p14:creationId xmlns:p14="http://schemas.microsoft.com/office/powerpoint/2010/main" val="4041733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A750D51-E130-49FB-A7D7-6DAE18144B49}" type="datetime1">
              <a:rPr lang="en-US" smtClean="0"/>
              <a:t>6/30/2022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348426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48DE0A-C5B1-4A91-92F3-B713861F5422}" type="datetime1">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268950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EEE77B-52D8-4B4A-B9BA-EC1DF53387D1}"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268707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899FFD-E815-482B-AD1D-018C1AFA2810}"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16831859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899FFD-E815-482B-AD1D-018C1AFA2810}"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85273044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CDDDC-E2D8-469F-B9CE-7456ED3F2129}" type="datetime1">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1919260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1B4330C-18EA-4F4D-A336-83EAC2567B0F}" type="datetime1">
              <a:rPr lang="en-US" smtClean="0"/>
              <a:t>6/30/2022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786227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1899FFD-E815-482B-AD1D-018C1AFA2810}"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411254909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1899FFD-E815-482B-AD1D-018C1AFA2810}"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261064773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899FFD-E815-482B-AD1D-018C1AFA2810}"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204853749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422427-8941-4E98-85D2-06A125107E87}"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346843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899FFD-E815-482B-AD1D-018C1AFA2810}" type="datetime1">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147788699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899FFD-E815-482B-AD1D-018C1AFA2810}" type="datetime1">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75353436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3687E7-16CF-4C21-9D41-B26A86EE056B}" type="datetime1">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291923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B134F-7701-4E59-81BB-B2CD2D2D9010}" type="datetime1">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403145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899FFD-E815-482B-AD1D-018C1AFA2810}" type="datetime1">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9861043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E5DDFB-97BB-4BFB-9112-E7A9FC2196B8}" type="datetime1">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134EAA-34C2-400C-B850-84D4277B8D77}" type="slidenum">
              <a:rPr lang="en-US" smtClean="0"/>
              <a:pPr/>
              <a:t>‹#›</a:t>
            </a:fld>
            <a:endParaRPr lang="en-US"/>
          </a:p>
        </p:txBody>
      </p:sp>
    </p:spTree>
    <p:extLst>
      <p:ext uri="{BB962C8B-B14F-4D97-AF65-F5344CB8AC3E}">
        <p14:creationId xmlns:p14="http://schemas.microsoft.com/office/powerpoint/2010/main" val="300461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1899FFD-E815-482B-AD1D-018C1AFA2810}" type="datetime1">
              <a:rPr lang="en-US" smtClean="0"/>
              <a:t>6/30/2022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134EAA-34C2-400C-B850-84D4277B8D77}" type="slidenum">
              <a:rPr lang="en-US" smtClean="0"/>
              <a:pPr/>
              <a:t>‹#›</a:t>
            </a:fld>
            <a:endParaRPr lang="en-US"/>
          </a:p>
        </p:txBody>
      </p:sp>
    </p:spTree>
    <p:extLst>
      <p:ext uri="{BB962C8B-B14F-4D97-AF65-F5344CB8AC3E}">
        <p14:creationId xmlns:p14="http://schemas.microsoft.com/office/powerpoint/2010/main" val="3952252173"/>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0239" y="747248"/>
            <a:ext cx="8469161" cy="1143000"/>
          </a:xfrm>
        </p:spPr>
        <p:txBody>
          <a:bodyPr>
            <a:noAutofit/>
          </a:bodyPr>
          <a:lstStyle/>
          <a:p>
            <a:pPr algn="ctr"/>
            <a:r>
              <a:rPr lang="en-US" sz="3600" b="1" dirty="0">
                <a:solidFill>
                  <a:schemeClr val="bg1"/>
                </a:solidFill>
                <a:latin typeface="Times New Roman" pitchFamily="18" charset="0"/>
                <a:cs typeface="Times New Roman" pitchFamily="18" charset="0"/>
              </a:rPr>
              <a:t>Secure Authenticated Key Management Protocol for Cloud Computing</a:t>
            </a:r>
          </a:p>
        </p:txBody>
      </p:sp>
      <p:sp>
        <p:nvSpPr>
          <p:cNvPr id="4" name="Slide Number Placeholder 3">
            <a:extLst>
              <a:ext uri="{FF2B5EF4-FFF2-40B4-BE49-F238E27FC236}">
                <a16:creationId xmlns:a16="http://schemas.microsoft.com/office/drawing/2014/main" id="{2A3034B4-2C1D-4451-AFF0-072852140421}"/>
              </a:ext>
            </a:extLst>
          </p:cNvPr>
          <p:cNvSpPr>
            <a:spLocks noGrp="1"/>
          </p:cNvSpPr>
          <p:nvPr>
            <p:ph type="sldNum" sz="quarter" idx="12"/>
          </p:nvPr>
        </p:nvSpPr>
        <p:spPr/>
        <p:txBody>
          <a:bodyPr>
            <a:normAutofit/>
          </a:bodyPr>
          <a:lstStyle/>
          <a:p>
            <a:fld id="{67134EAA-34C2-400C-B850-84D4277B8D77}" type="slidenum">
              <a:rPr lang="en-US" smtClean="0"/>
              <a:pPr/>
              <a:t>1</a:t>
            </a:fld>
            <a:endParaRPr lang="en-US" dirty="0"/>
          </a:p>
        </p:txBody>
      </p:sp>
      <p:pic>
        <p:nvPicPr>
          <p:cNvPr id="3" name="Picture 2">
            <a:extLst>
              <a:ext uri="{FF2B5EF4-FFF2-40B4-BE49-F238E27FC236}">
                <a16:creationId xmlns:a16="http://schemas.microsoft.com/office/drawing/2014/main" id="{2C164489-51D1-4EB4-A3A4-749A5566F833}"/>
              </a:ext>
            </a:extLst>
          </p:cNvPr>
          <p:cNvPicPr>
            <a:picLocks noChangeAspect="1"/>
          </p:cNvPicPr>
          <p:nvPr/>
        </p:nvPicPr>
        <p:blipFill>
          <a:blip r:embed="rId2"/>
          <a:stretch>
            <a:fillRect/>
          </a:stretch>
        </p:blipFill>
        <p:spPr>
          <a:xfrm>
            <a:off x="652918" y="323116"/>
            <a:ext cx="1317321" cy="1359997"/>
          </a:xfrm>
          <a:prstGeom prst="rect">
            <a:avLst/>
          </a:prstGeom>
        </p:spPr>
      </p:pic>
      <p:sp>
        <p:nvSpPr>
          <p:cNvPr id="6" name="TextBox 5">
            <a:extLst>
              <a:ext uri="{FF2B5EF4-FFF2-40B4-BE49-F238E27FC236}">
                <a16:creationId xmlns:a16="http://schemas.microsoft.com/office/drawing/2014/main" id="{95DE1378-7824-4DEA-B74C-40F30900A7DC}"/>
              </a:ext>
            </a:extLst>
          </p:cNvPr>
          <p:cNvSpPr txBox="1"/>
          <p:nvPr/>
        </p:nvSpPr>
        <p:spPr>
          <a:xfrm>
            <a:off x="753779" y="1875594"/>
            <a:ext cx="10902080" cy="4673074"/>
          </a:xfrm>
          <a:prstGeom prst="rect">
            <a:avLst/>
          </a:prstGeom>
          <a:noFill/>
        </p:spPr>
        <p:txBody>
          <a:bodyPr wrap="square" rtlCol="0">
            <a:spAutoFit/>
          </a:bodyPr>
          <a:lstStyle/>
          <a:p>
            <a:pPr algn="ctr"/>
            <a:r>
              <a:rPr lang="id-ID" sz="1800" dirty="0">
                <a:solidFill>
                  <a:schemeClr val="bg1"/>
                </a:solidFill>
                <a:latin typeface="Times New Roman" panose="02020603050405020304" pitchFamily="18" charset="0"/>
                <a:cs typeface="Times New Roman" panose="02020603050405020304" pitchFamily="18" charset="0"/>
              </a:rPr>
              <a:t> </a:t>
            </a:r>
            <a:r>
              <a:rPr lang="id-ID" sz="2000" dirty="0">
                <a:solidFill>
                  <a:schemeClr val="bg1"/>
                </a:solidFill>
                <a:latin typeface="Times New Roman" panose="02020603050405020304" pitchFamily="18" charset="0"/>
                <a:cs typeface="Times New Roman" panose="02020603050405020304" pitchFamily="18" charset="0"/>
              </a:rPr>
              <a:t>Department of </a:t>
            </a:r>
            <a:r>
              <a:rPr lang="en-IN" sz="2000" dirty="0">
                <a:solidFill>
                  <a:schemeClr val="bg1"/>
                </a:solidFill>
                <a:latin typeface="Times New Roman" panose="02020603050405020304" pitchFamily="18" charset="0"/>
                <a:cs typeface="Times New Roman" panose="02020603050405020304" pitchFamily="18" charset="0"/>
              </a:rPr>
              <a:t>Computer Science and</a:t>
            </a:r>
            <a:r>
              <a:rPr lang="id-ID" sz="2000" dirty="0">
                <a:solidFill>
                  <a:schemeClr val="bg1"/>
                </a:solidFill>
                <a:latin typeface="Times New Roman" panose="02020603050405020304" pitchFamily="18" charset="0"/>
                <a:cs typeface="Times New Roman" panose="02020603050405020304" pitchFamily="18" charset="0"/>
              </a:rPr>
              <a:t> Engineering</a:t>
            </a:r>
            <a:endParaRPr lang="en-IN" sz="2000" dirty="0">
              <a:solidFill>
                <a:schemeClr val="bg1"/>
              </a:solidFill>
              <a:latin typeface="Times New Roman" panose="02020603050405020304" pitchFamily="18" charset="0"/>
              <a:cs typeface="Times New Roman" panose="02020603050405020304" pitchFamily="18" charset="0"/>
            </a:endParaRPr>
          </a:p>
          <a:p>
            <a:pPr algn="ctr"/>
            <a:endParaRPr lang="id-ID" sz="2000" dirty="0">
              <a:solidFill>
                <a:schemeClr val="bg1"/>
              </a:solidFill>
              <a:latin typeface="Times New Roman" panose="02020603050405020304" pitchFamily="18" charset="0"/>
              <a:cs typeface="Times New Roman" panose="02020603050405020304" pitchFamily="18" charset="0"/>
            </a:endParaRPr>
          </a:p>
          <a:p>
            <a:pPr algn="ctr"/>
            <a:r>
              <a:rPr lang="id-ID" sz="2000" dirty="0">
                <a:solidFill>
                  <a:schemeClr val="bg1"/>
                </a:solidFill>
                <a:latin typeface="Times New Roman" panose="02020603050405020304" pitchFamily="18" charset="0"/>
                <a:cs typeface="Times New Roman" panose="02020603050405020304" pitchFamily="18" charset="0"/>
              </a:rPr>
              <a:t>LINGAYAS INSTITUTE OF MANAGEMENT AND TECHNOLOGY</a:t>
            </a:r>
            <a:endParaRPr lang="en-IN" sz="2000" dirty="0">
              <a:solidFill>
                <a:schemeClr val="bg1"/>
              </a:solidFill>
              <a:latin typeface="Times New Roman" panose="02020603050405020304" pitchFamily="18" charset="0"/>
              <a:cs typeface="Times New Roman" panose="02020603050405020304" pitchFamily="18" charset="0"/>
            </a:endParaRPr>
          </a:p>
          <a:p>
            <a:pPr algn="ctr"/>
            <a:endParaRPr lang="en-IN" sz="18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b="1" dirty="0">
                <a:solidFill>
                  <a:schemeClr val="bg1"/>
                </a:solidFill>
                <a:latin typeface="Times New Roman" panose="02020603050405020304" pitchFamily="18" charset="0"/>
                <a:cs typeface="Times New Roman" panose="02020603050405020304" pitchFamily="18" charset="0"/>
              </a:rPr>
              <a:t>TEAM MEMBERS:</a:t>
            </a:r>
          </a:p>
          <a:p>
            <a:pPr marL="342900" indent="-342900">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J. Chaitanya Venkata Sai Narayana(18NA1A0504)</a:t>
            </a:r>
          </a:p>
          <a:p>
            <a:pPr marL="342900" indent="-342900" algn="just">
              <a:buFont typeface="+mj-lt"/>
              <a:buAutoNum type="arabicPeriod"/>
            </a:pP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 Chandra Koushik(18NA1A0523)</a:t>
            </a:r>
            <a:endParaRPr lang="en-IN"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 Mahendar(18NA1A0534)</a:t>
            </a:r>
            <a:endParaRPr lang="en-IN"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spcAft>
                <a:spcPts val="1000"/>
              </a:spcAft>
              <a:buFont typeface="+mj-lt"/>
              <a:buAutoNum type="arabicPeriod"/>
            </a:pP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Ch. Sagar Babu(18NA1A0509)</a:t>
            </a:r>
          </a:p>
          <a:p>
            <a:pPr algn="just">
              <a:lnSpc>
                <a:spcPct val="150000"/>
              </a:lnSpc>
              <a:spcAft>
                <a:spcPts val="1000"/>
              </a:spcAft>
            </a:pPr>
            <a:endPar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Under the Guidance of:											Head of the Dept:</a:t>
            </a:r>
          </a:p>
          <a:p>
            <a:r>
              <a:rPr lang="en-US" dirty="0">
                <a:solidFill>
                  <a:schemeClr val="bg1"/>
                </a:solidFill>
                <a:latin typeface="Times New Roman" panose="02020603050405020304" pitchFamily="18" charset="0"/>
                <a:cs typeface="Times New Roman" panose="02020603050405020304" pitchFamily="18" charset="0"/>
              </a:rPr>
              <a:t>Mr. B. Anil Kumar., M. Tech											 Mr. B. Anil Kumar.</a:t>
            </a:r>
          </a:p>
          <a:p>
            <a:r>
              <a:rPr lang="en-US" dirty="0">
                <a:solidFill>
                  <a:schemeClr val="bg1"/>
                </a:solidFill>
                <a:latin typeface="Times New Roman" panose="02020603050405020304" pitchFamily="18" charset="0"/>
                <a:cs typeface="Times New Roman" panose="02020603050405020304" pitchFamily="18" charset="0"/>
              </a:rPr>
              <a:t>(Asst.Professor)</a:t>
            </a:r>
            <a:endPar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377825"/>
            <a:ext cx="9525000" cy="3806952"/>
          </a:xfrm>
        </p:spPr>
        <p:txBody>
          <a:bodyPr>
            <a:normAutofit/>
          </a:bodyPr>
          <a:lstStyle/>
          <a:p>
            <a:pPr marL="0" indent="0" algn="just">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We propose a Dynamic Revocable Three-Factor Mutual Authentication and Key Agreement (3DRMAKA) protocol which has more comprehensive functions, reliable security and relatively higher execution efficiency. Our contribution can be summarized as follows: </a:t>
            </a:r>
          </a:p>
          <a:p>
            <a:pPr algn="just">
              <a:lnSpc>
                <a:spcPct val="15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We design a three-factor (MAKA )</a:t>
            </a:r>
            <a:r>
              <a:rPr lang="en-US" sz="2200" dirty="0">
                <a:solidFill>
                  <a:schemeClr val="tx1"/>
                </a:solidFill>
                <a:effectLst/>
                <a:latin typeface="Times New Roman" panose="02020603050405020304" pitchFamily="18" charset="0"/>
                <a:ea typeface="Times New Roman" panose="02020603050405020304" pitchFamily="18" charset="0"/>
              </a:rPr>
              <a:t> Mutual Authentication and Key Agreement</a:t>
            </a:r>
            <a:r>
              <a:rPr lang="en-US" sz="2200" dirty="0">
                <a:solidFill>
                  <a:schemeClr val="tx1"/>
                </a:solidFill>
                <a:latin typeface="Times New Roman" panose="02020603050405020304" pitchFamily="18" charset="0"/>
                <a:cs typeface="Times New Roman" panose="02020603050405020304" pitchFamily="18" charset="0"/>
              </a:rPr>
              <a:t> which implements three-factor security. </a:t>
            </a:r>
          </a:p>
        </p:txBody>
      </p:sp>
      <p:sp>
        <p:nvSpPr>
          <p:cNvPr id="4" name="Slide Number Placeholder 3">
            <a:extLst>
              <a:ext uri="{FF2B5EF4-FFF2-40B4-BE49-F238E27FC236}">
                <a16:creationId xmlns:a16="http://schemas.microsoft.com/office/drawing/2014/main" id="{8959AF5C-BF02-48A6-8E7B-9D2DEDDD1A30}"/>
              </a:ext>
            </a:extLst>
          </p:cNvPr>
          <p:cNvSpPr>
            <a:spLocks noGrp="1"/>
          </p:cNvSpPr>
          <p:nvPr>
            <p:ph type="sldNum" sz="quarter" idx="12"/>
          </p:nvPr>
        </p:nvSpPr>
        <p:spPr/>
        <p:txBody>
          <a:bodyPr>
            <a:normAutofit/>
          </a:bodyPr>
          <a:lstStyle/>
          <a:p>
            <a:fld id="{67134EAA-34C2-400C-B850-84D4277B8D77}" type="slidenum">
              <a:rPr lang="en-US" smtClean="0"/>
              <a:pPr/>
              <a:t>10</a:t>
            </a:fld>
            <a:endParaRPr lang="en-US"/>
          </a:p>
        </p:txBody>
      </p:sp>
      <p:sp>
        <p:nvSpPr>
          <p:cNvPr id="2" name="Title 1"/>
          <p:cNvSpPr>
            <a:spLocks noGrp="1"/>
          </p:cNvSpPr>
          <p:nvPr>
            <p:ph type="title"/>
          </p:nvPr>
        </p:nvSpPr>
        <p:spPr>
          <a:xfrm>
            <a:off x="1148862" y="928458"/>
            <a:ext cx="9209540" cy="792162"/>
          </a:xfrm>
        </p:spPr>
        <p:txBody>
          <a:bodyPr>
            <a:normAutofit/>
          </a:bodyPr>
          <a:lstStyle/>
          <a:p>
            <a:pPr algn="ctr"/>
            <a:r>
              <a:rPr lang="en-US" b="1" dirty="0">
                <a:latin typeface="Times New Roman" pitchFamily="18" charset="0"/>
                <a:cs typeface="Times New Roman" pitchFamily="18" charset="0"/>
              </a:rPr>
              <a:t>PROPOSED SYSTEM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45C134-B66D-4B36-99FB-1F3843B9851A}"/>
              </a:ext>
            </a:extLst>
          </p:cNvPr>
          <p:cNvSpPr>
            <a:spLocks noGrp="1"/>
          </p:cNvSpPr>
          <p:nvPr>
            <p:ph type="sldNum" sz="quarter" idx="12"/>
          </p:nvPr>
        </p:nvSpPr>
        <p:spPr/>
        <p:txBody>
          <a:bodyPr>
            <a:normAutofit/>
          </a:bodyPr>
          <a:lstStyle/>
          <a:p>
            <a:fld id="{67134EAA-34C2-400C-B850-84D4277B8D77}" type="slidenum">
              <a:rPr lang="en-US" smtClean="0"/>
              <a:pPr/>
              <a:t>11</a:t>
            </a:fld>
            <a:endParaRPr lang="en-US"/>
          </a:p>
        </p:txBody>
      </p:sp>
      <p:sp>
        <p:nvSpPr>
          <p:cNvPr id="3" name="Content Placeholder 2">
            <a:extLst>
              <a:ext uri="{FF2B5EF4-FFF2-40B4-BE49-F238E27FC236}">
                <a16:creationId xmlns:a16="http://schemas.microsoft.com/office/drawing/2014/main" id="{A6C791C1-B21B-4C3E-9DE8-9A6CBB6D5327}"/>
              </a:ext>
            </a:extLst>
          </p:cNvPr>
          <p:cNvSpPr>
            <a:spLocks noGrp="1"/>
          </p:cNvSpPr>
          <p:nvPr>
            <p:ph idx="4294967295"/>
          </p:nvPr>
        </p:nvSpPr>
        <p:spPr>
          <a:xfrm>
            <a:off x="914400" y="289867"/>
            <a:ext cx="9438140" cy="3473450"/>
          </a:xfrm>
        </p:spPr>
        <p:txBody>
          <a:bodyPr>
            <a:normAutofit fontScale="92500"/>
          </a:bodyPr>
          <a:lstStyle/>
          <a:p>
            <a:pPr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Our scheme achieves the user’s dynamic management. </a:t>
            </a:r>
          </a:p>
          <a:p>
            <a:pPr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Without a dynamic revocation mechanism, (RC) Registration center can’t punish malicious users in a timely manner. This may result in such malicious users still active in the network to communicate with other servers. </a:t>
            </a:r>
          </a:p>
          <a:p>
            <a:pPr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 our protocol, users can be dynamically revoked to promptly prevent attacks from malicious users.</a:t>
            </a:r>
          </a:p>
          <a:p>
            <a:endParaRPr lang="en-IN" dirty="0"/>
          </a:p>
        </p:txBody>
      </p:sp>
    </p:spTree>
    <p:extLst>
      <p:ext uri="{BB962C8B-B14F-4D97-AF65-F5344CB8AC3E}">
        <p14:creationId xmlns:p14="http://schemas.microsoft.com/office/powerpoint/2010/main" val="334483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261" y="912708"/>
            <a:ext cx="9285739" cy="762000"/>
          </a:xfrm>
        </p:spPr>
        <p:txBody>
          <a:bodyPr>
            <a:normAutofit/>
          </a:bodyPr>
          <a:lstStyle/>
          <a:p>
            <a:pPr algn="ctr"/>
            <a:r>
              <a:rPr lang="en-US" b="1" dirty="0">
                <a:latin typeface="Times New Roman" pitchFamily="18" charset="0"/>
                <a:cs typeface="Times New Roman" pitchFamily="18" charset="0"/>
              </a:rPr>
              <a:t>Advantages</a:t>
            </a:r>
            <a:endParaRPr lang="en-US" dirty="0"/>
          </a:p>
        </p:txBody>
      </p:sp>
      <p:sp>
        <p:nvSpPr>
          <p:cNvPr id="3" name="Content Placeholder 2"/>
          <p:cNvSpPr>
            <a:spLocks noGrp="1"/>
          </p:cNvSpPr>
          <p:nvPr>
            <p:ph idx="1"/>
          </p:nvPr>
        </p:nvSpPr>
        <p:spPr>
          <a:xfrm>
            <a:off x="1001261" y="2320070"/>
            <a:ext cx="9351279" cy="3625222"/>
          </a:xfrm>
        </p:spPr>
        <p:txBody>
          <a:bodyPr>
            <a:normAutofit/>
          </a:bodyPr>
          <a:lstStyle/>
          <a:p>
            <a:pPr algn="just">
              <a:lnSpc>
                <a:spcPct val="15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Proposed protocol can meet the demands of multi-server architectures such as anonymity, non traceability, resistance password guessing attack and smart card extraction attack.</a:t>
            </a:r>
          </a:p>
          <a:p>
            <a:pPr algn="just">
              <a:lnSpc>
                <a:spcPct val="15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On the other hand, the MAKA protocol is also widely used in other environments, such as Passive Internet of Things.</a:t>
            </a:r>
          </a:p>
        </p:txBody>
      </p:sp>
      <p:sp>
        <p:nvSpPr>
          <p:cNvPr id="4" name="Slide Number Placeholder 3">
            <a:extLst>
              <a:ext uri="{FF2B5EF4-FFF2-40B4-BE49-F238E27FC236}">
                <a16:creationId xmlns:a16="http://schemas.microsoft.com/office/drawing/2014/main" id="{DADE8C2C-7F26-4425-BFA6-7933295617DF}"/>
              </a:ext>
            </a:extLst>
          </p:cNvPr>
          <p:cNvSpPr>
            <a:spLocks noGrp="1"/>
          </p:cNvSpPr>
          <p:nvPr>
            <p:ph type="sldNum" sz="quarter" idx="12"/>
          </p:nvPr>
        </p:nvSpPr>
        <p:spPr/>
        <p:txBody>
          <a:bodyPr>
            <a:normAutofit/>
          </a:bodyPr>
          <a:lstStyle/>
          <a:p>
            <a:fld id="{67134EAA-34C2-400C-B850-84D4277B8D77}"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46778"/>
            <a:ext cx="9438140" cy="595090"/>
          </a:xfrm>
        </p:spPr>
        <p:txBody>
          <a:bodyPr>
            <a:noAutofit/>
          </a:bodyPr>
          <a:lstStyle/>
          <a:p>
            <a:pPr algn="ctr"/>
            <a:r>
              <a:rPr lang="en-US" b="1" dirty="0">
                <a:latin typeface="Times New Roman" panose="02020603050405020304" pitchFamily="18" charset="0"/>
                <a:cs typeface="Times New Roman" panose="02020603050405020304" pitchFamily="18" charset="0"/>
              </a:rPr>
              <a:t>System Specification</a:t>
            </a:r>
          </a:p>
        </p:txBody>
      </p:sp>
      <p:sp>
        <p:nvSpPr>
          <p:cNvPr id="3" name="Content Placeholder 2"/>
          <p:cNvSpPr>
            <a:spLocks noGrp="1"/>
          </p:cNvSpPr>
          <p:nvPr>
            <p:ph idx="1"/>
          </p:nvPr>
        </p:nvSpPr>
        <p:spPr>
          <a:xfrm>
            <a:off x="914400" y="2209800"/>
            <a:ext cx="9438140" cy="4495800"/>
          </a:xfrm>
        </p:spPr>
        <p:txBody>
          <a:bodyPr>
            <a:normAutofit lnSpcReduction="10000"/>
          </a:bodyPr>
          <a:lstStyle/>
          <a:p>
            <a:pPr>
              <a:buNone/>
            </a:pP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1" dirty="0">
                <a:solidFill>
                  <a:schemeClr val="tx1"/>
                </a:solidFill>
                <a:latin typeface="Times New Roman" panose="02020603050405020304" pitchFamily="18" charset="0"/>
                <a:cs typeface="Times New Roman" panose="02020603050405020304" pitchFamily="18" charset="0"/>
              </a:rPr>
              <a:t>Hardware Specifications:</a:t>
            </a:r>
            <a:endParaRPr lang="en-US" sz="24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RAM				   -   4 GB </a:t>
            </a:r>
          </a:p>
          <a:p>
            <a:pPr algn="just">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Hard Disk                     -   20 GB</a:t>
            </a:r>
          </a:p>
          <a:p>
            <a:pPr algn="just">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Processer                  	   -   Intel Core i3 with 2.4 GHz.</a:t>
            </a:r>
          </a:p>
          <a:p>
            <a:pPr>
              <a:buNone/>
            </a:pPr>
            <a:r>
              <a:rPr lang="en-US" sz="2200"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itchFamily="18" charset="0"/>
              </a:rPr>
              <a:t>Software Requirements:</a:t>
            </a:r>
            <a:endParaRPr lang="en-US" sz="2400" dirty="0">
              <a:solidFill>
                <a:schemeClr val="tx1"/>
              </a:solidFill>
              <a:latin typeface="Times New Roman" pitchFamily="18" charset="0"/>
              <a:cs typeface="Times New Roman" pitchFamily="18" charset="0"/>
            </a:endParaRPr>
          </a:p>
          <a:p>
            <a:pPr lvl="0">
              <a:buFont typeface="Wingdings" panose="05000000000000000000" pitchFamily="2" charset="2"/>
              <a:buChar char="Ø"/>
            </a:pPr>
            <a:r>
              <a:rPr lang="en-US" sz="2200" dirty="0">
                <a:solidFill>
                  <a:schemeClr val="tx1"/>
                </a:solidFill>
                <a:latin typeface="Times New Roman" pitchFamily="18" charset="0"/>
                <a:cs typeface="Times New Roman" pitchFamily="18" charset="0"/>
              </a:rPr>
              <a:t>Coding Language		-   Java/J2EE (JSP, Servlet).</a:t>
            </a:r>
          </a:p>
          <a:p>
            <a:pPr lvl="0">
              <a:buFont typeface="Wingdings" panose="05000000000000000000" pitchFamily="2" charset="2"/>
              <a:buChar char="Ø"/>
            </a:pPr>
            <a:r>
              <a:rPr lang="en-US" sz="2200" dirty="0">
                <a:solidFill>
                  <a:schemeClr val="tx1"/>
                </a:solidFill>
                <a:latin typeface="Times New Roman" pitchFamily="18" charset="0"/>
                <a:cs typeface="Times New Roman" pitchFamily="18" charset="0"/>
              </a:rPr>
              <a:t>Front End				-   J2EE 8.0.</a:t>
            </a:r>
          </a:p>
          <a:p>
            <a:pPr lvl="0">
              <a:buFont typeface="Wingdings" panose="05000000000000000000" pitchFamily="2" charset="2"/>
              <a:buChar char="Ø"/>
            </a:pPr>
            <a:r>
              <a:rPr lang="en-US" sz="2200" dirty="0">
                <a:solidFill>
                  <a:schemeClr val="tx1"/>
                </a:solidFill>
                <a:latin typeface="Times New Roman" pitchFamily="18" charset="0"/>
                <a:cs typeface="Times New Roman" pitchFamily="18" charset="0"/>
              </a:rPr>
              <a:t>Back End				-   HeidiSQL 9.4.0.5125.</a:t>
            </a:r>
            <a:endParaRPr lang="en-US" dirty="0"/>
          </a:p>
        </p:txBody>
      </p:sp>
      <p:sp>
        <p:nvSpPr>
          <p:cNvPr id="4" name="Slide Number Placeholder 3">
            <a:extLst>
              <a:ext uri="{FF2B5EF4-FFF2-40B4-BE49-F238E27FC236}">
                <a16:creationId xmlns:a16="http://schemas.microsoft.com/office/drawing/2014/main" id="{7AB73AE7-CBD3-403D-AB3C-4D026BD17DA6}"/>
              </a:ext>
            </a:extLst>
          </p:cNvPr>
          <p:cNvSpPr>
            <a:spLocks noGrp="1"/>
          </p:cNvSpPr>
          <p:nvPr>
            <p:ph type="sldNum" sz="quarter" idx="12"/>
          </p:nvPr>
        </p:nvSpPr>
        <p:spPr/>
        <p:txBody>
          <a:bodyPr>
            <a:normAutofit/>
          </a:bodyPr>
          <a:lstStyle/>
          <a:p>
            <a:fld id="{67134EAA-34C2-400C-B850-84D4277B8D7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BE27-3D88-4CB0-8E27-4031A4A5E44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OUR SYSTEM SPECIFICATIONS</a:t>
            </a:r>
          </a:p>
        </p:txBody>
      </p:sp>
      <p:sp>
        <p:nvSpPr>
          <p:cNvPr id="3" name="Content Placeholder 2">
            <a:extLst>
              <a:ext uri="{FF2B5EF4-FFF2-40B4-BE49-F238E27FC236}">
                <a16:creationId xmlns:a16="http://schemas.microsoft.com/office/drawing/2014/main" id="{B2D09425-209F-4B8A-A4A7-64A5D7CFCDAF}"/>
              </a:ext>
            </a:extLst>
          </p:cNvPr>
          <p:cNvSpPr>
            <a:spLocks noGrp="1"/>
          </p:cNvSpPr>
          <p:nvPr>
            <p:ph idx="1"/>
          </p:nvPr>
        </p:nvSpPr>
        <p:spPr>
          <a:xfrm>
            <a:off x="914400" y="2286000"/>
            <a:ext cx="9066213" cy="4114800"/>
          </a:xfrm>
        </p:spPr>
        <p:txBody>
          <a:bodyPr>
            <a:normAutofit/>
          </a:bodyPr>
          <a:lstStyle/>
          <a:p>
            <a:pPr>
              <a:buFont typeface="Wingdings" panose="05000000000000000000" pitchFamily="2" charset="2"/>
              <a:buChar char="Ø"/>
            </a:pPr>
            <a:r>
              <a:rPr lang="en-IN" sz="2400" b="1" dirty="0">
                <a:solidFill>
                  <a:schemeClr val="tx1"/>
                </a:solidFill>
                <a:latin typeface="Times New Roman" panose="02020603050405020304" pitchFamily="18" charset="0"/>
                <a:cs typeface="Times New Roman" panose="02020603050405020304" pitchFamily="18" charset="0"/>
              </a:rPr>
              <a:t>Hardware Specifications:</a:t>
            </a:r>
          </a:p>
          <a:p>
            <a:pPr>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RAM        		- 16GB</a:t>
            </a:r>
          </a:p>
          <a:p>
            <a:pPr>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STORAGE        	- 10128 GB</a:t>
            </a:r>
          </a:p>
          <a:p>
            <a:pPr marL="0" indent="0">
              <a:buNone/>
            </a:pPr>
            <a:endParaRPr lang="en-IN" sz="2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itchFamily="18" charset="0"/>
              </a:rPr>
              <a:t>Software Specifications:</a:t>
            </a:r>
          </a:p>
          <a:p>
            <a:pPr lvl="0">
              <a:buFont typeface="Wingdings" panose="05000000000000000000" pitchFamily="2" charset="2"/>
              <a:buChar char="Ø"/>
            </a:pPr>
            <a:r>
              <a:rPr lang="en-US" sz="2200" dirty="0">
                <a:solidFill>
                  <a:schemeClr val="tx1"/>
                </a:solidFill>
                <a:latin typeface="Times New Roman" pitchFamily="18" charset="0"/>
                <a:cs typeface="Times New Roman" pitchFamily="18" charset="0"/>
              </a:rPr>
              <a:t>Coding Language		-   Java</a:t>
            </a:r>
          </a:p>
          <a:p>
            <a:pPr lvl="0">
              <a:buFont typeface="Wingdings" panose="05000000000000000000" pitchFamily="2" charset="2"/>
              <a:buChar char="Ø"/>
            </a:pPr>
            <a:r>
              <a:rPr lang="en-US" sz="2200" dirty="0">
                <a:solidFill>
                  <a:schemeClr val="tx1"/>
                </a:solidFill>
                <a:latin typeface="Times New Roman" pitchFamily="18" charset="0"/>
                <a:cs typeface="Times New Roman" pitchFamily="18" charset="0"/>
              </a:rPr>
              <a:t>Back End				-   MySQL</a:t>
            </a:r>
            <a:endParaRPr lang="en-US" sz="1800" b="1" dirty="0">
              <a:solidFill>
                <a:schemeClr val="tx1"/>
              </a:solidFill>
              <a:latin typeface="Times New Roman" panose="02020603050405020304" pitchFamily="18" charset="0"/>
              <a:cs typeface="Times New Roman" pitchFamily="18" charset="0"/>
            </a:endParaRPr>
          </a:p>
          <a:p>
            <a:pPr>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0F83B5-A464-41A1-97D8-670AF4228628}"/>
              </a:ext>
            </a:extLst>
          </p:cNvPr>
          <p:cNvSpPr>
            <a:spLocks noGrp="1"/>
          </p:cNvSpPr>
          <p:nvPr>
            <p:ph type="sldNum" sz="quarter" idx="12"/>
          </p:nvPr>
        </p:nvSpPr>
        <p:spPr/>
        <p:txBody>
          <a:bodyPr/>
          <a:lstStyle/>
          <a:p>
            <a:fld id="{67134EAA-34C2-400C-B850-84D4277B8D77}" type="slidenum">
              <a:rPr lang="en-US" smtClean="0"/>
              <a:pPr/>
              <a:t>14</a:t>
            </a:fld>
            <a:endParaRPr lang="en-US"/>
          </a:p>
        </p:txBody>
      </p:sp>
    </p:spTree>
    <p:extLst>
      <p:ext uri="{BB962C8B-B14F-4D97-AF65-F5344CB8AC3E}">
        <p14:creationId xmlns:p14="http://schemas.microsoft.com/office/powerpoint/2010/main" val="361222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1B8CD4E0-CB3B-40B6-9A16-58C8C772779F}"/>
              </a:ext>
            </a:extLst>
          </p:cNvPr>
          <p:cNvSpPr>
            <a:spLocks noGrp="1"/>
          </p:cNvSpPr>
          <p:nvPr>
            <p:ph type="title"/>
          </p:nvPr>
        </p:nvSpPr>
        <p:spPr>
          <a:xfrm>
            <a:off x="838200" y="962214"/>
            <a:ext cx="9589748" cy="706964"/>
          </a:xfrm>
        </p:spPr>
        <p:txBody>
          <a:bodyPr/>
          <a:lstStyle/>
          <a:p>
            <a:pPr algn="ctr"/>
            <a:r>
              <a:rPr lang="en-IN" b="1" dirty="0">
                <a:latin typeface="Times New Roman" panose="02020603050405020304" pitchFamily="18" charset="0"/>
                <a:cs typeface="Times New Roman" panose="02020603050405020304" pitchFamily="18" charset="0"/>
              </a:rPr>
              <a:t>FLOW CHART DIAGRAM</a:t>
            </a:r>
          </a:p>
        </p:txBody>
      </p:sp>
      <p:sp>
        <p:nvSpPr>
          <p:cNvPr id="2" name="Slide Number Placeholder 1">
            <a:extLst>
              <a:ext uri="{FF2B5EF4-FFF2-40B4-BE49-F238E27FC236}">
                <a16:creationId xmlns:a16="http://schemas.microsoft.com/office/drawing/2014/main" id="{029D5AC5-7A71-4A0C-B005-1FBB06E113CE}"/>
              </a:ext>
            </a:extLst>
          </p:cNvPr>
          <p:cNvSpPr>
            <a:spLocks noGrp="1"/>
          </p:cNvSpPr>
          <p:nvPr>
            <p:ph type="sldNum" sz="quarter" idx="12"/>
          </p:nvPr>
        </p:nvSpPr>
        <p:spPr/>
        <p:txBody>
          <a:bodyPr/>
          <a:lstStyle/>
          <a:p>
            <a:fld id="{67134EAA-34C2-400C-B850-84D4277B8D77}" type="slidenum">
              <a:rPr lang="en-US" smtClean="0"/>
              <a:pPr/>
              <a:t>15</a:t>
            </a:fld>
            <a:endParaRPr lang="en-US"/>
          </a:p>
        </p:txBody>
      </p:sp>
      <p:sp>
        <p:nvSpPr>
          <p:cNvPr id="3" name="Rectangle 2">
            <a:extLst>
              <a:ext uri="{FF2B5EF4-FFF2-40B4-BE49-F238E27FC236}">
                <a16:creationId xmlns:a16="http://schemas.microsoft.com/office/drawing/2014/main" id="{6C632C0C-F800-4281-95CA-59B338E8DA18}"/>
              </a:ext>
            </a:extLst>
          </p:cNvPr>
          <p:cNvSpPr/>
          <p:nvPr/>
        </p:nvSpPr>
        <p:spPr>
          <a:xfrm>
            <a:off x="1447800" y="2467613"/>
            <a:ext cx="2743200" cy="514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OWNER</a:t>
            </a:r>
          </a:p>
        </p:txBody>
      </p:sp>
      <p:sp>
        <p:nvSpPr>
          <p:cNvPr id="5" name="Rectangle 4">
            <a:extLst>
              <a:ext uri="{FF2B5EF4-FFF2-40B4-BE49-F238E27FC236}">
                <a16:creationId xmlns:a16="http://schemas.microsoft.com/office/drawing/2014/main" id="{95F9087D-6578-4389-8A73-43A17EE68AF9}"/>
              </a:ext>
            </a:extLst>
          </p:cNvPr>
          <p:cNvSpPr/>
          <p:nvPr/>
        </p:nvSpPr>
        <p:spPr>
          <a:xfrm>
            <a:off x="1447800" y="3443822"/>
            <a:ext cx="2743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UPLOAD FILES</a:t>
            </a:r>
          </a:p>
        </p:txBody>
      </p:sp>
      <p:sp>
        <p:nvSpPr>
          <p:cNvPr id="6" name="Diamond 5">
            <a:extLst>
              <a:ext uri="{FF2B5EF4-FFF2-40B4-BE49-F238E27FC236}">
                <a16:creationId xmlns:a16="http://schemas.microsoft.com/office/drawing/2014/main" id="{EE6DF137-0951-45A7-A9F1-0064547ABAEC}"/>
              </a:ext>
            </a:extLst>
          </p:cNvPr>
          <p:cNvSpPr/>
          <p:nvPr/>
        </p:nvSpPr>
        <p:spPr>
          <a:xfrm>
            <a:off x="1676400" y="4151635"/>
            <a:ext cx="2286000" cy="133519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Upload to reg cloud server</a:t>
            </a:r>
          </a:p>
        </p:txBody>
      </p:sp>
      <p:sp>
        <p:nvSpPr>
          <p:cNvPr id="7" name="Rectangle 6">
            <a:extLst>
              <a:ext uri="{FF2B5EF4-FFF2-40B4-BE49-F238E27FC236}">
                <a16:creationId xmlns:a16="http://schemas.microsoft.com/office/drawing/2014/main" id="{62DBAC4C-9980-431A-8C53-BFC2AD293B1D}"/>
              </a:ext>
            </a:extLst>
          </p:cNvPr>
          <p:cNvSpPr/>
          <p:nvPr/>
        </p:nvSpPr>
        <p:spPr>
          <a:xfrm>
            <a:off x="6065520" y="4580257"/>
            <a:ext cx="2133600" cy="419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Cannot upload</a:t>
            </a:r>
          </a:p>
        </p:txBody>
      </p:sp>
      <p:cxnSp>
        <p:nvCxnSpPr>
          <p:cNvPr id="11" name="Straight Arrow Connector 10">
            <a:extLst>
              <a:ext uri="{FF2B5EF4-FFF2-40B4-BE49-F238E27FC236}">
                <a16:creationId xmlns:a16="http://schemas.microsoft.com/office/drawing/2014/main" id="{CFC9A6BB-3545-49DB-97A9-9A07F3E07060}"/>
              </a:ext>
            </a:extLst>
          </p:cNvPr>
          <p:cNvCxnSpPr>
            <a:cxnSpLocks/>
            <a:stCxn id="3" idx="2"/>
            <a:endCxn id="5" idx="0"/>
          </p:cNvCxnSpPr>
          <p:nvPr/>
        </p:nvCxnSpPr>
        <p:spPr>
          <a:xfrm>
            <a:off x="2819400" y="2981974"/>
            <a:ext cx="0" cy="4618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9AF85E3-030B-4601-A789-6243BEC24B97}"/>
              </a:ext>
            </a:extLst>
          </p:cNvPr>
          <p:cNvCxnSpPr>
            <a:cxnSpLocks/>
            <a:stCxn id="5" idx="2"/>
            <a:endCxn id="6" idx="0"/>
          </p:cNvCxnSpPr>
          <p:nvPr/>
        </p:nvCxnSpPr>
        <p:spPr>
          <a:xfrm>
            <a:off x="2819400" y="3901022"/>
            <a:ext cx="0" cy="25061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20F6D28C-EDD0-45C9-9DB9-CA2548A3EAF0}"/>
              </a:ext>
            </a:extLst>
          </p:cNvPr>
          <p:cNvSpPr/>
          <p:nvPr/>
        </p:nvSpPr>
        <p:spPr>
          <a:xfrm>
            <a:off x="1447800" y="5714999"/>
            <a:ext cx="2743200" cy="7653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Store files in corresponding cloud</a:t>
            </a:r>
          </a:p>
        </p:txBody>
      </p:sp>
      <p:cxnSp>
        <p:nvCxnSpPr>
          <p:cNvPr id="17" name="Straight Arrow Connector 16">
            <a:extLst>
              <a:ext uri="{FF2B5EF4-FFF2-40B4-BE49-F238E27FC236}">
                <a16:creationId xmlns:a16="http://schemas.microsoft.com/office/drawing/2014/main" id="{6B5D6057-0737-4DFF-AA95-46DB327E1CE8}"/>
              </a:ext>
            </a:extLst>
          </p:cNvPr>
          <p:cNvCxnSpPr>
            <a:cxnSpLocks/>
            <a:stCxn id="6" idx="2"/>
            <a:endCxn id="15" idx="0"/>
          </p:cNvCxnSpPr>
          <p:nvPr/>
        </p:nvCxnSpPr>
        <p:spPr>
          <a:xfrm>
            <a:off x="2819400" y="5486827"/>
            <a:ext cx="0" cy="2281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7AB38023-8C7D-483E-A0EB-A583AA7026EA}"/>
              </a:ext>
            </a:extLst>
          </p:cNvPr>
          <p:cNvSpPr/>
          <p:nvPr/>
        </p:nvSpPr>
        <p:spPr>
          <a:xfrm>
            <a:off x="6096000" y="5773851"/>
            <a:ext cx="2438399" cy="6476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Cloud server</a:t>
            </a:r>
          </a:p>
        </p:txBody>
      </p:sp>
      <p:cxnSp>
        <p:nvCxnSpPr>
          <p:cNvPr id="22" name="Straight Arrow Connector 21">
            <a:extLst>
              <a:ext uri="{FF2B5EF4-FFF2-40B4-BE49-F238E27FC236}">
                <a16:creationId xmlns:a16="http://schemas.microsoft.com/office/drawing/2014/main" id="{35760403-8BBB-4877-AEF1-D4BCF9C67C39}"/>
              </a:ext>
            </a:extLst>
          </p:cNvPr>
          <p:cNvCxnSpPr>
            <a:stCxn id="15" idx="3"/>
            <a:endCxn id="20" idx="1"/>
          </p:cNvCxnSpPr>
          <p:nvPr/>
        </p:nvCxnSpPr>
        <p:spPr>
          <a:xfrm flipV="1">
            <a:off x="4191000" y="6097691"/>
            <a:ext cx="1905000" cy="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8386D1A4-5D51-4867-9D8A-82F2A81F30B7}"/>
              </a:ext>
            </a:extLst>
          </p:cNvPr>
          <p:cNvCxnSpPr>
            <a:stCxn id="6" idx="3"/>
            <a:endCxn id="7" idx="1"/>
          </p:cNvCxnSpPr>
          <p:nvPr/>
        </p:nvCxnSpPr>
        <p:spPr>
          <a:xfrm flipV="1">
            <a:off x="3962400" y="4789807"/>
            <a:ext cx="2103120" cy="294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96D8A9C1-E885-41DD-9EC8-E6487E9B5850}"/>
              </a:ext>
            </a:extLst>
          </p:cNvPr>
          <p:cNvCxnSpPr>
            <a:stCxn id="15" idx="2"/>
          </p:cNvCxnSpPr>
          <p:nvPr/>
        </p:nvCxnSpPr>
        <p:spPr>
          <a:xfrm>
            <a:off x="2819400" y="6480384"/>
            <a:ext cx="0" cy="377616"/>
          </a:xfrm>
          <a:prstGeom prst="line">
            <a:avLst/>
          </a:prstGeom>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85BCDDF2-1316-4E3D-A4A9-C12F864C8802}"/>
              </a:ext>
            </a:extLst>
          </p:cNvPr>
          <p:cNvSpPr txBox="1"/>
          <p:nvPr/>
        </p:nvSpPr>
        <p:spPr>
          <a:xfrm>
            <a:off x="4800600" y="4407115"/>
            <a:ext cx="53340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No</a:t>
            </a:r>
          </a:p>
        </p:txBody>
      </p:sp>
      <p:sp>
        <p:nvSpPr>
          <p:cNvPr id="10" name="TextBox 9">
            <a:extLst>
              <a:ext uri="{FF2B5EF4-FFF2-40B4-BE49-F238E27FC236}">
                <a16:creationId xmlns:a16="http://schemas.microsoft.com/office/drawing/2014/main" id="{0F121EE3-3F0E-40DA-8E25-9C081FF06597}"/>
              </a:ext>
            </a:extLst>
          </p:cNvPr>
          <p:cNvSpPr txBox="1"/>
          <p:nvPr/>
        </p:nvSpPr>
        <p:spPr>
          <a:xfrm>
            <a:off x="2895609" y="5389448"/>
            <a:ext cx="49529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yes</a:t>
            </a:r>
          </a:p>
        </p:txBody>
      </p:sp>
    </p:spTree>
    <p:extLst>
      <p:ext uri="{BB962C8B-B14F-4D97-AF65-F5344CB8AC3E}">
        <p14:creationId xmlns:p14="http://schemas.microsoft.com/office/powerpoint/2010/main" val="110637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5C6A2E-8D84-43F2-9D23-315E91970951}"/>
              </a:ext>
            </a:extLst>
          </p:cNvPr>
          <p:cNvSpPr>
            <a:spLocks noGrp="1"/>
          </p:cNvSpPr>
          <p:nvPr>
            <p:ph type="sldNum" sz="quarter" idx="12"/>
          </p:nvPr>
        </p:nvSpPr>
        <p:spPr/>
        <p:txBody>
          <a:bodyPr/>
          <a:lstStyle/>
          <a:p>
            <a:fld id="{67134EAA-34C2-400C-B850-84D4277B8D77}" type="slidenum">
              <a:rPr lang="en-US" smtClean="0"/>
              <a:pPr/>
              <a:t>16</a:t>
            </a:fld>
            <a:endParaRPr lang="en-US"/>
          </a:p>
        </p:txBody>
      </p:sp>
      <p:sp>
        <p:nvSpPr>
          <p:cNvPr id="4" name="Diamond 3">
            <a:extLst>
              <a:ext uri="{FF2B5EF4-FFF2-40B4-BE49-F238E27FC236}">
                <a16:creationId xmlns:a16="http://schemas.microsoft.com/office/drawing/2014/main" id="{69D597C6-F0B7-4A7C-A4A8-FBB0A6BFC31E}"/>
              </a:ext>
            </a:extLst>
          </p:cNvPr>
          <p:cNvSpPr/>
          <p:nvPr/>
        </p:nvSpPr>
        <p:spPr>
          <a:xfrm>
            <a:off x="1074420" y="358566"/>
            <a:ext cx="2514600" cy="167978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Check files name or Secret key</a:t>
            </a:r>
          </a:p>
        </p:txBody>
      </p:sp>
      <p:sp>
        <p:nvSpPr>
          <p:cNvPr id="9" name="Rectangle 8">
            <a:extLst>
              <a:ext uri="{FF2B5EF4-FFF2-40B4-BE49-F238E27FC236}">
                <a16:creationId xmlns:a16="http://schemas.microsoft.com/office/drawing/2014/main" id="{35BC783F-9553-4693-B67F-85A22CD82FD0}"/>
              </a:ext>
            </a:extLst>
          </p:cNvPr>
          <p:cNvSpPr/>
          <p:nvPr/>
        </p:nvSpPr>
        <p:spPr>
          <a:xfrm>
            <a:off x="5791200" y="871224"/>
            <a:ext cx="2209800" cy="6544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File Name or skey not correct</a:t>
            </a:r>
          </a:p>
        </p:txBody>
      </p:sp>
      <p:cxnSp>
        <p:nvCxnSpPr>
          <p:cNvPr id="11" name="Straight Arrow Connector 10">
            <a:extLst>
              <a:ext uri="{FF2B5EF4-FFF2-40B4-BE49-F238E27FC236}">
                <a16:creationId xmlns:a16="http://schemas.microsoft.com/office/drawing/2014/main" id="{F30C6B43-B16B-4FF7-B522-707456239B01}"/>
              </a:ext>
            </a:extLst>
          </p:cNvPr>
          <p:cNvCxnSpPr>
            <a:stCxn id="4" idx="3"/>
            <a:endCxn id="9" idx="1"/>
          </p:cNvCxnSpPr>
          <p:nvPr/>
        </p:nvCxnSpPr>
        <p:spPr>
          <a:xfrm>
            <a:off x="3589020" y="1198458"/>
            <a:ext cx="22021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5D8435DE-0FA8-4586-8C87-2A8C190CB79B}"/>
              </a:ext>
            </a:extLst>
          </p:cNvPr>
          <p:cNvSpPr/>
          <p:nvPr/>
        </p:nvSpPr>
        <p:spPr>
          <a:xfrm>
            <a:off x="1069340" y="2506769"/>
            <a:ext cx="2514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Access Files</a:t>
            </a:r>
          </a:p>
        </p:txBody>
      </p:sp>
      <p:sp>
        <p:nvSpPr>
          <p:cNvPr id="13" name="Rectangle 12">
            <a:extLst>
              <a:ext uri="{FF2B5EF4-FFF2-40B4-BE49-F238E27FC236}">
                <a16:creationId xmlns:a16="http://schemas.microsoft.com/office/drawing/2014/main" id="{CFCE1D2D-2ABE-415A-89F7-9744F2AD97D0}"/>
              </a:ext>
            </a:extLst>
          </p:cNvPr>
          <p:cNvSpPr/>
          <p:nvPr/>
        </p:nvSpPr>
        <p:spPr>
          <a:xfrm>
            <a:off x="1069340" y="3983142"/>
            <a:ext cx="2514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Download File</a:t>
            </a:r>
          </a:p>
        </p:txBody>
      </p:sp>
      <p:sp>
        <p:nvSpPr>
          <p:cNvPr id="14" name="Diamond 13">
            <a:extLst>
              <a:ext uri="{FF2B5EF4-FFF2-40B4-BE49-F238E27FC236}">
                <a16:creationId xmlns:a16="http://schemas.microsoft.com/office/drawing/2014/main" id="{E3E447F4-F89B-484D-B86F-0E1F888ABC21}"/>
              </a:ext>
            </a:extLst>
          </p:cNvPr>
          <p:cNvSpPr/>
          <p:nvPr/>
        </p:nvSpPr>
        <p:spPr>
          <a:xfrm>
            <a:off x="5905500" y="3487842"/>
            <a:ext cx="1981200" cy="14478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Correct Files name or Secret key</a:t>
            </a:r>
          </a:p>
        </p:txBody>
      </p:sp>
      <p:cxnSp>
        <p:nvCxnSpPr>
          <p:cNvPr id="19" name="Straight Arrow Connector 18">
            <a:extLst>
              <a:ext uri="{FF2B5EF4-FFF2-40B4-BE49-F238E27FC236}">
                <a16:creationId xmlns:a16="http://schemas.microsoft.com/office/drawing/2014/main" id="{342A11A1-6AD2-4F12-8387-5AAD3C08092C}"/>
              </a:ext>
            </a:extLst>
          </p:cNvPr>
          <p:cNvCxnSpPr>
            <a:endCxn id="4" idx="0"/>
          </p:cNvCxnSpPr>
          <p:nvPr/>
        </p:nvCxnSpPr>
        <p:spPr>
          <a:xfrm>
            <a:off x="2331720" y="0"/>
            <a:ext cx="0" cy="358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18269E3F-59C2-455B-A613-C2BADC9610D9}"/>
              </a:ext>
            </a:extLst>
          </p:cNvPr>
          <p:cNvSpPr/>
          <p:nvPr/>
        </p:nvSpPr>
        <p:spPr>
          <a:xfrm>
            <a:off x="5791200" y="5986776"/>
            <a:ext cx="2209800" cy="414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RECEIVER</a:t>
            </a:r>
          </a:p>
        </p:txBody>
      </p:sp>
      <p:sp>
        <p:nvSpPr>
          <p:cNvPr id="21" name="Rectangle 20">
            <a:extLst>
              <a:ext uri="{FF2B5EF4-FFF2-40B4-BE49-F238E27FC236}">
                <a16:creationId xmlns:a16="http://schemas.microsoft.com/office/drawing/2014/main" id="{893D98EE-53A7-4158-9518-7268C852DC4B}"/>
              </a:ext>
            </a:extLst>
          </p:cNvPr>
          <p:cNvSpPr/>
          <p:nvPr/>
        </p:nvSpPr>
        <p:spPr>
          <a:xfrm>
            <a:off x="7886700" y="2819400"/>
            <a:ext cx="2667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File Name or skey not correct</a:t>
            </a:r>
          </a:p>
        </p:txBody>
      </p:sp>
      <p:cxnSp>
        <p:nvCxnSpPr>
          <p:cNvPr id="25" name="Straight Arrow Connector 24">
            <a:extLst>
              <a:ext uri="{FF2B5EF4-FFF2-40B4-BE49-F238E27FC236}">
                <a16:creationId xmlns:a16="http://schemas.microsoft.com/office/drawing/2014/main" id="{6255EC82-5003-4BF8-A1A3-BF79516AA8B4}"/>
              </a:ext>
            </a:extLst>
          </p:cNvPr>
          <p:cNvCxnSpPr>
            <a:cxnSpLocks/>
            <a:stCxn id="14" idx="3"/>
          </p:cNvCxnSpPr>
          <p:nvPr/>
        </p:nvCxnSpPr>
        <p:spPr>
          <a:xfrm flipV="1">
            <a:off x="7886700" y="3429000"/>
            <a:ext cx="0" cy="7827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2599A102-DAAB-43BF-A6E1-FDF5F8BD97D2}"/>
              </a:ext>
            </a:extLst>
          </p:cNvPr>
          <p:cNvCxnSpPr>
            <a:stCxn id="4" idx="2"/>
            <a:endCxn id="12" idx="0"/>
          </p:cNvCxnSpPr>
          <p:nvPr/>
        </p:nvCxnSpPr>
        <p:spPr>
          <a:xfrm flipH="1">
            <a:off x="2326640" y="2038350"/>
            <a:ext cx="5080" cy="4684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8243C3D9-C0C7-46BB-8055-7D9E0F38B88E}"/>
              </a:ext>
            </a:extLst>
          </p:cNvPr>
          <p:cNvCxnSpPr>
            <a:stCxn id="12" idx="2"/>
            <a:endCxn id="13" idx="0"/>
          </p:cNvCxnSpPr>
          <p:nvPr/>
        </p:nvCxnSpPr>
        <p:spPr>
          <a:xfrm>
            <a:off x="2326640" y="2963969"/>
            <a:ext cx="0" cy="10191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F462DD7D-4800-4C02-A046-CA273D8DA262}"/>
              </a:ext>
            </a:extLst>
          </p:cNvPr>
          <p:cNvCxnSpPr>
            <a:stCxn id="13" idx="3"/>
            <a:endCxn id="14" idx="1"/>
          </p:cNvCxnSpPr>
          <p:nvPr/>
        </p:nvCxnSpPr>
        <p:spPr>
          <a:xfrm>
            <a:off x="3583940" y="4211742"/>
            <a:ext cx="2321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338E3746-0208-4910-ACEE-F66115944AF7}"/>
              </a:ext>
            </a:extLst>
          </p:cNvPr>
          <p:cNvCxnSpPr>
            <a:stCxn id="14" idx="2"/>
            <a:endCxn id="20" idx="0"/>
          </p:cNvCxnSpPr>
          <p:nvPr/>
        </p:nvCxnSpPr>
        <p:spPr>
          <a:xfrm>
            <a:off x="6896100" y="4935642"/>
            <a:ext cx="0" cy="10511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90F6F604-16DF-443A-A57F-9B62C419C0E9}"/>
              </a:ext>
            </a:extLst>
          </p:cNvPr>
          <p:cNvSpPr txBox="1"/>
          <p:nvPr/>
        </p:nvSpPr>
        <p:spPr>
          <a:xfrm>
            <a:off x="2326640" y="2002803"/>
            <a:ext cx="82586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correct</a:t>
            </a:r>
          </a:p>
        </p:txBody>
      </p:sp>
      <p:sp>
        <p:nvSpPr>
          <p:cNvPr id="6" name="TextBox 5">
            <a:extLst>
              <a:ext uri="{FF2B5EF4-FFF2-40B4-BE49-F238E27FC236}">
                <a16:creationId xmlns:a16="http://schemas.microsoft.com/office/drawing/2014/main" id="{BCA42B56-DD9E-4AB1-988A-5D7F3461D63C}"/>
              </a:ext>
            </a:extLst>
          </p:cNvPr>
          <p:cNvSpPr txBox="1"/>
          <p:nvPr/>
        </p:nvSpPr>
        <p:spPr>
          <a:xfrm>
            <a:off x="4191000" y="871224"/>
            <a:ext cx="106680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Wrong</a:t>
            </a:r>
          </a:p>
        </p:txBody>
      </p:sp>
    </p:spTree>
    <p:extLst>
      <p:ext uri="{BB962C8B-B14F-4D97-AF65-F5344CB8AC3E}">
        <p14:creationId xmlns:p14="http://schemas.microsoft.com/office/powerpoint/2010/main" val="48441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DD9E44-25C6-4974-86D8-5CE3E9ED71EB}"/>
              </a:ext>
            </a:extLst>
          </p:cNvPr>
          <p:cNvSpPr/>
          <p:nvPr/>
        </p:nvSpPr>
        <p:spPr>
          <a:xfrm>
            <a:off x="259080" y="3721092"/>
            <a:ext cx="2590800" cy="838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OWNER</a:t>
            </a:r>
          </a:p>
        </p:txBody>
      </p:sp>
      <p:sp>
        <p:nvSpPr>
          <p:cNvPr id="4" name="Title 3">
            <a:extLst>
              <a:ext uri="{FF2B5EF4-FFF2-40B4-BE49-F238E27FC236}">
                <a16:creationId xmlns:a16="http://schemas.microsoft.com/office/drawing/2014/main" id="{85E3EBD4-83CE-4E61-A589-B6593C3688EB}"/>
              </a:ext>
            </a:extLst>
          </p:cNvPr>
          <p:cNvSpPr>
            <a:spLocks noGrp="1"/>
          </p:cNvSpPr>
          <p:nvPr>
            <p:ph type="title"/>
          </p:nvPr>
        </p:nvSpPr>
        <p:spPr>
          <a:xfrm>
            <a:off x="1154954" y="973668"/>
            <a:ext cx="9132046" cy="706964"/>
          </a:xfrm>
        </p:spPr>
        <p:txBody>
          <a:bodyPr/>
          <a:lstStyle/>
          <a:p>
            <a:pPr algn="ctr"/>
            <a:r>
              <a:rPr lang="en-IN" b="1" dirty="0">
                <a:latin typeface="Times New Roman" panose="02020603050405020304" pitchFamily="18" charset="0"/>
                <a:cs typeface="Times New Roman" panose="02020603050405020304" pitchFamily="18" charset="0"/>
              </a:rPr>
              <a:t>DATA FLOW DIAGRAM</a:t>
            </a:r>
          </a:p>
        </p:txBody>
      </p:sp>
      <p:sp>
        <p:nvSpPr>
          <p:cNvPr id="2" name="Slide Number Placeholder 1">
            <a:extLst>
              <a:ext uri="{FF2B5EF4-FFF2-40B4-BE49-F238E27FC236}">
                <a16:creationId xmlns:a16="http://schemas.microsoft.com/office/drawing/2014/main" id="{E8CDCCA5-33F0-47A6-B494-70AD1F712CA1}"/>
              </a:ext>
            </a:extLst>
          </p:cNvPr>
          <p:cNvSpPr>
            <a:spLocks noGrp="1"/>
          </p:cNvSpPr>
          <p:nvPr>
            <p:ph type="sldNum" sz="quarter" idx="12"/>
          </p:nvPr>
        </p:nvSpPr>
        <p:spPr/>
        <p:txBody>
          <a:bodyPr/>
          <a:lstStyle/>
          <a:p>
            <a:fld id="{67134EAA-34C2-400C-B850-84D4277B8D77}" type="slidenum">
              <a:rPr lang="en-US" smtClean="0"/>
              <a:pPr/>
              <a:t>17</a:t>
            </a:fld>
            <a:endParaRPr lang="en-US"/>
          </a:p>
        </p:txBody>
      </p:sp>
      <p:sp>
        <p:nvSpPr>
          <p:cNvPr id="8" name="Oval 7">
            <a:extLst>
              <a:ext uri="{FF2B5EF4-FFF2-40B4-BE49-F238E27FC236}">
                <a16:creationId xmlns:a16="http://schemas.microsoft.com/office/drawing/2014/main" id="{D80B69B3-DD88-45D0-A252-9E11694F9719}"/>
              </a:ext>
            </a:extLst>
          </p:cNvPr>
          <p:cNvSpPr/>
          <p:nvPr/>
        </p:nvSpPr>
        <p:spPr>
          <a:xfrm>
            <a:off x="3758784" y="3295453"/>
            <a:ext cx="1524000" cy="1803408"/>
          </a:xfrm>
          <a:prstGeom prst="ellipse">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REGISTER</a:t>
            </a:r>
          </a:p>
        </p:txBody>
      </p:sp>
      <p:sp>
        <p:nvSpPr>
          <p:cNvPr id="9" name="Rectangle 8">
            <a:extLst>
              <a:ext uri="{FF2B5EF4-FFF2-40B4-BE49-F238E27FC236}">
                <a16:creationId xmlns:a16="http://schemas.microsoft.com/office/drawing/2014/main" id="{4CD8B428-AC81-48CC-91DB-87D576926AA8}"/>
              </a:ext>
            </a:extLst>
          </p:cNvPr>
          <p:cNvSpPr/>
          <p:nvPr/>
        </p:nvSpPr>
        <p:spPr>
          <a:xfrm>
            <a:off x="6374899" y="3778057"/>
            <a:ext cx="1295400" cy="838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Cloud server</a:t>
            </a:r>
          </a:p>
        </p:txBody>
      </p:sp>
      <p:sp>
        <p:nvSpPr>
          <p:cNvPr id="10" name="Rectangle 9">
            <a:extLst>
              <a:ext uri="{FF2B5EF4-FFF2-40B4-BE49-F238E27FC236}">
                <a16:creationId xmlns:a16="http://schemas.microsoft.com/office/drawing/2014/main" id="{05BA0404-466E-4841-A653-E983269B8D96}"/>
              </a:ext>
            </a:extLst>
          </p:cNvPr>
          <p:cNvSpPr/>
          <p:nvPr/>
        </p:nvSpPr>
        <p:spPr>
          <a:xfrm>
            <a:off x="9067800" y="2526022"/>
            <a:ext cx="2286000" cy="533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Cloud server 1</a:t>
            </a:r>
          </a:p>
        </p:txBody>
      </p:sp>
      <p:sp>
        <p:nvSpPr>
          <p:cNvPr id="11" name="Rectangle 10">
            <a:extLst>
              <a:ext uri="{FF2B5EF4-FFF2-40B4-BE49-F238E27FC236}">
                <a16:creationId xmlns:a16="http://schemas.microsoft.com/office/drawing/2014/main" id="{95B8EB58-E285-4876-B61D-7B4E21AAA89A}"/>
              </a:ext>
            </a:extLst>
          </p:cNvPr>
          <p:cNvSpPr/>
          <p:nvPr/>
        </p:nvSpPr>
        <p:spPr>
          <a:xfrm>
            <a:off x="9067800" y="3768745"/>
            <a:ext cx="2286000" cy="533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Cloud server 2</a:t>
            </a:r>
          </a:p>
        </p:txBody>
      </p:sp>
      <p:sp>
        <p:nvSpPr>
          <p:cNvPr id="12" name="Rectangle 11">
            <a:extLst>
              <a:ext uri="{FF2B5EF4-FFF2-40B4-BE49-F238E27FC236}">
                <a16:creationId xmlns:a16="http://schemas.microsoft.com/office/drawing/2014/main" id="{7D0936C4-4C6D-4D3C-A347-384571B71C4B}"/>
              </a:ext>
            </a:extLst>
          </p:cNvPr>
          <p:cNvSpPr/>
          <p:nvPr/>
        </p:nvSpPr>
        <p:spPr>
          <a:xfrm>
            <a:off x="9072379" y="4908546"/>
            <a:ext cx="2286000" cy="533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Cloud server 3</a:t>
            </a:r>
          </a:p>
        </p:txBody>
      </p:sp>
      <p:sp>
        <p:nvSpPr>
          <p:cNvPr id="13" name="Rectangle 12">
            <a:extLst>
              <a:ext uri="{FF2B5EF4-FFF2-40B4-BE49-F238E27FC236}">
                <a16:creationId xmlns:a16="http://schemas.microsoft.com/office/drawing/2014/main" id="{16C29C4B-4E96-451F-BA9A-7681D7896A3D}"/>
              </a:ext>
            </a:extLst>
          </p:cNvPr>
          <p:cNvSpPr/>
          <p:nvPr/>
        </p:nvSpPr>
        <p:spPr>
          <a:xfrm>
            <a:off x="9067800" y="6028871"/>
            <a:ext cx="2286000" cy="533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Cloud server 4</a:t>
            </a:r>
          </a:p>
        </p:txBody>
      </p:sp>
      <p:cxnSp>
        <p:nvCxnSpPr>
          <p:cNvPr id="19" name="Straight Arrow Connector 18">
            <a:extLst>
              <a:ext uri="{FF2B5EF4-FFF2-40B4-BE49-F238E27FC236}">
                <a16:creationId xmlns:a16="http://schemas.microsoft.com/office/drawing/2014/main" id="{9C498FAB-1E86-4F73-B61B-21556EB47BA4}"/>
              </a:ext>
            </a:extLst>
          </p:cNvPr>
          <p:cNvCxnSpPr>
            <a:cxnSpLocks/>
            <a:endCxn id="8" idx="2"/>
          </p:cNvCxnSpPr>
          <p:nvPr/>
        </p:nvCxnSpPr>
        <p:spPr>
          <a:xfrm>
            <a:off x="2835226" y="4168674"/>
            <a:ext cx="923558" cy="28483"/>
          </a:xfrm>
          <a:prstGeom prst="straightConnector1">
            <a:avLst/>
          </a:prstGeom>
          <a:ln>
            <a:prstDash val="sysDash"/>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751B1628-ABB7-4C5B-998C-21A19FCB56EA}"/>
              </a:ext>
            </a:extLst>
          </p:cNvPr>
          <p:cNvCxnSpPr>
            <a:cxnSpLocks/>
            <a:stCxn id="8" idx="6"/>
          </p:cNvCxnSpPr>
          <p:nvPr/>
        </p:nvCxnSpPr>
        <p:spPr>
          <a:xfrm>
            <a:off x="5282784" y="4197157"/>
            <a:ext cx="1111017" cy="17593"/>
          </a:xfrm>
          <a:prstGeom prst="straightConnector1">
            <a:avLst/>
          </a:prstGeom>
          <a:ln>
            <a:prstDash val="sysDash"/>
            <a:headEnd type="triangle"/>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2A285FC6-254F-49F3-9E7D-695A0FD7405F}"/>
              </a:ext>
            </a:extLst>
          </p:cNvPr>
          <p:cNvCxnSpPr>
            <a:endCxn id="10" idx="1"/>
          </p:cNvCxnSpPr>
          <p:nvPr/>
        </p:nvCxnSpPr>
        <p:spPr>
          <a:xfrm flipV="1">
            <a:off x="7620000" y="2792722"/>
            <a:ext cx="1447800" cy="1018540"/>
          </a:xfrm>
          <a:prstGeom prst="straightConnector1">
            <a:avLst/>
          </a:prstGeom>
          <a:ln>
            <a:prstDash val="sysDash"/>
            <a:headEnd type="triangle"/>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7A32B78D-DA85-458D-A9FC-938E3CF753C1}"/>
              </a:ext>
            </a:extLst>
          </p:cNvPr>
          <p:cNvCxnSpPr>
            <a:endCxn id="11" idx="1"/>
          </p:cNvCxnSpPr>
          <p:nvPr/>
        </p:nvCxnSpPr>
        <p:spPr>
          <a:xfrm flipV="1">
            <a:off x="7696200" y="4035445"/>
            <a:ext cx="1371600" cy="161712"/>
          </a:xfrm>
          <a:prstGeom prst="straightConnector1">
            <a:avLst/>
          </a:prstGeom>
          <a:ln>
            <a:prstDash val="sysDash"/>
            <a:headEnd type="triangle"/>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AAE70732-0ADD-4768-A35B-BC523707520B}"/>
              </a:ext>
            </a:extLst>
          </p:cNvPr>
          <p:cNvCxnSpPr>
            <a:endCxn id="12" idx="1"/>
          </p:cNvCxnSpPr>
          <p:nvPr/>
        </p:nvCxnSpPr>
        <p:spPr>
          <a:xfrm>
            <a:off x="7690619" y="4622370"/>
            <a:ext cx="1381760" cy="552876"/>
          </a:xfrm>
          <a:prstGeom prst="straightConnector1">
            <a:avLst/>
          </a:prstGeom>
          <a:ln>
            <a:prstDash val="sysDash"/>
            <a:headEnd type="triangle"/>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10510698-BAE7-4D3F-B370-87C8A7AA1E17}"/>
              </a:ext>
            </a:extLst>
          </p:cNvPr>
          <p:cNvCxnSpPr>
            <a:cxnSpLocks/>
          </p:cNvCxnSpPr>
          <p:nvPr/>
        </p:nvCxnSpPr>
        <p:spPr>
          <a:xfrm>
            <a:off x="7467600" y="4616257"/>
            <a:ext cx="1590040" cy="1525150"/>
          </a:xfrm>
          <a:prstGeom prst="straightConnector1">
            <a:avLst/>
          </a:prstGeom>
          <a:ln>
            <a:prstDash val="sysDash"/>
            <a:headEnd type="triangle"/>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5975FAAC-376F-41FE-98CE-76E78A20C167}"/>
              </a:ext>
            </a:extLst>
          </p:cNvPr>
          <p:cNvSpPr txBox="1"/>
          <p:nvPr/>
        </p:nvSpPr>
        <p:spPr>
          <a:xfrm>
            <a:off x="6858000" y="2895600"/>
            <a:ext cx="15240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Selects cloud server</a:t>
            </a:r>
          </a:p>
        </p:txBody>
      </p:sp>
    </p:spTree>
    <p:extLst>
      <p:ext uri="{BB962C8B-B14F-4D97-AF65-F5344CB8AC3E}">
        <p14:creationId xmlns:p14="http://schemas.microsoft.com/office/powerpoint/2010/main" val="215715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735B86-7C4E-4C7E-9D8D-14CC914F6084}"/>
              </a:ext>
            </a:extLst>
          </p:cNvPr>
          <p:cNvSpPr>
            <a:spLocks noGrp="1"/>
          </p:cNvSpPr>
          <p:nvPr>
            <p:ph type="sldNum" sz="quarter" idx="12"/>
          </p:nvPr>
        </p:nvSpPr>
        <p:spPr/>
        <p:txBody>
          <a:bodyPr/>
          <a:lstStyle/>
          <a:p>
            <a:fld id="{67134EAA-34C2-400C-B850-84D4277B8D77}" type="slidenum">
              <a:rPr lang="en-US" smtClean="0"/>
              <a:pPr/>
              <a:t>18</a:t>
            </a:fld>
            <a:endParaRPr lang="en-US"/>
          </a:p>
        </p:txBody>
      </p:sp>
      <p:sp>
        <p:nvSpPr>
          <p:cNvPr id="3" name="Rectangle 2">
            <a:extLst>
              <a:ext uri="{FF2B5EF4-FFF2-40B4-BE49-F238E27FC236}">
                <a16:creationId xmlns:a16="http://schemas.microsoft.com/office/drawing/2014/main" id="{6320410B-B05F-4460-B008-FC3C6E7FEC77}"/>
              </a:ext>
            </a:extLst>
          </p:cNvPr>
          <p:cNvSpPr/>
          <p:nvPr/>
        </p:nvSpPr>
        <p:spPr>
          <a:xfrm>
            <a:off x="228600" y="2514600"/>
            <a:ext cx="1828800" cy="762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OWNER</a:t>
            </a:r>
          </a:p>
        </p:txBody>
      </p:sp>
      <p:sp>
        <p:nvSpPr>
          <p:cNvPr id="4" name="Oval 3">
            <a:extLst>
              <a:ext uri="{FF2B5EF4-FFF2-40B4-BE49-F238E27FC236}">
                <a16:creationId xmlns:a16="http://schemas.microsoft.com/office/drawing/2014/main" id="{C6DEEEE8-88D1-41EC-9DC5-6508D7FAF7FC}"/>
              </a:ext>
            </a:extLst>
          </p:cNvPr>
          <p:cNvSpPr/>
          <p:nvPr/>
        </p:nvSpPr>
        <p:spPr>
          <a:xfrm>
            <a:off x="2814322" y="2209800"/>
            <a:ext cx="1605278" cy="140970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REGISTER</a:t>
            </a:r>
          </a:p>
        </p:txBody>
      </p:sp>
      <p:sp>
        <p:nvSpPr>
          <p:cNvPr id="5" name="Rectangle 4">
            <a:extLst>
              <a:ext uri="{FF2B5EF4-FFF2-40B4-BE49-F238E27FC236}">
                <a16:creationId xmlns:a16="http://schemas.microsoft.com/office/drawing/2014/main" id="{FEBF2759-7C3D-4E0A-B914-8A4AA2C68BE3}"/>
              </a:ext>
            </a:extLst>
          </p:cNvPr>
          <p:cNvSpPr/>
          <p:nvPr/>
        </p:nvSpPr>
        <p:spPr>
          <a:xfrm>
            <a:off x="4833622" y="2324100"/>
            <a:ext cx="990600" cy="1143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Cloud server</a:t>
            </a:r>
          </a:p>
        </p:txBody>
      </p:sp>
      <p:sp>
        <p:nvSpPr>
          <p:cNvPr id="6" name="Rectangle 5">
            <a:extLst>
              <a:ext uri="{FF2B5EF4-FFF2-40B4-BE49-F238E27FC236}">
                <a16:creationId xmlns:a16="http://schemas.microsoft.com/office/drawing/2014/main" id="{402CFDFC-549B-4BED-BEE0-9A1F5BA49270}"/>
              </a:ext>
            </a:extLst>
          </p:cNvPr>
          <p:cNvSpPr/>
          <p:nvPr/>
        </p:nvSpPr>
        <p:spPr>
          <a:xfrm>
            <a:off x="7886700" y="800100"/>
            <a:ext cx="2503940" cy="690954"/>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Cloud server 1</a:t>
            </a:r>
            <a:endParaRPr lang="en-IN" dirty="0"/>
          </a:p>
        </p:txBody>
      </p:sp>
      <p:sp>
        <p:nvSpPr>
          <p:cNvPr id="7" name="Rectangle 6">
            <a:extLst>
              <a:ext uri="{FF2B5EF4-FFF2-40B4-BE49-F238E27FC236}">
                <a16:creationId xmlns:a16="http://schemas.microsoft.com/office/drawing/2014/main" id="{38951E09-BA79-400A-A776-A5D5086DD6A3}"/>
              </a:ext>
            </a:extLst>
          </p:cNvPr>
          <p:cNvSpPr/>
          <p:nvPr/>
        </p:nvSpPr>
        <p:spPr>
          <a:xfrm>
            <a:off x="7848600" y="1981200"/>
            <a:ext cx="2580138" cy="68580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Cloud server 2</a:t>
            </a:r>
            <a:endParaRPr lang="en-IN" dirty="0"/>
          </a:p>
        </p:txBody>
      </p:sp>
      <p:sp>
        <p:nvSpPr>
          <p:cNvPr id="8" name="Rectangle 7">
            <a:extLst>
              <a:ext uri="{FF2B5EF4-FFF2-40B4-BE49-F238E27FC236}">
                <a16:creationId xmlns:a16="http://schemas.microsoft.com/office/drawing/2014/main" id="{A3DA081A-FDC9-4A73-B315-E7FCD133C1C5}"/>
              </a:ext>
            </a:extLst>
          </p:cNvPr>
          <p:cNvSpPr/>
          <p:nvPr/>
        </p:nvSpPr>
        <p:spPr>
          <a:xfrm>
            <a:off x="7874000" y="3539916"/>
            <a:ext cx="2580138" cy="68580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Cloud server 3</a:t>
            </a:r>
            <a:endParaRPr lang="en-IN" dirty="0"/>
          </a:p>
        </p:txBody>
      </p:sp>
      <p:sp>
        <p:nvSpPr>
          <p:cNvPr id="9" name="Rectangle 8">
            <a:extLst>
              <a:ext uri="{FF2B5EF4-FFF2-40B4-BE49-F238E27FC236}">
                <a16:creationId xmlns:a16="http://schemas.microsoft.com/office/drawing/2014/main" id="{70099EB8-396C-4135-8580-AB8878B4EB4F}"/>
              </a:ext>
            </a:extLst>
          </p:cNvPr>
          <p:cNvSpPr/>
          <p:nvPr/>
        </p:nvSpPr>
        <p:spPr>
          <a:xfrm>
            <a:off x="7848600" y="5364480"/>
            <a:ext cx="2580138" cy="68580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Cloud server 4</a:t>
            </a:r>
            <a:endParaRPr lang="en-IN" dirty="0"/>
          </a:p>
        </p:txBody>
      </p:sp>
      <p:sp>
        <p:nvSpPr>
          <p:cNvPr id="10" name="Oval 9">
            <a:extLst>
              <a:ext uri="{FF2B5EF4-FFF2-40B4-BE49-F238E27FC236}">
                <a16:creationId xmlns:a16="http://schemas.microsoft.com/office/drawing/2014/main" id="{7958CCC6-C7DE-4094-B1A5-B6229F0D4727}"/>
              </a:ext>
            </a:extLst>
          </p:cNvPr>
          <p:cNvSpPr/>
          <p:nvPr/>
        </p:nvSpPr>
        <p:spPr>
          <a:xfrm>
            <a:off x="4528822" y="4914900"/>
            <a:ext cx="1600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Truest manager</a:t>
            </a:r>
          </a:p>
        </p:txBody>
      </p:sp>
      <p:cxnSp>
        <p:nvCxnSpPr>
          <p:cNvPr id="14" name="Straight Arrow Connector 13">
            <a:extLst>
              <a:ext uri="{FF2B5EF4-FFF2-40B4-BE49-F238E27FC236}">
                <a16:creationId xmlns:a16="http://schemas.microsoft.com/office/drawing/2014/main" id="{E5BFE66A-00DF-4D5A-BF85-25CB037A2D17}"/>
              </a:ext>
            </a:extLst>
          </p:cNvPr>
          <p:cNvCxnSpPr>
            <a:cxnSpLocks/>
            <a:stCxn id="3" idx="3"/>
            <a:endCxn id="4" idx="2"/>
          </p:cNvCxnSpPr>
          <p:nvPr/>
        </p:nvCxnSpPr>
        <p:spPr>
          <a:xfrm>
            <a:off x="2057400" y="2895600"/>
            <a:ext cx="756922" cy="19050"/>
          </a:xfrm>
          <a:prstGeom prst="straightConnector1">
            <a:avLst/>
          </a:prstGeom>
          <a:ln>
            <a:prstDash val="sysDash"/>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16" name="Straight Arrow Connector 15">
            <a:extLst>
              <a:ext uri="{FF2B5EF4-FFF2-40B4-BE49-F238E27FC236}">
                <a16:creationId xmlns:a16="http://schemas.microsoft.com/office/drawing/2014/main" id="{7C74777F-359F-416C-A992-6C0236645C11}"/>
              </a:ext>
            </a:extLst>
          </p:cNvPr>
          <p:cNvCxnSpPr>
            <a:cxnSpLocks/>
            <a:stCxn id="4" idx="6"/>
            <a:endCxn id="5" idx="1"/>
          </p:cNvCxnSpPr>
          <p:nvPr/>
        </p:nvCxnSpPr>
        <p:spPr>
          <a:xfrm flipV="1">
            <a:off x="4419600" y="2895600"/>
            <a:ext cx="414022" cy="19050"/>
          </a:xfrm>
          <a:prstGeom prst="straightConnector1">
            <a:avLst/>
          </a:prstGeom>
          <a:ln>
            <a:prstDash val="sysDash"/>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18" name="Straight Arrow Connector 17">
            <a:extLst>
              <a:ext uri="{FF2B5EF4-FFF2-40B4-BE49-F238E27FC236}">
                <a16:creationId xmlns:a16="http://schemas.microsoft.com/office/drawing/2014/main" id="{793111AB-881E-48FC-94AF-3229A7D3A001}"/>
              </a:ext>
            </a:extLst>
          </p:cNvPr>
          <p:cNvCxnSpPr>
            <a:stCxn id="5" idx="2"/>
            <a:endCxn id="10" idx="0"/>
          </p:cNvCxnSpPr>
          <p:nvPr/>
        </p:nvCxnSpPr>
        <p:spPr>
          <a:xfrm>
            <a:off x="5328922" y="3467100"/>
            <a:ext cx="0" cy="1447800"/>
          </a:xfrm>
          <a:prstGeom prst="straightConnector1">
            <a:avLst/>
          </a:prstGeom>
          <a:ln>
            <a:prstDash val="sysDash"/>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20" name="Straight Arrow Connector 19">
            <a:extLst>
              <a:ext uri="{FF2B5EF4-FFF2-40B4-BE49-F238E27FC236}">
                <a16:creationId xmlns:a16="http://schemas.microsoft.com/office/drawing/2014/main" id="{A0732C0C-E8C2-45BF-9959-3C02A716C398}"/>
              </a:ext>
            </a:extLst>
          </p:cNvPr>
          <p:cNvCxnSpPr>
            <a:cxnSpLocks/>
            <a:endCxn id="6" idx="1"/>
          </p:cNvCxnSpPr>
          <p:nvPr/>
        </p:nvCxnSpPr>
        <p:spPr>
          <a:xfrm flipV="1">
            <a:off x="5633722" y="1145577"/>
            <a:ext cx="2252978" cy="3807423"/>
          </a:xfrm>
          <a:prstGeom prst="straightConnector1">
            <a:avLst/>
          </a:prstGeom>
          <a:ln>
            <a:prstDash val="sysDash"/>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22" name="Straight Arrow Connector 21">
            <a:extLst>
              <a:ext uri="{FF2B5EF4-FFF2-40B4-BE49-F238E27FC236}">
                <a16:creationId xmlns:a16="http://schemas.microsoft.com/office/drawing/2014/main" id="{D70A9216-C7B7-436B-A343-04AA64F55BA7}"/>
              </a:ext>
            </a:extLst>
          </p:cNvPr>
          <p:cNvCxnSpPr>
            <a:stCxn id="10" idx="7"/>
          </p:cNvCxnSpPr>
          <p:nvPr/>
        </p:nvCxnSpPr>
        <p:spPr>
          <a:xfrm flipV="1">
            <a:off x="5894678" y="2703093"/>
            <a:ext cx="2100992" cy="2446151"/>
          </a:xfrm>
          <a:prstGeom prst="straightConnector1">
            <a:avLst/>
          </a:prstGeom>
          <a:ln>
            <a:prstDash val="sysDash"/>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B3D65D5F-B75A-47E5-97E6-A5D9FAA0C192}"/>
              </a:ext>
            </a:extLst>
          </p:cNvPr>
          <p:cNvCxnSpPr>
            <a:endCxn id="8" idx="1"/>
          </p:cNvCxnSpPr>
          <p:nvPr/>
        </p:nvCxnSpPr>
        <p:spPr>
          <a:xfrm flipV="1">
            <a:off x="6063795" y="3882816"/>
            <a:ext cx="1810205" cy="1489284"/>
          </a:xfrm>
          <a:prstGeom prst="straightConnector1">
            <a:avLst/>
          </a:prstGeom>
          <a:ln>
            <a:prstDash val="sysDash"/>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26" name="Straight Arrow Connector 25">
            <a:extLst>
              <a:ext uri="{FF2B5EF4-FFF2-40B4-BE49-F238E27FC236}">
                <a16:creationId xmlns:a16="http://schemas.microsoft.com/office/drawing/2014/main" id="{063D4808-C9E0-41A5-91E8-09F170BF4576}"/>
              </a:ext>
            </a:extLst>
          </p:cNvPr>
          <p:cNvCxnSpPr>
            <a:cxnSpLocks/>
            <a:stCxn id="10" idx="6"/>
            <a:endCxn id="9" idx="1"/>
          </p:cNvCxnSpPr>
          <p:nvPr/>
        </p:nvCxnSpPr>
        <p:spPr>
          <a:xfrm flipV="1">
            <a:off x="6129022" y="5707380"/>
            <a:ext cx="1719578" cy="7620"/>
          </a:xfrm>
          <a:prstGeom prst="straightConnector1">
            <a:avLst/>
          </a:prstGeom>
          <a:ln>
            <a:prstDash val="sysDash"/>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28" name="Straight Arrow Connector 27">
            <a:extLst>
              <a:ext uri="{FF2B5EF4-FFF2-40B4-BE49-F238E27FC236}">
                <a16:creationId xmlns:a16="http://schemas.microsoft.com/office/drawing/2014/main" id="{7FDA3356-B451-4771-86D9-5BC7B86CB89B}"/>
              </a:ext>
            </a:extLst>
          </p:cNvPr>
          <p:cNvCxnSpPr>
            <a:endCxn id="10" idx="2"/>
          </p:cNvCxnSpPr>
          <p:nvPr/>
        </p:nvCxnSpPr>
        <p:spPr>
          <a:xfrm>
            <a:off x="1600200" y="3276600"/>
            <a:ext cx="2928622" cy="2438400"/>
          </a:xfrm>
          <a:prstGeom prst="straightConnector1">
            <a:avLst/>
          </a:prstGeom>
          <a:ln>
            <a:prstDash val="sysDash"/>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31" name="Straight Arrow Connector 30">
            <a:extLst>
              <a:ext uri="{FF2B5EF4-FFF2-40B4-BE49-F238E27FC236}">
                <a16:creationId xmlns:a16="http://schemas.microsoft.com/office/drawing/2014/main" id="{127031E0-D7A4-4992-B152-9166D80F698F}"/>
              </a:ext>
            </a:extLst>
          </p:cNvPr>
          <p:cNvCxnSpPr>
            <a:cxnSpLocks/>
          </p:cNvCxnSpPr>
          <p:nvPr/>
        </p:nvCxnSpPr>
        <p:spPr>
          <a:xfrm flipV="1">
            <a:off x="5824222" y="900549"/>
            <a:ext cx="2062478" cy="1622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E59A2DF7-2D81-45A0-8740-AAA3B71ED9B1}"/>
              </a:ext>
            </a:extLst>
          </p:cNvPr>
          <p:cNvCxnSpPr>
            <a:endCxn id="7" idx="1"/>
          </p:cNvCxnSpPr>
          <p:nvPr/>
        </p:nvCxnSpPr>
        <p:spPr>
          <a:xfrm flipV="1">
            <a:off x="5824222" y="2324100"/>
            <a:ext cx="2024378" cy="3429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33C8265A-CBFC-478C-902F-6860E39B9430}"/>
              </a:ext>
            </a:extLst>
          </p:cNvPr>
          <p:cNvCxnSpPr>
            <a:cxnSpLocks/>
          </p:cNvCxnSpPr>
          <p:nvPr/>
        </p:nvCxnSpPr>
        <p:spPr>
          <a:xfrm>
            <a:off x="5824222" y="3034309"/>
            <a:ext cx="2049778" cy="711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CA86D38C-C618-4833-A585-C26E67F7D4E6}"/>
              </a:ext>
            </a:extLst>
          </p:cNvPr>
          <p:cNvCxnSpPr>
            <a:cxnSpLocks/>
          </p:cNvCxnSpPr>
          <p:nvPr/>
        </p:nvCxnSpPr>
        <p:spPr>
          <a:xfrm>
            <a:off x="5824222" y="3390156"/>
            <a:ext cx="2062478" cy="20771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A6265F39-94FB-4102-98CA-D4B5A0E426C8}"/>
              </a:ext>
            </a:extLst>
          </p:cNvPr>
          <p:cNvSpPr txBox="1"/>
          <p:nvPr/>
        </p:nvSpPr>
        <p:spPr>
          <a:xfrm>
            <a:off x="1429266" y="4225914"/>
            <a:ext cx="1796284"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Provides login operation for data owner</a:t>
            </a:r>
          </a:p>
        </p:txBody>
      </p:sp>
      <p:sp>
        <p:nvSpPr>
          <p:cNvPr id="30" name="TextBox 29">
            <a:extLst>
              <a:ext uri="{FF2B5EF4-FFF2-40B4-BE49-F238E27FC236}">
                <a16:creationId xmlns:a16="http://schemas.microsoft.com/office/drawing/2014/main" id="{281C0B49-EE1F-4E5B-BF92-611A3B94296C}"/>
              </a:ext>
            </a:extLst>
          </p:cNvPr>
          <p:cNvSpPr txBox="1"/>
          <p:nvPr/>
        </p:nvSpPr>
        <p:spPr>
          <a:xfrm>
            <a:off x="6353811" y="5784412"/>
            <a:ext cx="12954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View all cloud files</a:t>
            </a:r>
          </a:p>
        </p:txBody>
      </p:sp>
    </p:spTree>
    <p:extLst>
      <p:ext uri="{BB962C8B-B14F-4D97-AF65-F5344CB8AC3E}">
        <p14:creationId xmlns:p14="http://schemas.microsoft.com/office/powerpoint/2010/main" val="299581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2C3D9-90CC-11CF-A478-04BE870AD6F3}"/>
              </a:ext>
            </a:extLst>
          </p:cNvPr>
          <p:cNvSpPr>
            <a:spLocks noGrp="1"/>
          </p:cNvSpPr>
          <p:nvPr>
            <p:ph type="sldNum" sz="quarter" idx="12"/>
          </p:nvPr>
        </p:nvSpPr>
        <p:spPr/>
        <p:txBody>
          <a:bodyPr/>
          <a:lstStyle/>
          <a:p>
            <a:fld id="{67134EAA-34C2-400C-B850-84D4277B8D77}" type="slidenum">
              <a:rPr lang="en-US" smtClean="0"/>
              <a:pPr/>
              <a:t>19</a:t>
            </a:fld>
            <a:endParaRPr lang="en-US"/>
          </a:p>
        </p:txBody>
      </p:sp>
      <p:sp>
        <p:nvSpPr>
          <p:cNvPr id="6" name="Rectangle 5">
            <a:extLst>
              <a:ext uri="{FF2B5EF4-FFF2-40B4-BE49-F238E27FC236}">
                <a16:creationId xmlns:a16="http://schemas.microsoft.com/office/drawing/2014/main" id="{8A902621-79DA-59CF-A648-074BB109980F}"/>
              </a:ext>
            </a:extLst>
          </p:cNvPr>
          <p:cNvSpPr/>
          <p:nvPr/>
        </p:nvSpPr>
        <p:spPr>
          <a:xfrm>
            <a:off x="838200" y="1828800"/>
            <a:ext cx="2362200" cy="838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CLOUD CONSUMER</a:t>
            </a:r>
          </a:p>
        </p:txBody>
      </p:sp>
      <p:sp>
        <p:nvSpPr>
          <p:cNvPr id="8" name="Oval 7">
            <a:extLst>
              <a:ext uri="{FF2B5EF4-FFF2-40B4-BE49-F238E27FC236}">
                <a16:creationId xmlns:a16="http://schemas.microsoft.com/office/drawing/2014/main" id="{F111FB57-1756-3C54-DAA1-F6D0CAD899A9}"/>
              </a:ext>
            </a:extLst>
          </p:cNvPr>
          <p:cNvSpPr/>
          <p:nvPr/>
        </p:nvSpPr>
        <p:spPr>
          <a:xfrm>
            <a:off x="4484860" y="1529129"/>
            <a:ext cx="1605278" cy="140970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REGISTER FILE</a:t>
            </a:r>
          </a:p>
        </p:txBody>
      </p:sp>
      <p:cxnSp>
        <p:nvCxnSpPr>
          <p:cNvPr id="10" name="Straight Connector 9">
            <a:extLst>
              <a:ext uri="{FF2B5EF4-FFF2-40B4-BE49-F238E27FC236}">
                <a16:creationId xmlns:a16="http://schemas.microsoft.com/office/drawing/2014/main" id="{D4B72B4E-5225-F426-F71A-3FFEE85F073F}"/>
              </a:ext>
            </a:extLst>
          </p:cNvPr>
          <p:cNvCxnSpPr>
            <a:stCxn id="6" idx="3"/>
            <a:endCxn id="8" idx="2"/>
          </p:cNvCxnSpPr>
          <p:nvPr/>
        </p:nvCxnSpPr>
        <p:spPr>
          <a:xfrm flipV="1">
            <a:off x="3200400" y="2233979"/>
            <a:ext cx="1284460" cy="13921"/>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6C93805B-3609-453F-AAEB-111CA80E9E5C}"/>
              </a:ext>
            </a:extLst>
          </p:cNvPr>
          <p:cNvSpPr/>
          <p:nvPr/>
        </p:nvSpPr>
        <p:spPr>
          <a:xfrm>
            <a:off x="8109438" y="1786304"/>
            <a:ext cx="3276600" cy="895350"/>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CLOUDSERVERS(CS1,CS2,CS3,CS4)</a:t>
            </a:r>
          </a:p>
        </p:txBody>
      </p:sp>
      <p:cxnSp>
        <p:nvCxnSpPr>
          <p:cNvPr id="14" name="Straight Connector 13">
            <a:extLst>
              <a:ext uri="{FF2B5EF4-FFF2-40B4-BE49-F238E27FC236}">
                <a16:creationId xmlns:a16="http://schemas.microsoft.com/office/drawing/2014/main" id="{DD528928-9FD3-F60A-296F-138121BF3197}"/>
              </a:ext>
            </a:extLst>
          </p:cNvPr>
          <p:cNvCxnSpPr>
            <a:stCxn id="8" idx="6"/>
            <a:endCxn id="12" idx="1"/>
          </p:cNvCxnSpPr>
          <p:nvPr/>
        </p:nvCxnSpPr>
        <p:spPr>
          <a:xfrm>
            <a:off x="6090138" y="2233979"/>
            <a:ext cx="2019300"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Diamond 18">
            <a:extLst>
              <a:ext uri="{FF2B5EF4-FFF2-40B4-BE49-F238E27FC236}">
                <a16:creationId xmlns:a16="http://schemas.microsoft.com/office/drawing/2014/main" id="{32506D8E-B508-8DEE-B1D0-849729E3AA5A}"/>
              </a:ext>
            </a:extLst>
          </p:cNvPr>
          <p:cNvSpPr/>
          <p:nvPr/>
        </p:nvSpPr>
        <p:spPr>
          <a:xfrm>
            <a:off x="8795238" y="3429000"/>
            <a:ext cx="1905000" cy="1524000"/>
          </a:xfrm>
          <a:prstGeom prst="diamond">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Check fname and sk</a:t>
            </a:r>
          </a:p>
        </p:txBody>
      </p:sp>
      <p:sp>
        <p:nvSpPr>
          <p:cNvPr id="20" name="Rectangle 19">
            <a:extLst>
              <a:ext uri="{FF2B5EF4-FFF2-40B4-BE49-F238E27FC236}">
                <a16:creationId xmlns:a16="http://schemas.microsoft.com/office/drawing/2014/main" id="{592E6F29-4931-433B-03C8-DC35B2D335E4}"/>
              </a:ext>
            </a:extLst>
          </p:cNvPr>
          <p:cNvSpPr/>
          <p:nvPr/>
        </p:nvSpPr>
        <p:spPr>
          <a:xfrm>
            <a:off x="8642838" y="5791200"/>
            <a:ext cx="2209800" cy="895350"/>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Enter correct filename or secret key</a:t>
            </a:r>
          </a:p>
        </p:txBody>
      </p:sp>
      <p:cxnSp>
        <p:nvCxnSpPr>
          <p:cNvPr id="22" name="Straight Arrow Connector 21">
            <a:extLst>
              <a:ext uri="{FF2B5EF4-FFF2-40B4-BE49-F238E27FC236}">
                <a16:creationId xmlns:a16="http://schemas.microsoft.com/office/drawing/2014/main" id="{301E53B6-C444-8895-748A-05F217A68515}"/>
              </a:ext>
            </a:extLst>
          </p:cNvPr>
          <p:cNvCxnSpPr>
            <a:stCxn id="12" idx="2"/>
            <a:endCxn id="19" idx="0"/>
          </p:cNvCxnSpPr>
          <p:nvPr/>
        </p:nvCxnSpPr>
        <p:spPr>
          <a:xfrm>
            <a:off x="9747738" y="2681654"/>
            <a:ext cx="0" cy="7473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6AB56E0-BF21-2DA4-FF44-AB1F68BF0A60}"/>
              </a:ext>
            </a:extLst>
          </p:cNvPr>
          <p:cNvCxnSpPr>
            <a:stCxn id="19" idx="2"/>
            <a:endCxn id="20" idx="0"/>
          </p:cNvCxnSpPr>
          <p:nvPr/>
        </p:nvCxnSpPr>
        <p:spPr>
          <a:xfrm>
            <a:off x="9747738" y="4953000"/>
            <a:ext cx="0" cy="838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Rectangle: Rounded Corners 27">
            <a:extLst>
              <a:ext uri="{FF2B5EF4-FFF2-40B4-BE49-F238E27FC236}">
                <a16:creationId xmlns:a16="http://schemas.microsoft.com/office/drawing/2014/main" id="{A8983C9A-FDBB-37D6-45F0-16E93E4B53E7}"/>
              </a:ext>
            </a:extLst>
          </p:cNvPr>
          <p:cNvSpPr/>
          <p:nvPr/>
        </p:nvSpPr>
        <p:spPr>
          <a:xfrm>
            <a:off x="5715000" y="3810001"/>
            <a:ext cx="1524000" cy="761997"/>
          </a:xfrm>
          <a:prstGeom prst="round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Authorize the file</a:t>
            </a:r>
          </a:p>
        </p:txBody>
      </p:sp>
      <p:sp>
        <p:nvSpPr>
          <p:cNvPr id="29" name="TextBox 28">
            <a:extLst>
              <a:ext uri="{FF2B5EF4-FFF2-40B4-BE49-F238E27FC236}">
                <a16:creationId xmlns:a16="http://schemas.microsoft.com/office/drawing/2014/main" id="{36B9E3BB-D7B2-C678-34C1-1863F5B96FA0}"/>
              </a:ext>
            </a:extLst>
          </p:cNvPr>
          <p:cNvSpPr txBox="1"/>
          <p:nvPr/>
        </p:nvSpPr>
        <p:spPr>
          <a:xfrm>
            <a:off x="9906000" y="5181600"/>
            <a:ext cx="228597" cy="369332"/>
          </a:xfrm>
          <a:prstGeom prst="rect">
            <a:avLst/>
          </a:prstGeom>
          <a:noFill/>
        </p:spPr>
        <p:txBody>
          <a:bodyPr wrap="square" rtlCol="0">
            <a:spAutoFit/>
          </a:bodyPr>
          <a:lstStyle/>
          <a:p>
            <a:r>
              <a:rPr lang="en-IN" dirty="0"/>
              <a:t>F</a:t>
            </a:r>
          </a:p>
        </p:txBody>
      </p:sp>
      <p:cxnSp>
        <p:nvCxnSpPr>
          <p:cNvPr id="31" name="Straight Connector 30">
            <a:extLst>
              <a:ext uri="{FF2B5EF4-FFF2-40B4-BE49-F238E27FC236}">
                <a16:creationId xmlns:a16="http://schemas.microsoft.com/office/drawing/2014/main" id="{470FE379-D1BA-6076-270F-371A1E5BBF48}"/>
              </a:ext>
            </a:extLst>
          </p:cNvPr>
          <p:cNvCxnSpPr>
            <a:stCxn id="28" idx="3"/>
            <a:endCxn id="19" idx="1"/>
          </p:cNvCxnSpPr>
          <p:nvPr/>
        </p:nvCxnSpPr>
        <p:spPr>
          <a:xfrm>
            <a:off x="7239000" y="4191000"/>
            <a:ext cx="1556238" cy="0"/>
          </a:xfrm>
          <a:prstGeom prst="line">
            <a:avLst/>
          </a:prstGeom>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E870A9EF-A4C2-EFE7-BCF4-5BD4334826A6}"/>
              </a:ext>
            </a:extLst>
          </p:cNvPr>
          <p:cNvSpPr txBox="1"/>
          <p:nvPr/>
        </p:nvSpPr>
        <p:spPr>
          <a:xfrm>
            <a:off x="7957038" y="3867095"/>
            <a:ext cx="304800" cy="369332"/>
          </a:xfrm>
          <a:prstGeom prst="rect">
            <a:avLst/>
          </a:prstGeom>
          <a:noFill/>
        </p:spPr>
        <p:txBody>
          <a:bodyPr wrap="square" rtlCol="0">
            <a:spAutoFit/>
          </a:bodyPr>
          <a:lstStyle/>
          <a:p>
            <a:r>
              <a:rPr lang="en-IN" dirty="0"/>
              <a:t>T</a:t>
            </a:r>
          </a:p>
        </p:txBody>
      </p:sp>
      <p:cxnSp>
        <p:nvCxnSpPr>
          <p:cNvPr id="35" name="Straight Arrow Connector 34">
            <a:extLst>
              <a:ext uri="{FF2B5EF4-FFF2-40B4-BE49-F238E27FC236}">
                <a16:creationId xmlns:a16="http://schemas.microsoft.com/office/drawing/2014/main" id="{D7210089-9F9A-1231-4370-87537C4A1B08}"/>
              </a:ext>
            </a:extLst>
          </p:cNvPr>
          <p:cNvCxnSpPr>
            <a:stCxn id="28" idx="1"/>
            <a:endCxn id="6" idx="2"/>
          </p:cNvCxnSpPr>
          <p:nvPr/>
        </p:nvCxnSpPr>
        <p:spPr>
          <a:xfrm flipH="1" flipV="1">
            <a:off x="2019300" y="2667000"/>
            <a:ext cx="3695700" cy="1524000"/>
          </a:xfrm>
          <a:prstGeom prst="straightConnector1">
            <a:avLst/>
          </a:prstGeom>
          <a:ln w="28575">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68CF100-BCF3-6A4A-8908-3B136C11BAB7}"/>
              </a:ext>
            </a:extLst>
          </p:cNvPr>
          <p:cNvCxnSpPr>
            <a:stCxn id="20" idx="1"/>
            <a:endCxn id="6" idx="2"/>
          </p:cNvCxnSpPr>
          <p:nvPr/>
        </p:nvCxnSpPr>
        <p:spPr>
          <a:xfrm flipH="1" flipV="1">
            <a:off x="2019300" y="2667000"/>
            <a:ext cx="6623538" cy="3571875"/>
          </a:xfrm>
          <a:prstGeom prst="straightConnector1">
            <a:avLst/>
          </a:prstGeom>
          <a:ln w="28575">
            <a:solidFill>
              <a:schemeClr val="bg2">
                <a:lumMod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9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4D1FD9-CC55-4E8E-92F1-B929C8E79815}"/>
              </a:ext>
            </a:extLst>
          </p:cNvPr>
          <p:cNvSpPr>
            <a:spLocks noGrp="1"/>
          </p:cNvSpPr>
          <p:nvPr>
            <p:ph type="sldNum" sz="quarter" idx="12"/>
          </p:nvPr>
        </p:nvSpPr>
        <p:spPr/>
        <p:txBody>
          <a:bodyPr>
            <a:noAutofit/>
          </a:bodyPr>
          <a:lstStyle/>
          <a:p>
            <a:pPr algn="ctr"/>
            <a:fld id="{67134EAA-34C2-400C-B850-84D4277B8D77}" type="slidenum">
              <a:rPr lang="en-US" sz="3000" smtClean="0">
                <a:latin typeface="Times New Roman" panose="02020603050405020304" pitchFamily="18" charset="0"/>
                <a:cs typeface="Times New Roman" panose="02020603050405020304" pitchFamily="18" charset="0"/>
              </a:rPr>
              <a:pPr algn="ctr"/>
              <a:t>2</a:t>
            </a:fld>
            <a:endParaRPr lang="en-US" sz="3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68D798C-F126-4F1D-8F33-CBE28EFB2AEE}"/>
              </a:ext>
            </a:extLst>
          </p:cNvPr>
          <p:cNvGraphicFramePr>
            <a:graphicFrameLocks noGrp="1"/>
          </p:cNvGraphicFramePr>
          <p:nvPr>
            <p:extLst>
              <p:ext uri="{D42A27DB-BD31-4B8C-83A1-F6EECF244321}">
                <p14:modId xmlns:p14="http://schemas.microsoft.com/office/powerpoint/2010/main" val="3555702309"/>
              </p:ext>
            </p:extLst>
          </p:nvPr>
        </p:nvGraphicFramePr>
        <p:xfrm>
          <a:off x="680720" y="1174038"/>
          <a:ext cx="10210800" cy="5547360"/>
        </p:xfrm>
        <a:graphic>
          <a:graphicData uri="http://schemas.openxmlformats.org/drawingml/2006/table">
            <a:tbl>
              <a:tblPr firstRow="1" bandRow="1">
                <a:tableStyleId>{5C22544A-7EE6-4342-B048-85BDC9FD1C3A}</a:tableStyleId>
              </a:tblPr>
              <a:tblGrid>
                <a:gridCol w="1255885">
                  <a:extLst>
                    <a:ext uri="{9D8B030D-6E8A-4147-A177-3AD203B41FA5}">
                      <a16:colId xmlns:a16="http://schemas.microsoft.com/office/drawing/2014/main" val="3694826518"/>
                    </a:ext>
                  </a:extLst>
                </a:gridCol>
                <a:gridCol w="6321116">
                  <a:extLst>
                    <a:ext uri="{9D8B030D-6E8A-4147-A177-3AD203B41FA5}">
                      <a16:colId xmlns:a16="http://schemas.microsoft.com/office/drawing/2014/main" val="4020093600"/>
                    </a:ext>
                  </a:extLst>
                </a:gridCol>
                <a:gridCol w="2633799">
                  <a:extLst>
                    <a:ext uri="{9D8B030D-6E8A-4147-A177-3AD203B41FA5}">
                      <a16:colId xmlns:a16="http://schemas.microsoft.com/office/drawing/2014/main" val="3786305785"/>
                    </a:ext>
                  </a:extLst>
                </a:gridCol>
              </a:tblGrid>
              <a:tr h="357299">
                <a:tc>
                  <a:txBody>
                    <a:bodyPr/>
                    <a:lstStyle/>
                    <a:p>
                      <a:r>
                        <a:rPr lang="en-US" sz="2000" dirty="0">
                          <a:latin typeface="Times New Roman" panose="02020603050405020304" pitchFamily="18" charset="0"/>
                          <a:cs typeface="Times New Roman" panose="02020603050405020304" pitchFamily="18" charset="0"/>
                        </a:rPr>
                        <a:t>S.NO.</a:t>
                      </a:r>
                    </a:p>
                  </a:txBody>
                  <a:tcPr/>
                </a:tc>
                <a:tc>
                  <a:txBody>
                    <a:bodyPr/>
                    <a:lstStyle/>
                    <a:p>
                      <a:pPr algn="ctr"/>
                      <a:r>
                        <a:rPr lang="en-US" sz="2000" dirty="0">
                          <a:latin typeface="Times New Roman" panose="02020603050405020304" pitchFamily="18" charset="0"/>
                          <a:cs typeface="Times New Roman" panose="02020603050405020304" pitchFamily="18" charset="0"/>
                        </a:rPr>
                        <a:t>CONTENTS</a:t>
                      </a:r>
                    </a:p>
                  </a:txBody>
                  <a:tcPr/>
                </a:tc>
                <a:tc>
                  <a:txBody>
                    <a:bodyPr/>
                    <a:lstStyle/>
                    <a:p>
                      <a:pPr algn="ctr"/>
                      <a:r>
                        <a:rPr lang="en-US" sz="2000" dirty="0">
                          <a:latin typeface="Times New Roman" panose="02020603050405020304" pitchFamily="18" charset="0"/>
                          <a:cs typeface="Times New Roman" panose="02020603050405020304" pitchFamily="18" charset="0"/>
                        </a:rPr>
                        <a:t>SLIDE NO.</a:t>
                      </a:r>
                    </a:p>
                  </a:txBody>
                  <a:tcPr/>
                </a:tc>
                <a:extLst>
                  <a:ext uri="{0D108BD9-81ED-4DB2-BD59-A6C34878D82A}">
                    <a16:rowId xmlns:a16="http://schemas.microsoft.com/office/drawing/2014/main" val="3241160052"/>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Introduction</a:t>
                      </a:r>
                    </a:p>
                  </a:txBody>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tc>
                <a:extLst>
                  <a:ext uri="{0D108BD9-81ED-4DB2-BD59-A6C34878D82A}">
                    <a16:rowId xmlns:a16="http://schemas.microsoft.com/office/drawing/2014/main" val="1318960085"/>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Objective</a:t>
                      </a:r>
                    </a:p>
                  </a:txBody>
                  <a:tcPr/>
                </a:tc>
                <a:tc>
                  <a:txBody>
                    <a:bodyPr/>
                    <a:lstStyle/>
                    <a:p>
                      <a:pPr algn="ctr"/>
                      <a:r>
                        <a:rPr lang="en-US" sz="20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99299673"/>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Synopsis</a:t>
                      </a:r>
                    </a:p>
                  </a:txBody>
                  <a:tcPr/>
                </a:tc>
                <a:tc>
                  <a:txBody>
                    <a:bodyPr/>
                    <a:lstStyle/>
                    <a:p>
                      <a:pPr algn="ctr"/>
                      <a:r>
                        <a:rPr lang="en-US" sz="20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475757832"/>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dirty="0">
                          <a:latin typeface="Times New Roman" panose="02020603050405020304" pitchFamily="18" charset="0"/>
                          <a:cs typeface="Times New Roman" panose="02020603050405020304" pitchFamily="18" charset="0"/>
                        </a:rPr>
                        <a:t>Existing System</a:t>
                      </a:r>
                    </a:p>
                  </a:txBody>
                  <a:tcPr/>
                </a:tc>
                <a:tc>
                  <a:txBody>
                    <a:bodyPr/>
                    <a:lstStyle/>
                    <a:p>
                      <a:pPr algn="ctr"/>
                      <a:r>
                        <a:rPr lang="en-US" sz="2000" dirty="0">
                          <a:latin typeface="Times New Roman" panose="02020603050405020304" pitchFamily="18" charset="0"/>
                          <a:cs typeface="Times New Roman" panose="02020603050405020304" pitchFamily="18" charset="0"/>
                        </a:rPr>
                        <a:t>7-8</a:t>
                      </a:r>
                    </a:p>
                  </a:txBody>
                  <a:tcPr/>
                </a:tc>
                <a:extLst>
                  <a:ext uri="{0D108BD9-81ED-4DB2-BD59-A6C34878D82A}">
                    <a16:rowId xmlns:a16="http://schemas.microsoft.com/office/drawing/2014/main" val="2835216618"/>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5.</a:t>
                      </a:r>
                    </a:p>
                  </a:txBody>
                  <a:tcPr/>
                </a:tc>
                <a:tc>
                  <a:txBody>
                    <a:bodyPr/>
                    <a:lstStyle/>
                    <a:p>
                      <a:pPr algn="ctr"/>
                      <a:r>
                        <a:rPr lang="en-US" sz="2000" dirty="0">
                          <a:latin typeface="Times New Roman" panose="02020603050405020304" pitchFamily="18" charset="0"/>
                          <a:cs typeface="Times New Roman" panose="02020603050405020304" pitchFamily="18" charset="0"/>
                        </a:rPr>
                        <a:t>Disadvantages</a:t>
                      </a:r>
                    </a:p>
                  </a:txBody>
                  <a:tcPr/>
                </a:tc>
                <a:tc>
                  <a:txBody>
                    <a:bodyPr/>
                    <a:lstStyle/>
                    <a:p>
                      <a:pPr algn="ctr"/>
                      <a:r>
                        <a:rPr lang="en-US" sz="2000"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422516278"/>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6.</a:t>
                      </a:r>
                    </a:p>
                  </a:txBody>
                  <a:tcPr/>
                </a:tc>
                <a:tc>
                  <a:txBody>
                    <a:bodyPr/>
                    <a:lstStyle/>
                    <a:p>
                      <a:pPr algn="ctr"/>
                      <a:r>
                        <a:rPr lang="en-US" sz="2000" dirty="0">
                          <a:latin typeface="Times New Roman" panose="02020603050405020304" pitchFamily="18" charset="0"/>
                          <a:cs typeface="Times New Roman" panose="02020603050405020304" pitchFamily="18" charset="0"/>
                        </a:rPr>
                        <a:t>Proposed System</a:t>
                      </a:r>
                    </a:p>
                  </a:txBody>
                  <a:tcPr/>
                </a:tc>
                <a:tc>
                  <a:txBody>
                    <a:bodyPr/>
                    <a:lstStyle/>
                    <a:p>
                      <a:pPr algn="ctr"/>
                      <a:r>
                        <a:rPr lang="en-US" sz="2000" dirty="0">
                          <a:latin typeface="Times New Roman" panose="02020603050405020304" pitchFamily="18" charset="0"/>
                          <a:cs typeface="Times New Roman" panose="02020603050405020304" pitchFamily="18" charset="0"/>
                        </a:rPr>
                        <a:t>10-11</a:t>
                      </a:r>
                    </a:p>
                  </a:txBody>
                  <a:tcPr/>
                </a:tc>
                <a:extLst>
                  <a:ext uri="{0D108BD9-81ED-4DB2-BD59-A6C34878D82A}">
                    <a16:rowId xmlns:a16="http://schemas.microsoft.com/office/drawing/2014/main" val="2221354856"/>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7.</a:t>
                      </a:r>
                    </a:p>
                  </a:txBody>
                  <a:tcPr/>
                </a:tc>
                <a:tc>
                  <a:txBody>
                    <a:bodyPr/>
                    <a:lstStyle/>
                    <a:p>
                      <a:pPr algn="ctr"/>
                      <a:r>
                        <a:rPr lang="en-US" sz="2000" dirty="0">
                          <a:latin typeface="Times New Roman" panose="02020603050405020304" pitchFamily="18" charset="0"/>
                          <a:cs typeface="Times New Roman" panose="02020603050405020304" pitchFamily="18" charset="0"/>
                        </a:rPr>
                        <a:t>Advantages</a:t>
                      </a:r>
                    </a:p>
                  </a:txBody>
                  <a:tcPr/>
                </a:tc>
                <a:tc>
                  <a:txBody>
                    <a:bodyPr/>
                    <a:lstStyle/>
                    <a:p>
                      <a:pPr algn="ctr"/>
                      <a:r>
                        <a:rPr lang="en-US" sz="200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5886516"/>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8.</a:t>
                      </a:r>
                    </a:p>
                  </a:txBody>
                  <a:tcPr/>
                </a:tc>
                <a:tc>
                  <a:txBody>
                    <a:bodyPr/>
                    <a:lstStyle/>
                    <a:p>
                      <a:pPr algn="ctr"/>
                      <a:r>
                        <a:rPr lang="en-US" sz="2000" dirty="0">
                          <a:latin typeface="Times New Roman" panose="02020603050405020304" pitchFamily="18" charset="0"/>
                          <a:cs typeface="Times New Roman" panose="02020603050405020304" pitchFamily="18" charset="0"/>
                        </a:rPr>
                        <a:t>Software Requirements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634971107"/>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9.</a:t>
                      </a:r>
                    </a:p>
                  </a:txBody>
                  <a:tcPr/>
                </a:tc>
                <a:tc>
                  <a:txBody>
                    <a:bodyPr/>
                    <a:lstStyle/>
                    <a:p>
                      <a:pPr algn="ctr"/>
                      <a:r>
                        <a:rPr lang="en-US" sz="2000" dirty="0">
                          <a:latin typeface="Times New Roman" panose="02020603050405020304" pitchFamily="18" charset="0"/>
                          <a:cs typeface="Times New Roman" panose="02020603050405020304" pitchFamily="18" charset="0"/>
                        </a:rPr>
                        <a:t>Our System Specifications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989659926"/>
                  </a:ext>
                </a:extLst>
              </a:tr>
              <a:tr h="357299">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latin typeface="Times New Roman" panose="02020603050405020304" pitchFamily="18" charset="0"/>
                          <a:cs typeface="Times New Roman" panose="02020603050405020304" pitchFamily="18" charset="0"/>
                        </a:rPr>
                        <a:t>10.</a:t>
                      </a:r>
                    </a:p>
                  </a:txBody>
                  <a:tcPr/>
                </a:tc>
                <a:tc>
                  <a:txBody>
                    <a:bodyPr/>
                    <a:lstStyle/>
                    <a:p>
                      <a:pPr algn="ctr"/>
                      <a:r>
                        <a:rPr lang="en-US" sz="2000" dirty="0">
                          <a:latin typeface="Times New Roman" panose="02020603050405020304" pitchFamily="18" charset="0"/>
                          <a:cs typeface="Times New Roman" panose="02020603050405020304" pitchFamily="18" charset="0"/>
                        </a:rPr>
                        <a:t>Flow Chart Diagram</a:t>
                      </a:r>
                    </a:p>
                  </a:txBody>
                  <a:tcPr/>
                </a:tc>
                <a:tc>
                  <a:txBody>
                    <a:bodyPr/>
                    <a:lstStyle/>
                    <a:p>
                      <a:pPr algn="ctr"/>
                      <a:r>
                        <a:rPr lang="en-US" sz="2000" dirty="0">
                          <a:latin typeface="Times New Roman" panose="02020603050405020304" pitchFamily="18" charset="0"/>
                          <a:cs typeface="Times New Roman" panose="02020603050405020304" pitchFamily="18" charset="0"/>
                        </a:rPr>
                        <a:t>15-16</a:t>
                      </a:r>
                    </a:p>
                  </a:txBody>
                  <a:tcPr/>
                </a:tc>
                <a:extLst>
                  <a:ext uri="{0D108BD9-81ED-4DB2-BD59-A6C34878D82A}">
                    <a16:rowId xmlns:a16="http://schemas.microsoft.com/office/drawing/2014/main" val="89262528"/>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11.</a:t>
                      </a:r>
                    </a:p>
                  </a:txBody>
                  <a:tcPr/>
                </a:tc>
                <a:tc>
                  <a:txBody>
                    <a:bodyPr/>
                    <a:lstStyle/>
                    <a:p>
                      <a:pPr algn="ctr"/>
                      <a:r>
                        <a:rPr lang="en-US" sz="2000" dirty="0">
                          <a:latin typeface="Times New Roman" panose="02020603050405020304" pitchFamily="18" charset="0"/>
                          <a:cs typeface="Times New Roman" panose="02020603050405020304" pitchFamily="18" charset="0"/>
                        </a:rPr>
                        <a:t>Data Flow Diagrams</a:t>
                      </a:r>
                    </a:p>
                  </a:txBody>
                  <a:tcPr/>
                </a:tc>
                <a:tc>
                  <a:txBody>
                    <a:bodyPr/>
                    <a:lstStyle/>
                    <a:p>
                      <a:pPr algn="ctr"/>
                      <a:r>
                        <a:rPr lang="en-US" sz="2000" dirty="0">
                          <a:latin typeface="Times New Roman" panose="02020603050405020304" pitchFamily="18" charset="0"/>
                          <a:cs typeface="Times New Roman" panose="02020603050405020304" pitchFamily="18" charset="0"/>
                        </a:rPr>
                        <a:t>17-19</a:t>
                      </a:r>
                    </a:p>
                  </a:txBody>
                  <a:tcPr/>
                </a:tc>
                <a:extLst>
                  <a:ext uri="{0D108BD9-81ED-4DB2-BD59-A6C34878D82A}">
                    <a16:rowId xmlns:a16="http://schemas.microsoft.com/office/drawing/2014/main" val="3311497163"/>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12.</a:t>
                      </a:r>
                    </a:p>
                  </a:txBody>
                  <a:tcPr/>
                </a:tc>
                <a:tc>
                  <a:txBody>
                    <a:bodyPr/>
                    <a:lstStyle/>
                    <a:p>
                      <a:pPr algn="ctr"/>
                      <a:r>
                        <a:rPr lang="en-US" sz="2000" dirty="0">
                          <a:latin typeface="Times New Roman" panose="02020603050405020304" pitchFamily="18" charset="0"/>
                          <a:cs typeface="Times New Roman" panose="02020603050405020304" pitchFamily="18" charset="0"/>
                        </a:rPr>
                        <a:t>Implementation</a:t>
                      </a:r>
                    </a:p>
                  </a:txBody>
                  <a:tcPr/>
                </a:tc>
                <a:tc>
                  <a:txBody>
                    <a:bodyPr/>
                    <a:lstStyle/>
                    <a:p>
                      <a:pPr algn="ctr"/>
                      <a:r>
                        <a:rPr lang="en-US" sz="2000" dirty="0">
                          <a:latin typeface="Times New Roman" panose="02020603050405020304" pitchFamily="18" charset="0"/>
                          <a:cs typeface="Times New Roman" panose="02020603050405020304" pitchFamily="18" charset="0"/>
                        </a:rPr>
                        <a:t>20-29</a:t>
                      </a:r>
                    </a:p>
                  </a:txBody>
                  <a:tcPr/>
                </a:tc>
                <a:extLst>
                  <a:ext uri="{0D108BD9-81ED-4DB2-BD59-A6C34878D82A}">
                    <a16:rowId xmlns:a16="http://schemas.microsoft.com/office/drawing/2014/main" val="4041236481"/>
                  </a:ext>
                </a:extLst>
              </a:tr>
              <a:tr h="35729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13.</a:t>
                      </a:r>
                    </a:p>
                  </a:txBody>
                  <a:tcPr/>
                </a:tc>
                <a:tc>
                  <a:txBody>
                    <a:bodyPr/>
                    <a:lstStyle/>
                    <a:p>
                      <a:pPr algn="ctr"/>
                      <a:r>
                        <a:rPr lang="en-US" sz="2000" dirty="0">
                          <a:latin typeface="Times New Roman" panose="02020603050405020304" pitchFamily="18" charset="0"/>
                          <a:cs typeface="Times New Roman" panose="02020603050405020304" pitchFamily="18" charset="0"/>
                        </a:rPr>
                        <a:t>References</a:t>
                      </a:r>
                    </a:p>
                  </a:txBody>
                  <a:tcPr/>
                </a:tc>
                <a:tc>
                  <a:txBody>
                    <a:bodyPr/>
                    <a:lstStyle/>
                    <a:p>
                      <a:pPr algn="ctr"/>
                      <a:r>
                        <a:rPr lang="en-US" sz="2000" dirty="0">
                          <a:latin typeface="Times New Roman" panose="02020603050405020304" pitchFamily="18" charset="0"/>
                          <a:cs typeface="Times New Roman" panose="02020603050405020304" pitchFamily="18" charset="0"/>
                        </a:rPr>
                        <a:t>32</a:t>
                      </a:r>
                    </a:p>
                  </a:txBody>
                  <a:tcPr/>
                </a:tc>
                <a:extLst>
                  <a:ext uri="{0D108BD9-81ED-4DB2-BD59-A6C34878D82A}">
                    <a16:rowId xmlns:a16="http://schemas.microsoft.com/office/drawing/2014/main" val="1077789637"/>
                  </a:ext>
                </a:extLst>
              </a:tr>
            </a:tbl>
          </a:graphicData>
        </a:graphic>
      </p:graphicFrame>
      <p:sp>
        <p:nvSpPr>
          <p:cNvPr id="6" name="TextBox 5">
            <a:extLst>
              <a:ext uri="{FF2B5EF4-FFF2-40B4-BE49-F238E27FC236}">
                <a16:creationId xmlns:a16="http://schemas.microsoft.com/office/drawing/2014/main" id="{99542FED-5E51-4BFC-9E4B-DEDE9BAEB4AF}"/>
              </a:ext>
            </a:extLst>
          </p:cNvPr>
          <p:cNvSpPr txBox="1"/>
          <p:nvPr/>
        </p:nvSpPr>
        <p:spPr>
          <a:xfrm>
            <a:off x="680720" y="463016"/>
            <a:ext cx="981914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Contents: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23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B1812DB-863C-4EA0-8B21-210B1573C249}"/>
              </a:ext>
            </a:extLst>
          </p:cNvPr>
          <p:cNvSpPr txBox="1"/>
          <p:nvPr/>
        </p:nvSpPr>
        <p:spPr>
          <a:xfrm>
            <a:off x="914400" y="1051693"/>
            <a:ext cx="9438140" cy="646331"/>
          </a:xfrm>
          <a:prstGeom prst="rect">
            <a:avLst/>
          </a:prstGeom>
          <a:noFill/>
        </p:spPr>
        <p:txBody>
          <a:bodyPr wrap="square">
            <a:spAutoFit/>
          </a:bodyPr>
          <a:lstStyle/>
          <a:p>
            <a:pPr algn="ctr"/>
            <a:r>
              <a:rPr lang="en-IN" sz="3600" b="1" dirty="0">
                <a:solidFill>
                  <a:schemeClr val="bg1"/>
                </a:solidFill>
                <a:latin typeface="Times New Roman" panose="02020603050405020304" pitchFamily="18" charset="0"/>
                <a:cs typeface="Times New Roman" panose="02020603050405020304" pitchFamily="18" charset="0"/>
              </a:rPr>
              <a:t>Implementation</a:t>
            </a:r>
          </a:p>
        </p:txBody>
      </p:sp>
      <p:sp>
        <p:nvSpPr>
          <p:cNvPr id="2" name="Slide Number Placeholder 1">
            <a:extLst>
              <a:ext uri="{FF2B5EF4-FFF2-40B4-BE49-F238E27FC236}">
                <a16:creationId xmlns:a16="http://schemas.microsoft.com/office/drawing/2014/main" id="{40E1CAB7-CA42-41A4-A8D6-6DFCFBC257B8}"/>
              </a:ext>
            </a:extLst>
          </p:cNvPr>
          <p:cNvSpPr>
            <a:spLocks noGrp="1"/>
          </p:cNvSpPr>
          <p:nvPr>
            <p:ph type="sldNum" sz="quarter" idx="12"/>
          </p:nvPr>
        </p:nvSpPr>
        <p:spPr/>
        <p:txBody>
          <a:bodyPr>
            <a:normAutofit/>
          </a:bodyPr>
          <a:lstStyle/>
          <a:p>
            <a:fld id="{67134EAA-34C2-400C-B850-84D4277B8D77}" type="slidenum">
              <a:rPr lang="en-US" smtClean="0"/>
              <a:pPr/>
              <a:t>20</a:t>
            </a:fld>
            <a:endParaRPr lang="en-US"/>
          </a:p>
        </p:txBody>
      </p:sp>
      <p:sp>
        <p:nvSpPr>
          <p:cNvPr id="7" name="TextBox 6">
            <a:extLst>
              <a:ext uri="{FF2B5EF4-FFF2-40B4-BE49-F238E27FC236}">
                <a16:creationId xmlns:a16="http://schemas.microsoft.com/office/drawing/2014/main" id="{9D05AB2E-7242-465D-8E6B-0E24FB84397C}"/>
              </a:ext>
            </a:extLst>
          </p:cNvPr>
          <p:cNvSpPr txBox="1"/>
          <p:nvPr/>
        </p:nvSpPr>
        <p:spPr>
          <a:xfrm>
            <a:off x="914400" y="2438400"/>
            <a:ext cx="9829800" cy="4140364"/>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OWNER:  </a:t>
            </a:r>
          </a:p>
          <a:p>
            <a:pPr marL="285750" indent="-285750" algn="just">
              <a:lnSpc>
                <a:spcPct val="150000"/>
              </a:lnSpc>
              <a:buClr>
                <a:schemeClr val="accent6">
                  <a:lumMod val="50000"/>
                </a:schemeClr>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this module, initially the data owner has to get register to the cloud server. Data owner will login to the corresponding cloud server he got registered. </a:t>
            </a:r>
          </a:p>
          <a:p>
            <a:pPr marL="285750" indent="-285750" algn="just">
              <a:lnSpc>
                <a:spcPct val="150000"/>
              </a:lnSpc>
              <a:buClr>
                <a:schemeClr val="accent6">
                  <a:lumMod val="50000"/>
                </a:schemeClr>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Data owner encrypt will upload file to the cloud server Data owner verifies the file he uploaded either it is correct or not.</a:t>
            </a:r>
          </a:p>
          <a:p>
            <a:pPr marL="285750" indent="-285750" algn="just">
              <a:lnSpc>
                <a:spcPct val="150000"/>
              </a:lnSpc>
              <a:buClr>
                <a:schemeClr val="accent6">
                  <a:lumMod val="50000"/>
                </a:schemeClr>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Data owner can view, how many file has been uploaded to the corresponding cloud servers Data owner will send  file to trust manager to store the data owner file to the corresponding cloud servers.</a:t>
            </a:r>
          </a:p>
        </p:txBody>
      </p:sp>
    </p:spTree>
    <p:extLst>
      <p:ext uri="{BB962C8B-B14F-4D97-AF65-F5344CB8AC3E}">
        <p14:creationId xmlns:p14="http://schemas.microsoft.com/office/powerpoint/2010/main" val="147397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5D5C1-BA0A-4769-A937-839E90CFBDFF}"/>
              </a:ext>
            </a:extLst>
          </p:cNvPr>
          <p:cNvSpPr>
            <a:spLocks noGrp="1"/>
          </p:cNvSpPr>
          <p:nvPr>
            <p:ph type="sldNum" sz="quarter" idx="12"/>
          </p:nvPr>
        </p:nvSpPr>
        <p:spPr/>
        <p:txBody>
          <a:bodyPr/>
          <a:lstStyle/>
          <a:p>
            <a:fld id="{67134EAA-34C2-400C-B850-84D4277B8D77}" type="slidenum">
              <a:rPr lang="en-US" smtClean="0"/>
              <a:pPr/>
              <a:t>21</a:t>
            </a:fld>
            <a:endParaRPr lang="en-US"/>
          </a:p>
        </p:txBody>
      </p:sp>
      <p:sp>
        <p:nvSpPr>
          <p:cNvPr id="2" name="Title 1">
            <a:extLst>
              <a:ext uri="{FF2B5EF4-FFF2-40B4-BE49-F238E27FC236}">
                <a16:creationId xmlns:a16="http://schemas.microsoft.com/office/drawing/2014/main" id="{846FC4E0-89C5-450B-BED9-B69EC5B16743}"/>
              </a:ext>
            </a:extLst>
          </p:cNvPr>
          <p:cNvSpPr>
            <a:spLocks noGrp="1"/>
          </p:cNvSpPr>
          <p:nvPr>
            <p:ph type="title" idx="4294967295"/>
          </p:nvPr>
        </p:nvSpPr>
        <p:spPr>
          <a:xfrm>
            <a:off x="0" y="1092200"/>
            <a:ext cx="9340850" cy="658813"/>
          </a:xfrm>
        </p:spPr>
        <p:txBody>
          <a:bodyPr/>
          <a:lstStyle/>
          <a:p>
            <a:pPr algn="ctr"/>
            <a:r>
              <a:rPr lang="en-IN" sz="3000" b="1" dirty="0">
                <a:solidFill>
                  <a:schemeClr val="bg1"/>
                </a:solidFill>
                <a:latin typeface="Times New Roman" panose="02020603050405020304" pitchFamily="18" charset="0"/>
                <a:cs typeface="Times New Roman" panose="02020603050405020304" pitchFamily="18" charset="0"/>
              </a:rPr>
              <a:t>Implementation</a:t>
            </a:r>
            <a:endParaRPr lang="en-IN" dirty="0"/>
          </a:p>
        </p:txBody>
      </p:sp>
      <p:sp>
        <p:nvSpPr>
          <p:cNvPr id="3" name="Content Placeholder 2">
            <a:extLst>
              <a:ext uri="{FF2B5EF4-FFF2-40B4-BE49-F238E27FC236}">
                <a16:creationId xmlns:a16="http://schemas.microsoft.com/office/drawing/2014/main" id="{EE9E55EB-B536-42E7-87C0-F04C0C0D2808}"/>
              </a:ext>
            </a:extLst>
          </p:cNvPr>
          <p:cNvSpPr>
            <a:spLocks noGrp="1"/>
          </p:cNvSpPr>
          <p:nvPr>
            <p:ph idx="4294967295"/>
          </p:nvPr>
        </p:nvSpPr>
        <p:spPr>
          <a:xfrm>
            <a:off x="766580" y="457200"/>
            <a:ext cx="9601200" cy="5943600"/>
          </a:xfrm>
        </p:spPr>
        <p:txBody>
          <a:bodyPr>
            <a:noAutofit/>
          </a:bodyPr>
          <a:lstStyle/>
          <a:p>
            <a:pPr marL="0" indent="0">
              <a:buNone/>
            </a:pPr>
            <a:r>
              <a:rPr lang="en-US" sz="2200" b="1" dirty="0">
                <a:solidFill>
                  <a:schemeClr val="tx1"/>
                </a:solidFill>
                <a:latin typeface="Times New Roman" panose="02020603050405020304" pitchFamily="18" charset="0"/>
                <a:cs typeface="Times New Roman" panose="02020603050405020304" pitchFamily="18" charset="0"/>
              </a:rPr>
              <a:t>CLOUD SERVER:</a:t>
            </a:r>
          </a:p>
          <a:p>
            <a:pPr algn="just">
              <a:lnSpc>
                <a:spcPct val="15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The cloud server manages a cloud to provide data storage service. Data owners encrypt their data files and store them in the cloud for sharing with cloud consumer. </a:t>
            </a:r>
          </a:p>
          <a:p>
            <a:pPr algn="just">
              <a:lnSpc>
                <a:spcPct val="15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To access the shared data files, data consumers download encrypted data files of their interest from the cloud and then decrypt them.</a:t>
            </a:r>
          </a:p>
          <a:p>
            <a:pPr>
              <a:buFont typeface="Wingdings" panose="05000000000000000000" pitchFamily="2" charset="2"/>
              <a:buChar char="Ø"/>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solidFill>
                <a:latin typeface="Times New Roman" panose="02020603050405020304" pitchFamily="18" charset="0"/>
                <a:cs typeface="Times New Roman" panose="02020603050405020304" pitchFamily="18" charset="0"/>
              </a:rPr>
              <a:t>TRUST MANAGER :</a:t>
            </a:r>
          </a:p>
          <a:p>
            <a:pP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Trust manager provides login authorization for both data owner and the end user.</a:t>
            </a: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solidFill>
                <a:latin typeface="Times New Roman" panose="02020603050405020304" pitchFamily="18" charset="0"/>
                <a:cs typeface="Times New Roman" panose="02020603050405020304" pitchFamily="18" charset="0"/>
              </a:rPr>
              <a:t>ATTACKER:</a:t>
            </a:r>
          </a:p>
          <a:p>
            <a:pP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Attacker will view registered users and cloud files.</a:t>
            </a:r>
          </a:p>
        </p:txBody>
      </p:sp>
    </p:spTree>
    <p:extLst>
      <p:ext uri="{BB962C8B-B14F-4D97-AF65-F5344CB8AC3E}">
        <p14:creationId xmlns:p14="http://schemas.microsoft.com/office/powerpoint/2010/main" val="1146220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AC42EF-749A-46DA-9FA7-9B4D4B03773B}"/>
              </a:ext>
            </a:extLst>
          </p:cNvPr>
          <p:cNvSpPr>
            <a:spLocks noGrp="1"/>
          </p:cNvSpPr>
          <p:nvPr>
            <p:ph type="sldNum" sz="quarter" idx="12"/>
          </p:nvPr>
        </p:nvSpPr>
        <p:spPr/>
        <p:txBody>
          <a:bodyPr/>
          <a:lstStyle/>
          <a:p>
            <a:fld id="{67134EAA-34C2-400C-B850-84D4277B8D77}" type="slidenum">
              <a:rPr lang="en-US" smtClean="0"/>
              <a:pPr/>
              <a:t>22</a:t>
            </a:fld>
            <a:endParaRPr lang="en-US"/>
          </a:p>
        </p:txBody>
      </p:sp>
      <p:sp>
        <p:nvSpPr>
          <p:cNvPr id="2" name="Title 1">
            <a:extLst>
              <a:ext uri="{FF2B5EF4-FFF2-40B4-BE49-F238E27FC236}">
                <a16:creationId xmlns:a16="http://schemas.microsoft.com/office/drawing/2014/main" id="{1C34271F-6F80-4AA0-A420-4042C6256774}"/>
              </a:ext>
            </a:extLst>
          </p:cNvPr>
          <p:cNvSpPr>
            <a:spLocks noGrp="1"/>
          </p:cNvSpPr>
          <p:nvPr>
            <p:ph type="title" idx="4294967295"/>
          </p:nvPr>
        </p:nvSpPr>
        <p:spPr>
          <a:xfrm>
            <a:off x="0" y="973138"/>
            <a:ext cx="9196388" cy="708025"/>
          </a:xfrm>
        </p:spPr>
        <p:txBody>
          <a:bodyPr/>
          <a:lstStyle/>
          <a:p>
            <a:pPr algn="ctr"/>
            <a:r>
              <a:rPr lang="en-IN" sz="3000" b="1" dirty="0">
                <a:solidFill>
                  <a:schemeClr val="bg1"/>
                </a:solidFill>
                <a:latin typeface="Times New Roman" panose="02020603050405020304" pitchFamily="18" charset="0"/>
                <a:cs typeface="Times New Roman" panose="02020603050405020304" pitchFamily="18" charset="0"/>
              </a:rPr>
              <a:t>Implementation</a:t>
            </a:r>
            <a:endParaRPr lang="en-IN" sz="3000" dirty="0"/>
          </a:p>
        </p:txBody>
      </p:sp>
      <p:sp>
        <p:nvSpPr>
          <p:cNvPr id="3" name="Content Placeholder 2">
            <a:extLst>
              <a:ext uri="{FF2B5EF4-FFF2-40B4-BE49-F238E27FC236}">
                <a16:creationId xmlns:a16="http://schemas.microsoft.com/office/drawing/2014/main" id="{B7CE3794-1FAE-400D-81F2-29D581BDD739}"/>
              </a:ext>
            </a:extLst>
          </p:cNvPr>
          <p:cNvSpPr>
            <a:spLocks noGrp="1"/>
          </p:cNvSpPr>
          <p:nvPr>
            <p:ph idx="4294967295"/>
          </p:nvPr>
        </p:nvSpPr>
        <p:spPr>
          <a:xfrm>
            <a:off x="762000" y="381000"/>
            <a:ext cx="9437688" cy="3276600"/>
          </a:xfrm>
        </p:spPr>
        <p:txBody>
          <a:bodyPr>
            <a:normAutofit/>
          </a:bodyPr>
          <a:lstStyle/>
          <a:p>
            <a:pPr marL="0" indent="0">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CLOUD CONSUMER:</a:t>
            </a:r>
          </a:p>
          <a:p>
            <a:pPr algn="just">
              <a:lnSpc>
                <a:spcPct val="150000"/>
              </a:lnSpc>
              <a:buFont typeface="Wingdings" panose="05000000000000000000" pitchFamily="2" charset="2"/>
              <a:buChar char="Ø"/>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Cloud consumer first has to register to the cloud server which particular cloud he has to use.</a:t>
            </a:r>
          </a:p>
          <a:p>
            <a:pPr algn="just">
              <a:lnSpc>
                <a:spcPct val="150000"/>
              </a:lnSpc>
              <a:buFont typeface="Wingdings" panose="05000000000000000000" pitchFamily="2" charset="2"/>
              <a:buChar char="Ø"/>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Cloud consumer has to login to the cloud he got registered. </a:t>
            </a:r>
          </a:p>
          <a:p>
            <a:pPr algn="just">
              <a:lnSpc>
                <a:spcPct val="150000"/>
              </a:lnSpc>
              <a:buFont typeface="Wingdings" panose="05000000000000000000" pitchFamily="2" charset="2"/>
              <a:buChar char="Ø"/>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Cloud consumer feedback about the data (positive or negative feedback).</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477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AE855E-EAAE-E1A0-C02B-7A4BF7101F7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5562600" y="1295399"/>
            <a:ext cx="6228899" cy="4858048"/>
          </a:xfrm>
        </p:spPr>
      </p:pic>
      <p:sp>
        <p:nvSpPr>
          <p:cNvPr id="13" name="Text Placeholder 12">
            <a:extLst>
              <a:ext uri="{FF2B5EF4-FFF2-40B4-BE49-F238E27FC236}">
                <a16:creationId xmlns:a16="http://schemas.microsoft.com/office/drawing/2014/main" id="{ED559551-37A6-5583-3950-1529B30AD422}"/>
              </a:ext>
            </a:extLst>
          </p:cNvPr>
          <p:cNvSpPr>
            <a:spLocks noGrp="1"/>
          </p:cNvSpPr>
          <p:nvPr>
            <p:ph type="body" sz="half" idx="2"/>
          </p:nvPr>
        </p:nvSpPr>
        <p:spPr>
          <a:xfrm>
            <a:off x="1219200" y="2276623"/>
            <a:ext cx="2793158" cy="2895599"/>
          </a:xfrm>
        </p:spPr>
        <p:txBody>
          <a:bodyPr>
            <a:normAutofit/>
          </a:bodyPr>
          <a:lstStyle/>
          <a:p>
            <a:pPr algn="just"/>
            <a:r>
              <a:rPr lang="en-IN" sz="2200" dirty="0">
                <a:latin typeface="Times New Roman" panose="02020603050405020304" pitchFamily="18" charset="0"/>
                <a:cs typeface="Times New Roman" panose="02020603050405020304" pitchFamily="18" charset="0"/>
              </a:rPr>
              <a:t>This page shows all the contents that the user as well as Trust Manager is going to access.</a:t>
            </a:r>
          </a:p>
        </p:txBody>
      </p:sp>
      <p:sp>
        <p:nvSpPr>
          <p:cNvPr id="4" name="Slide Number Placeholder 3">
            <a:extLst>
              <a:ext uri="{FF2B5EF4-FFF2-40B4-BE49-F238E27FC236}">
                <a16:creationId xmlns:a16="http://schemas.microsoft.com/office/drawing/2014/main" id="{AA326631-2BF1-B81D-84A9-80696729E090}"/>
              </a:ext>
            </a:extLst>
          </p:cNvPr>
          <p:cNvSpPr>
            <a:spLocks noGrp="1"/>
          </p:cNvSpPr>
          <p:nvPr>
            <p:ph type="sldNum" sz="quarter" idx="12"/>
          </p:nvPr>
        </p:nvSpPr>
        <p:spPr/>
        <p:txBody>
          <a:bodyPr/>
          <a:lstStyle/>
          <a:p>
            <a:fld id="{67134EAA-34C2-400C-B850-84D4277B8D77}" type="slidenum">
              <a:rPr lang="en-US" smtClean="0"/>
              <a:pPr/>
              <a:t>23</a:t>
            </a:fld>
            <a:endParaRPr lang="en-US"/>
          </a:p>
        </p:txBody>
      </p:sp>
      <p:sp>
        <p:nvSpPr>
          <p:cNvPr id="7" name="Title 6">
            <a:extLst>
              <a:ext uri="{FF2B5EF4-FFF2-40B4-BE49-F238E27FC236}">
                <a16:creationId xmlns:a16="http://schemas.microsoft.com/office/drawing/2014/main" id="{B1CCB860-F389-3291-58DC-A29FAA64AFFA}"/>
              </a:ext>
            </a:extLst>
          </p:cNvPr>
          <p:cNvSpPr>
            <a:spLocks noGrp="1"/>
          </p:cNvSpPr>
          <p:nvPr>
            <p:ph type="title"/>
          </p:nvPr>
        </p:nvSpPr>
        <p:spPr>
          <a:xfrm>
            <a:off x="1154955" y="1295400"/>
            <a:ext cx="2793158" cy="685800"/>
          </a:xfrm>
        </p:spPr>
        <p:txBody>
          <a:bodyPr/>
          <a:lstStyle/>
          <a:p>
            <a:pPr algn="ctr"/>
            <a:r>
              <a:rPr lang="en-IN" sz="3000" b="1" dirty="0">
                <a:solidFill>
                  <a:schemeClr val="bg1"/>
                </a:solidFill>
                <a:latin typeface="Times New Roman" panose="02020603050405020304" pitchFamily="18" charset="0"/>
                <a:cs typeface="Times New Roman" panose="02020603050405020304" pitchFamily="18" charset="0"/>
              </a:rPr>
              <a:t>Home Page</a:t>
            </a:r>
          </a:p>
        </p:txBody>
      </p:sp>
    </p:spTree>
    <p:extLst>
      <p:ext uri="{BB962C8B-B14F-4D97-AF65-F5344CB8AC3E}">
        <p14:creationId xmlns:p14="http://schemas.microsoft.com/office/powerpoint/2010/main" val="204937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CD15-844D-F568-3C80-4A92F2D314F8}"/>
              </a:ext>
            </a:extLst>
          </p:cNvPr>
          <p:cNvSpPr>
            <a:spLocks noGrp="1"/>
          </p:cNvSpPr>
          <p:nvPr>
            <p:ph type="title"/>
          </p:nvPr>
        </p:nvSpPr>
        <p:spPr>
          <a:xfrm>
            <a:off x="1154954" y="762000"/>
            <a:ext cx="3112246" cy="1600200"/>
          </a:xfrm>
        </p:spPr>
        <p:txBody>
          <a:bodyPr/>
          <a:lstStyle/>
          <a:p>
            <a:pPr algn="just"/>
            <a:r>
              <a:rPr lang="en-IN" sz="3000" b="1" dirty="0">
                <a:latin typeface="Times New Roman" panose="02020603050405020304" pitchFamily="18" charset="0"/>
                <a:cs typeface="Times New Roman" panose="02020603050405020304" pitchFamily="18" charset="0"/>
              </a:rPr>
              <a:t>User Registration page</a:t>
            </a:r>
          </a:p>
        </p:txBody>
      </p:sp>
      <p:pic>
        <p:nvPicPr>
          <p:cNvPr id="7" name="Content Placeholder 6">
            <a:extLst>
              <a:ext uri="{FF2B5EF4-FFF2-40B4-BE49-F238E27FC236}">
                <a16:creationId xmlns:a16="http://schemas.microsoft.com/office/drawing/2014/main" id="{492D923A-52B5-8715-AFCC-F1B0373DC7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5" y="1295400"/>
            <a:ext cx="5351012" cy="4495799"/>
          </a:xfrm>
        </p:spPr>
      </p:pic>
      <p:sp>
        <p:nvSpPr>
          <p:cNvPr id="4" name="Text Placeholder 3">
            <a:extLst>
              <a:ext uri="{FF2B5EF4-FFF2-40B4-BE49-F238E27FC236}">
                <a16:creationId xmlns:a16="http://schemas.microsoft.com/office/drawing/2014/main" id="{1C12C65A-1A2F-12B5-3A55-1BF71B1A7314}"/>
              </a:ext>
            </a:extLst>
          </p:cNvPr>
          <p:cNvSpPr>
            <a:spLocks noGrp="1"/>
          </p:cNvSpPr>
          <p:nvPr>
            <p:ph type="body" sz="half" idx="2"/>
          </p:nvPr>
        </p:nvSpPr>
        <p:spPr>
          <a:xfrm>
            <a:off x="1154954" y="2743200"/>
            <a:ext cx="2793158" cy="2895599"/>
          </a:xfrm>
        </p:spPr>
        <p:txBody>
          <a:bodyPr>
            <a:normAutofit/>
          </a:bodyPr>
          <a:lstStyle/>
          <a:p>
            <a:pPr algn="just"/>
            <a:r>
              <a:rPr lang="en-IN" sz="2200" dirty="0">
                <a:latin typeface="Times New Roman" panose="02020603050405020304" pitchFamily="18" charset="0"/>
                <a:cs typeface="Times New Roman" panose="02020603050405020304" pitchFamily="18" charset="0"/>
              </a:rPr>
              <a:t>User need to provide all the details that are required to create an account in the data base</a:t>
            </a:r>
          </a:p>
        </p:txBody>
      </p:sp>
      <p:sp>
        <p:nvSpPr>
          <p:cNvPr id="5" name="Slide Number Placeholder 4">
            <a:extLst>
              <a:ext uri="{FF2B5EF4-FFF2-40B4-BE49-F238E27FC236}">
                <a16:creationId xmlns:a16="http://schemas.microsoft.com/office/drawing/2014/main" id="{6C8463B8-90B3-A6C3-1A5A-A480B871C3DD}"/>
              </a:ext>
            </a:extLst>
          </p:cNvPr>
          <p:cNvSpPr>
            <a:spLocks noGrp="1"/>
          </p:cNvSpPr>
          <p:nvPr>
            <p:ph type="sldNum" sz="quarter" idx="12"/>
          </p:nvPr>
        </p:nvSpPr>
        <p:spPr/>
        <p:txBody>
          <a:bodyPr/>
          <a:lstStyle/>
          <a:p>
            <a:fld id="{67134EAA-34C2-400C-B850-84D4277B8D77}" type="slidenum">
              <a:rPr lang="en-US" smtClean="0"/>
              <a:pPr/>
              <a:t>24</a:t>
            </a:fld>
            <a:endParaRPr lang="en-US"/>
          </a:p>
        </p:txBody>
      </p:sp>
    </p:spTree>
    <p:extLst>
      <p:ext uri="{BB962C8B-B14F-4D97-AF65-F5344CB8AC3E}">
        <p14:creationId xmlns:p14="http://schemas.microsoft.com/office/powerpoint/2010/main" val="1941012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3CC3-3616-875F-B85D-CDDE4660FA9A}"/>
              </a:ext>
            </a:extLst>
          </p:cNvPr>
          <p:cNvSpPr>
            <a:spLocks noGrp="1"/>
          </p:cNvSpPr>
          <p:nvPr>
            <p:ph type="title"/>
          </p:nvPr>
        </p:nvSpPr>
        <p:spPr>
          <a:xfrm>
            <a:off x="1137369" y="833121"/>
            <a:ext cx="2793158" cy="1600200"/>
          </a:xfrm>
        </p:spPr>
        <p:txBody>
          <a:bodyPr/>
          <a:lstStyle/>
          <a:p>
            <a:r>
              <a:rPr lang="en-IN" sz="3600" b="1" dirty="0">
                <a:latin typeface="Times New Roman" panose="02020603050405020304" pitchFamily="18" charset="0"/>
                <a:cs typeface="Times New Roman" panose="02020603050405020304" pitchFamily="18" charset="0"/>
              </a:rPr>
              <a:t>User login page</a:t>
            </a:r>
          </a:p>
        </p:txBody>
      </p:sp>
      <p:pic>
        <p:nvPicPr>
          <p:cNvPr id="7" name="Content Placeholder 6">
            <a:extLst>
              <a:ext uri="{FF2B5EF4-FFF2-40B4-BE49-F238E27FC236}">
                <a16:creationId xmlns:a16="http://schemas.microsoft.com/office/drawing/2014/main" id="{9456D841-F51E-2FA5-6007-3D091194D5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2995" y="1447800"/>
            <a:ext cx="5006897" cy="4572000"/>
          </a:xfrm>
        </p:spPr>
      </p:pic>
      <p:sp>
        <p:nvSpPr>
          <p:cNvPr id="4" name="Text Placeholder 3">
            <a:extLst>
              <a:ext uri="{FF2B5EF4-FFF2-40B4-BE49-F238E27FC236}">
                <a16:creationId xmlns:a16="http://schemas.microsoft.com/office/drawing/2014/main" id="{DF2912B7-9C80-046A-1700-8B2038B2FFE7}"/>
              </a:ext>
            </a:extLst>
          </p:cNvPr>
          <p:cNvSpPr>
            <a:spLocks noGrp="1"/>
          </p:cNvSpPr>
          <p:nvPr>
            <p:ph type="body" sz="half" idx="2"/>
          </p:nvPr>
        </p:nvSpPr>
        <p:spPr>
          <a:xfrm>
            <a:off x="1137369" y="2819400"/>
            <a:ext cx="2793158" cy="2895599"/>
          </a:xfrm>
        </p:spPr>
        <p:txBody>
          <a:bodyPr>
            <a:normAutofit/>
          </a:bodyPr>
          <a:lstStyle/>
          <a:p>
            <a:r>
              <a:rPr lang="en-IN" sz="2200" dirty="0">
                <a:latin typeface="Times New Roman" panose="02020603050405020304" pitchFamily="18" charset="0"/>
                <a:cs typeface="Times New Roman" panose="02020603050405020304" pitchFamily="18" charset="0"/>
              </a:rPr>
              <a:t>User can login into his account using the login credentials </a:t>
            </a:r>
          </a:p>
        </p:txBody>
      </p:sp>
      <p:sp>
        <p:nvSpPr>
          <p:cNvPr id="5" name="Slide Number Placeholder 4">
            <a:extLst>
              <a:ext uri="{FF2B5EF4-FFF2-40B4-BE49-F238E27FC236}">
                <a16:creationId xmlns:a16="http://schemas.microsoft.com/office/drawing/2014/main" id="{7186438C-3EFC-71FD-1819-EA5C3BC09477}"/>
              </a:ext>
            </a:extLst>
          </p:cNvPr>
          <p:cNvSpPr>
            <a:spLocks noGrp="1"/>
          </p:cNvSpPr>
          <p:nvPr>
            <p:ph type="sldNum" sz="quarter" idx="12"/>
          </p:nvPr>
        </p:nvSpPr>
        <p:spPr/>
        <p:txBody>
          <a:bodyPr/>
          <a:lstStyle/>
          <a:p>
            <a:fld id="{67134EAA-34C2-400C-B850-84D4277B8D77}" type="slidenum">
              <a:rPr lang="en-US" smtClean="0"/>
              <a:pPr/>
              <a:t>25</a:t>
            </a:fld>
            <a:endParaRPr lang="en-US"/>
          </a:p>
        </p:txBody>
      </p:sp>
    </p:spTree>
    <p:extLst>
      <p:ext uri="{BB962C8B-B14F-4D97-AF65-F5344CB8AC3E}">
        <p14:creationId xmlns:p14="http://schemas.microsoft.com/office/powerpoint/2010/main" val="2202996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44FE-1EDD-B15A-B53F-0DEA3313B420}"/>
              </a:ext>
            </a:extLst>
          </p:cNvPr>
          <p:cNvSpPr>
            <a:spLocks noGrp="1"/>
          </p:cNvSpPr>
          <p:nvPr>
            <p:ph type="title"/>
          </p:nvPr>
        </p:nvSpPr>
        <p:spPr>
          <a:xfrm>
            <a:off x="1154954" y="838200"/>
            <a:ext cx="2793158" cy="1600200"/>
          </a:xfrm>
        </p:spPr>
        <p:txBody>
          <a:bodyPr/>
          <a:lstStyle/>
          <a:p>
            <a:r>
              <a:rPr lang="en-IN" sz="3000" b="1" dirty="0">
                <a:latin typeface="Times New Roman" panose="02020603050405020304" pitchFamily="18" charset="0"/>
                <a:cs typeface="Times New Roman" panose="02020603050405020304" pitchFamily="18" charset="0"/>
              </a:rPr>
              <a:t>Key Authentication page for user</a:t>
            </a:r>
          </a:p>
        </p:txBody>
      </p:sp>
      <p:pic>
        <p:nvPicPr>
          <p:cNvPr id="7" name="Content Placeholder 6">
            <a:extLst>
              <a:ext uri="{FF2B5EF4-FFF2-40B4-BE49-F238E27FC236}">
                <a16:creationId xmlns:a16="http://schemas.microsoft.com/office/drawing/2014/main" id="{92D0A2E1-2A26-1500-812C-381CDCC7A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0200" y="1638300"/>
            <a:ext cx="6025401" cy="3581399"/>
          </a:xfrm>
        </p:spPr>
      </p:pic>
      <p:sp>
        <p:nvSpPr>
          <p:cNvPr id="4" name="Text Placeholder 3">
            <a:extLst>
              <a:ext uri="{FF2B5EF4-FFF2-40B4-BE49-F238E27FC236}">
                <a16:creationId xmlns:a16="http://schemas.microsoft.com/office/drawing/2014/main" id="{68767340-8C9F-849A-1E9D-C489D03C64AB}"/>
              </a:ext>
            </a:extLst>
          </p:cNvPr>
          <p:cNvSpPr>
            <a:spLocks noGrp="1"/>
          </p:cNvSpPr>
          <p:nvPr>
            <p:ph type="body" sz="half" idx="2"/>
          </p:nvPr>
        </p:nvSpPr>
        <p:spPr>
          <a:xfrm>
            <a:off x="1154954" y="2819400"/>
            <a:ext cx="2793158" cy="2895599"/>
          </a:xfrm>
        </p:spPr>
        <p:txBody>
          <a:bodyPr>
            <a:normAutofit/>
          </a:bodyPr>
          <a:lstStyle/>
          <a:p>
            <a:r>
              <a:rPr lang="en-IN" sz="2200" dirty="0">
                <a:latin typeface="Times New Roman" panose="02020603050405020304" pitchFamily="18" charset="0"/>
                <a:cs typeface="Times New Roman" panose="02020603050405020304" pitchFamily="18" charset="0"/>
              </a:rPr>
              <a:t>User need to give the authenticated finger print that the user has given during the registration phase</a:t>
            </a:r>
          </a:p>
        </p:txBody>
      </p:sp>
      <p:sp>
        <p:nvSpPr>
          <p:cNvPr id="5" name="Slide Number Placeholder 4">
            <a:extLst>
              <a:ext uri="{FF2B5EF4-FFF2-40B4-BE49-F238E27FC236}">
                <a16:creationId xmlns:a16="http://schemas.microsoft.com/office/drawing/2014/main" id="{C921563F-3B74-2A78-32D6-7727C10441C0}"/>
              </a:ext>
            </a:extLst>
          </p:cNvPr>
          <p:cNvSpPr>
            <a:spLocks noGrp="1"/>
          </p:cNvSpPr>
          <p:nvPr>
            <p:ph type="sldNum" sz="quarter" idx="12"/>
          </p:nvPr>
        </p:nvSpPr>
        <p:spPr/>
        <p:txBody>
          <a:bodyPr/>
          <a:lstStyle/>
          <a:p>
            <a:fld id="{67134EAA-34C2-400C-B850-84D4277B8D77}" type="slidenum">
              <a:rPr lang="en-US" smtClean="0"/>
              <a:pPr/>
              <a:t>26</a:t>
            </a:fld>
            <a:endParaRPr lang="en-US"/>
          </a:p>
        </p:txBody>
      </p:sp>
    </p:spTree>
    <p:extLst>
      <p:ext uri="{BB962C8B-B14F-4D97-AF65-F5344CB8AC3E}">
        <p14:creationId xmlns:p14="http://schemas.microsoft.com/office/powerpoint/2010/main" val="3133794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A18C-A80C-B8B2-5739-DC335DA8CE76}"/>
              </a:ext>
            </a:extLst>
          </p:cNvPr>
          <p:cNvSpPr>
            <a:spLocks noGrp="1"/>
          </p:cNvSpPr>
          <p:nvPr>
            <p:ph type="title"/>
          </p:nvPr>
        </p:nvSpPr>
        <p:spPr>
          <a:xfrm>
            <a:off x="1154954" y="973668"/>
            <a:ext cx="9197586" cy="706964"/>
          </a:xfrm>
        </p:spPr>
        <p:txBody>
          <a:bodyPr/>
          <a:lstStyle/>
          <a:p>
            <a:pPr algn="ctr"/>
            <a:r>
              <a:rPr lang="en-IN" b="1" dirty="0">
                <a:latin typeface="Times New Roman" panose="02020603050405020304" pitchFamily="18" charset="0"/>
                <a:cs typeface="Times New Roman" panose="02020603050405020304" pitchFamily="18" charset="0"/>
              </a:rPr>
              <a:t>User File Upload Page </a:t>
            </a:r>
          </a:p>
        </p:txBody>
      </p:sp>
      <p:pic>
        <p:nvPicPr>
          <p:cNvPr id="7" name="Content Placeholder 6">
            <a:extLst>
              <a:ext uri="{FF2B5EF4-FFF2-40B4-BE49-F238E27FC236}">
                <a16:creationId xmlns:a16="http://schemas.microsoft.com/office/drawing/2014/main" id="{5DAD1E0D-5FFD-FD9C-EE7D-E48B1534AE82}"/>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61712" y="2603500"/>
            <a:ext cx="5234288" cy="3416300"/>
          </a:xfrm>
        </p:spPr>
      </p:pic>
      <p:pic>
        <p:nvPicPr>
          <p:cNvPr id="9" name="Content Placeholder 8">
            <a:extLst>
              <a:ext uri="{FF2B5EF4-FFF2-40B4-BE49-F238E27FC236}">
                <a16:creationId xmlns:a16="http://schemas.microsoft.com/office/drawing/2014/main" id="{31B1E97E-DD14-E34A-98A4-97DAE9E323C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9184" y="2603500"/>
            <a:ext cx="4643470" cy="3416300"/>
          </a:xfrm>
        </p:spPr>
      </p:pic>
      <p:sp>
        <p:nvSpPr>
          <p:cNvPr id="5" name="Slide Number Placeholder 4">
            <a:extLst>
              <a:ext uri="{FF2B5EF4-FFF2-40B4-BE49-F238E27FC236}">
                <a16:creationId xmlns:a16="http://schemas.microsoft.com/office/drawing/2014/main" id="{D2134EF0-1816-5915-8F66-6002774B32D2}"/>
              </a:ext>
            </a:extLst>
          </p:cNvPr>
          <p:cNvSpPr>
            <a:spLocks noGrp="1"/>
          </p:cNvSpPr>
          <p:nvPr>
            <p:ph type="sldNum" sz="quarter" idx="12"/>
          </p:nvPr>
        </p:nvSpPr>
        <p:spPr/>
        <p:txBody>
          <a:bodyPr/>
          <a:lstStyle/>
          <a:p>
            <a:fld id="{67134EAA-34C2-400C-B850-84D4277B8D77}" type="slidenum">
              <a:rPr lang="en-US" smtClean="0"/>
              <a:pPr/>
              <a:t>27</a:t>
            </a:fld>
            <a:endParaRPr lang="en-US"/>
          </a:p>
        </p:txBody>
      </p:sp>
    </p:spTree>
    <p:extLst>
      <p:ext uri="{BB962C8B-B14F-4D97-AF65-F5344CB8AC3E}">
        <p14:creationId xmlns:p14="http://schemas.microsoft.com/office/powerpoint/2010/main" val="2416128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08A4D9-0DDB-7520-6A4F-91AA23051158}"/>
              </a:ext>
            </a:extLst>
          </p:cNvPr>
          <p:cNvSpPr>
            <a:spLocks noGrp="1"/>
          </p:cNvSpPr>
          <p:nvPr>
            <p:ph type="title"/>
          </p:nvPr>
        </p:nvSpPr>
        <p:spPr>
          <a:xfrm>
            <a:off x="1154954" y="973668"/>
            <a:ext cx="9197586" cy="706964"/>
          </a:xfrm>
        </p:spPr>
        <p:txBody>
          <a:bodyPr/>
          <a:lstStyle/>
          <a:p>
            <a:pPr algn="ctr"/>
            <a:r>
              <a:rPr lang="en-IN" b="1" dirty="0">
                <a:latin typeface="Times New Roman" panose="02020603050405020304" pitchFamily="18" charset="0"/>
                <a:cs typeface="Times New Roman" panose="02020603050405020304" pitchFamily="18" charset="0"/>
              </a:rPr>
              <a:t>Trust Manager Page</a:t>
            </a:r>
          </a:p>
        </p:txBody>
      </p:sp>
      <p:pic>
        <p:nvPicPr>
          <p:cNvPr id="7" name="Content Placeholder 6">
            <a:extLst>
              <a:ext uri="{FF2B5EF4-FFF2-40B4-BE49-F238E27FC236}">
                <a16:creationId xmlns:a16="http://schemas.microsoft.com/office/drawing/2014/main" id="{8EEFAFC8-E001-2419-682C-2D39F59220F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954" y="2603500"/>
            <a:ext cx="4825159" cy="3416300"/>
          </a:xfrm>
        </p:spPr>
      </p:pic>
      <p:pic>
        <p:nvPicPr>
          <p:cNvPr id="11" name="Content Placeholder 10">
            <a:extLst>
              <a:ext uri="{FF2B5EF4-FFF2-40B4-BE49-F238E27FC236}">
                <a16:creationId xmlns:a16="http://schemas.microsoft.com/office/drawing/2014/main" id="{E674AE62-2526-4607-F3BF-D43D34FF9C37}"/>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208713" y="2603500"/>
            <a:ext cx="4824412" cy="3247737"/>
          </a:xfrm>
        </p:spPr>
      </p:pic>
      <p:sp>
        <p:nvSpPr>
          <p:cNvPr id="5" name="Slide Number Placeholder 4">
            <a:extLst>
              <a:ext uri="{FF2B5EF4-FFF2-40B4-BE49-F238E27FC236}">
                <a16:creationId xmlns:a16="http://schemas.microsoft.com/office/drawing/2014/main" id="{8E90A993-2ACF-B5D1-C81B-3FA723281C2F}"/>
              </a:ext>
            </a:extLst>
          </p:cNvPr>
          <p:cNvSpPr>
            <a:spLocks noGrp="1"/>
          </p:cNvSpPr>
          <p:nvPr>
            <p:ph type="sldNum" sz="quarter" idx="12"/>
          </p:nvPr>
        </p:nvSpPr>
        <p:spPr/>
        <p:txBody>
          <a:bodyPr/>
          <a:lstStyle/>
          <a:p>
            <a:fld id="{67134EAA-34C2-400C-B850-84D4277B8D77}" type="slidenum">
              <a:rPr lang="en-US" smtClean="0"/>
              <a:pPr/>
              <a:t>28</a:t>
            </a:fld>
            <a:endParaRPr lang="en-US"/>
          </a:p>
        </p:txBody>
      </p:sp>
    </p:spTree>
    <p:extLst>
      <p:ext uri="{BB962C8B-B14F-4D97-AF65-F5344CB8AC3E}">
        <p14:creationId xmlns:p14="http://schemas.microsoft.com/office/powerpoint/2010/main" val="2177240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477E4B-0FFE-0932-E1E1-0CF8BA2A0DC1}"/>
              </a:ext>
            </a:extLst>
          </p:cNvPr>
          <p:cNvSpPr>
            <a:spLocks noGrp="1"/>
          </p:cNvSpPr>
          <p:nvPr>
            <p:ph type="title"/>
          </p:nvPr>
        </p:nvSpPr>
        <p:spPr>
          <a:xfrm>
            <a:off x="1154954" y="973668"/>
            <a:ext cx="9055846" cy="706964"/>
          </a:xfrm>
        </p:spPr>
        <p:txBody>
          <a:bodyPr/>
          <a:lstStyle/>
          <a:p>
            <a:pPr algn="ctr"/>
            <a:r>
              <a:rPr lang="en-IN" b="1" dirty="0">
                <a:latin typeface="Times New Roman" panose="02020603050405020304" pitchFamily="18" charset="0"/>
                <a:cs typeface="Times New Roman" panose="02020603050405020304" pitchFamily="18" charset="0"/>
              </a:rPr>
              <a:t>Cloud login page</a:t>
            </a:r>
          </a:p>
        </p:txBody>
      </p:sp>
      <p:pic>
        <p:nvPicPr>
          <p:cNvPr id="15" name="Content Placeholder 14">
            <a:extLst>
              <a:ext uri="{FF2B5EF4-FFF2-40B4-BE49-F238E27FC236}">
                <a16:creationId xmlns:a16="http://schemas.microsoft.com/office/drawing/2014/main" id="{CB7CECFF-E1C4-BA6D-929D-CF7E0487658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603500"/>
            <a:ext cx="4876800" cy="3416300"/>
          </a:xfrm>
        </p:spPr>
      </p:pic>
      <p:sp>
        <p:nvSpPr>
          <p:cNvPr id="5" name="Slide Number Placeholder 4">
            <a:extLst>
              <a:ext uri="{FF2B5EF4-FFF2-40B4-BE49-F238E27FC236}">
                <a16:creationId xmlns:a16="http://schemas.microsoft.com/office/drawing/2014/main" id="{3D88ED74-F10C-753E-E351-2B3F21198360}"/>
              </a:ext>
            </a:extLst>
          </p:cNvPr>
          <p:cNvSpPr>
            <a:spLocks noGrp="1"/>
          </p:cNvSpPr>
          <p:nvPr>
            <p:ph type="sldNum" sz="quarter" idx="12"/>
          </p:nvPr>
        </p:nvSpPr>
        <p:spPr/>
        <p:txBody>
          <a:bodyPr/>
          <a:lstStyle/>
          <a:p>
            <a:fld id="{67134EAA-34C2-400C-B850-84D4277B8D77}" type="slidenum">
              <a:rPr lang="en-US" smtClean="0"/>
              <a:pPr/>
              <a:t>29</a:t>
            </a:fld>
            <a:endParaRPr lang="en-US"/>
          </a:p>
        </p:txBody>
      </p:sp>
      <p:pic>
        <p:nvPicPr>
          <p:cNvPr id="13" name="Content Placeholder 12">
            <a:extLst>
              <a:ext uri="{FF2B5EF4-FFF2-40B4-BE49-F238E27FC236}">
                <a16:creationId xmlns:a16="http://schemas.microsoft.com/office/drawing/2014/main" id="{2BCAB80E-BFB6-FCEB-5F88-A6B889583E6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54954" y="2603500"/>
            <a:ext cx="4788646" cy="3416300"/>
          </a:xfrm>
        </p:spPr>
      </p:pic>
    </p:spTree>
    <p:extLst>
      <p:ext uri="{BB962C8B-B14F-4D97-AF65-F5344CB8AC3E}">
        <p14:creationId xmlns:p14="http://schemas.microsoft.com/office/powerpoint/2010/main" val="210689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F39F-66B6-45D5-A24C-D5314A045FFE}"/>
              </a:ext>
            </a:extLst>
          </p:cNvPr>
          <p:cNvSpPr>
            <a:spLocks noGrp="1"/>
          </p:cNvSpPr>
          <p:nvPr>
            <p:ph type="title"/>
          </p:nvPr>
        </p:nvSpPr>
        <p:spPr>
          <a:xfrm>
            <a:off x="838200" y="941997"/>
            <a:ext cx="9601200" cy="685800"/>
          </a:xfrm>
        </p:spPr>
        <p:txBody>
          <a:bodyPr>
            <a:normAutofit/>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9883532-1504-4081-A1C5-71F119C6E786}"/>
              </a:ext>
            </a:extLst>
          </p:cNvPr>
          <p:cNvSpPr>
            <a:spLocks noGrp="1"/>
          </p:cNvSpPr>
          <p:nvPr>
            <p:ph idx="1"/>
          </p:nvPr>
        </p:nvSpPr>
        <p:spPr>
          <a:xfrm>
            <a:off x="838200" y="2286000"/>
            <a:ext cx="9601200" cy="4267200"/>
          </a:xfrm>
        </p:spPr>
        <p:txBody>
          <a:bodyPr>
            <a:noAutofit/>
          </a:bodyPr>
          <a:lstStyle/>
          <a:p>
            <a:pPr algn="just">
              <a:lnSpc>
                <a:spcPct val="150000"/>
              </a:lnSpc>
              <a:buFont typeface="Wingdings" panose="05000000000000000000" pitchFamily="2" charset="2"/>
              <a:buChar char="Ø"/>
            </a:pPr>
            <a:r>
              <a:rPr lang="en-US" sz="2200" dirty="0">
                <a:solidFill>
                  <a:schemeClr val="tx1"/>
                </a:solidFill>
                <a:effectLst/>
                <a:latin typeface="Times New Roman" panose="02020603050405020304" pitchFamily="18" charset="0"/>
                <a:ea typeface="Times New Roman" panose="02020603050405020304" pitchFamily="18" charset="0"/>
              </a:rPr>
              <a:t>In the recent decade, cloud computing technology has been completely commercialized. It can not only improve service efficiency but also reduce costs. More and more companies are putting their services on the cloud platform for development, management and maintenance.</a:t>
            </a:r>
          </a:p>
          <a:p>
            <a:pPr algn="just">
              <a:lnSpc>
                <a:spcPct val="150000"/>
              </a:lnSpc>
              <a:buFont typeface="Wingdings" panose="05000000000000000000" pitchFamily="2" charset="2"/>
              <a:buChar char="Ø"/>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This not only reduces the local maintenance burden for these enterprises, but also provides unified security and operation management for all services on the third-party cloud platform.</a:t>
            </a:r>
            <a:endParaRPr lang="en-IN" sz="2200" dirty="0">
              <a:solidFill>
                <a:schemeClr val="tx1"/>
              </a:solidFill>
            </a:endParaRPr>
          </a:p>
        </p:txBody>
      </p:sp>
      <p:sp>
        <p:nvSpPr>
          <p:cNvPr id="4" name="Slide Number Placeholder 3">
            <a:extLst>
              <a:ext uri="{FF2B5EF4-FFF2-40B4-BE49-F238E27FC236}">
                <a16:creationId xmlns:a16="http://schemas.microsoft.com/office/drawing/2014/main" id="{1EAFE533-374F-440D-B91F-461140FA2C30}"/>
              </a:ext>
            </a:extLst>
          </p:cNvPr>
          <p:cNvSpPr>
            <a:spLocks noGrp="1"/>
          </p:cNvSpPr>
          <p:nvPr>
            <p:ph type="sldNum" sz="quarter" idx="12"/>
          </p:nvPr>
        </p:nvSpPr>
        <p:spPr>
          <a:xfrm>
            <a:off x="10363200" y="631336"/>
            <a:ext cx="764215" cy="365125"/>
          </a:xfrm>
        </p:spPr>
        <p:txBody>
          <a:bodyPr>
            <a:noAutofit/>
          </a:bodyPr>
          <a:lstStyle/>
          <a:p>
            <a:pPr algn="ctr"/>
            <a:fld id="{67134EAA-34C2-400C-B850-84D4277B8D77}" type="slidenum">
              <a:rPr lang="en-US" sz="3000" smtClean="0">
                <a:latin typeface="Times New Roman" panose="02020603050405020304" pitchFamily="18" charset="0"/>
                <a:cs typeface="Times New Roman" panose="02020603050405020304" pitchFamily="18" charset="0"/>
              </a:rPr>
              <a:pPr algn="ctr"/>
              <a:t>3</a:t>
            </a:fld>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322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C09D-87D3-C280-AF31-63C48380AEBF}"/>
              </a:ext>
            </a:extLst>
          </p:cNvPr>
          <p:cNvSpPr>
            <a:spLocks noGrp="1"/>
          </p:cNvSpPr>
          <p:nvPr>
            <p:ph type="title"/>
          </p:nvPr>
        </p:nvSpPr>
        <p:spPr/>
        <p:txBody>
          <a:bodyPr/>
          <a:lstStyle/>
          <a:p>
            <a:pPr algn="ctr"/>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C24B124-A604-0CB7-6122-2843EC35B4C2}"/>
              </a:ext>
            </a:extLst>
          </p:cNvPr>
          <p:cNvSpPr>
            <a:spLocks noGrp="1"/>
          </p:cNvSpPr>
          <p:nvPr>
            <p:ph idx="1"/>
          </p:nvPr>
        </p:nvSpPr>
        <p:spPr>
          <a:xfrm>
            <a:off x="1154955" y="2603500"/>
            <a:ext cx="9197586" cy="3416300"/>
          </a:xfrm>
        </p:spPr>
        <p:txBody>
          <a:bodyPr>
            <a:normAutofit lnSpcReduction="10000"/>
          </a:bodyPr>
          <a:lstStyle/>
          <a:p>
            <a:pPr algn="just">
              <a:lnSpc>
                <a:spcPct val="150000"/>
              </a:lnSpc>
            </a:pPr>
            <a:r>
              <a:rPr lang="en-US" sz="2200" dirty="0">
                <a:solidFill>
                  <a:schemeClr val="tx1"/>
                </a:solidFill>
                <a:latin typeface="Times New Roman" panose="02020603050405020304" pitchFamily="18" charset="0"/>
                <a:cs typeface="Times New Roman" panose="02020603050405020304" pitchFamily="18" charset="0"/>
              </a:rPr>
              <a:t>To resist the exhaustion of password attack on the two-factor MAKA protocols, a large number of three-factor MAKA protocols have been proposed. However, almost all three factor MAKA protocols don’t provide formal proofs and dynamic user management mechanism. In order to achieve more flexible user management and higher security, this paper proposes a new three-factor MAKA protocol that supports dynamic revocation and provides formal proof.</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589B853-ACFC-1372-35D8-E17A2DB8A6E0}"/>
              </a:ext>
            </a:extLst>
          </p:cNvPr>
          <p:cNvSpPr>
            <a:spLocks noGrp="1"/>
          </p:cNvSpPr>
          <p:nvPr>
            <p:ph type="sldNum" sz="quarter" idx="12"/>
          </p:nvPr>
        </p:nvSpPr>
        <p:spPr/>
        <p:txBody>
          <a:bodyPr/>
          <a:lstStyle/>
          <a:p>
            <a:fld id="{67134EAA-34C2-400C-B850-84D4277B8D77}" type="slidenum">
              <a:rPr lang="en-US" smtClean="0"/>
              <a:pPr/>
              <a:t>30</a:t>
            </a:fld>
            <a:endParaRPr lang="en-US"/>
          </a:p>
        </p:txBody>
      </p:sp>
    </p:spTree>
    <p:extLst>
      <p:ext uri="{BB962C8B-B14F-4D97-AF65-F5344CB8AC3E}">
        <p14:creationId xmlns:p14="http://schemas.microsoft.com/office/powerpoint/2010/main" val="4136914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ABF2-5654-16AE-FA2F-628B6A43214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46C212E1-4C15-9B6F-A834-E5A121E8E772}"/>
              </a:ext>
            </a:extLst>
          </p:cNvPr>
          <p:cNvSpPr>
            <a:spLocks noGrp="1"/>
          </p:cNvSpPr>
          <p:nvPr>
            <p:ph idx="1"/>
          </p:nvPr>
        </p:nvSpPr>
        <p:spPr>
          <a:xfrm>
            <a:off x="1154955" y="2603500"/>
            <a:ext cx="9197586" cy="3416300"/>
          </a:xfrm>
        </p:spPr>
        <p:txBody>
          <a:bodyPr>
            <a:normAutofit/>
          </a:bodyPr>
          <a:lstStyle/>
          <a:p>
            <a:pPr>
              <a:lnSpc>
                <a:spcPct val="150000"/>
              </a:lnSpc>
            </a:pPr>
            <a:r>
              <a:rPr lang="en-IN" sz="2200" dirty="0">
                <a:solidFill>
                  <a:schemeClr val="tx1"/>
                </a:solidFill>
                <a:latin typeface="Times New Roman" panose="02020603050405020304" pitchFamily="18" charset="0"/>
                <a:cs typeface="Times New Roman" panose="02020603050405020304" pitchFamily="18" charset="0"/>
              </a:rPr>
              <a:t>Currently we have developed this project by just uploading the fingerprint scans instead scanning the finger prints using biometric devices.</a:t>
            </a:r>
          </a:p>
          <a:p>
            <a:pPr>
              <a:lnSpc>
                <a:spcPct val="150000"/>
              </a:lnSpc>
            </a:pPr>
            <a:r>
              <a:rPr lang="en-IN" sz="2200" dirty="0">
                <a:solidFill>
                  <a:schemeClr val="tx1"/>
                </a:solidFill>
                <a:latin typeface="Times New Roman" panose="02020603050405020304" pitchFamily="18" charset="0"/>
                <a:cs typeface="Times New Roman" panose="02020603050405020304" pitchFamily="18" charset="0"/>
              </a:rPr>
              <a:t>So in future this project can be collaborated with IOT</a:t>
            </a:r>
            <a:r>
              <a:rPr lang="en-IN" sz="2200" dirty="0">
                <a:solidFill>
                  <a:schemeClr val="tx1"/>
                </a:solidFill>
              </a:rPr>
              <a:t>. </a:t>
            </a:r>
          </a:p>
        </p:txBody>
      </p:sp>
      <p:sp>
        <p:nvSpPr>
          <p:cNvPr id="4" name="Slide Number Placeholder 3">
            <a:extLst>
              <a:ext uri="{FF2B5EF4-FFF2-40B4-BE49-F238E27FC236}">
                <a16:creationId xmlns:a16="http://schemas.microsoft.com/office/drawing/2014/main" id="{601A3471-8634-461F-F0EB-8D107098ECA9}"/>
              </a:ext>
            </a:extLst>
          </p:cNvPr>
          <p:cNvSpPr>
            <a:spLocks noGrp="1"/>
          </p:cNvSpPr>
          <p:nvPr>
            <p:ph type="sldNum" sz="quarter" idx="12"/>
          </p:nvPr>
        </p:nvSpPr>
        <p:spPr/>
        <p:txBody>
          <a:bodyPr/>
          <a:lstStyle/>
          <a:p>
            <a:fld id="{67134EAA-34C2-400C-B850-84D4277B8D77}" type="slidenum">
              <a:rPr lang="en-US" smtClean="0"/>
              <a:pPr/>
              <a:t>31</a:t>
            </a:fld>
            <a:endParaRPr lang="en-US"/>
          </a:p>
        </p:txBody>
      </p:sp>
    </p:spTree>
    <p:extLst>
      <p:ext uri="{BB962C8B-B14F-4D97-AF65-F5344CB8AC3E}">
        <p14:creationId xmlns:p14="http://schemas.microsoft.com/office/powerpoint/2010/main" val="3036927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C115D1-38D9-9CB8-B696-C639BC12FD2A}"/>
              </a:ext>
            </a:extLst>
          </p:cNvPr>
          <p:cNvSpPr>
            <a:spLocks noGrp="1"/>
          </p:cNvSpPr>
          <p:nvPr>
            <p:ph type="title"/>
          </p:nvPr>
        </p:nvSpPr>
        <p:spPr>
          <a:xfrm>
            <a:off x="914400" y="973668"/>
            <a:ext cx="9372600" cy="706964"/>
          </a:xfrm>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7" name="Content Placeholder 6">
            <a:extLst>
              <a:ext uri="{FF2B5EF4-FFF2-40B4-BE49-F238E27FC236}">
                <a16:creationId xmlns:a16="http://schemas.microsoft.com/office/drawing/2014/main" id="{DA17B3CE-A700-31CC-FAB2-C2E79840EDCD}"/>
              </a:ext>
            </a:extLst>
          </p:cNvPr>
          <p:cNvSpPr>
            <a:spLocks noGrp="1"/>
          </p:cNvSpPr>
          <p:nvPr>
            <p:ph idx="1"/>
          </p:nvPr>
        </p:nvSpPr>
        <p:spPr>
          <a:xfrm>
            <a:off x="914400" y="2514600"/>
            <a:ext cx="9372600" cy="4114800"/>
          </a:xfrm>
        </p:spPr>
        <p:txBody>
          <a:bodyPr>
            <a:normAutofit fontScale="25000" lnSpcReduction="20000"/>
          </a:bodyPr>
          <a:lstStyle/>
          <a:p>
            <a:pPr algn="just">
              <a:lnSpc>
                <a:spcPct val="160000"/>
              </a:lnSpc>
              <a:spcAft>
                <a:spcPts val="1000"/>
              </a:spcAft>
              <a:buFont typeface="Wingdings" panose="05000000000000000000" pitchFamily="2" charset="2"/>
              <a:buChar char="Ø"/>
            </a:pPr>
            <a:r>
              <a:rPr lang="en-US" sz="8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S. Rojas-</a:t>
            </a:r>
            <a:r>
              <a:rPr lang="en-US" sz="8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Galeano</a:t>
            </a:r>
            <a:r>
              <a:rPr lang="en-US" sz="8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“On obstructing obscenity obfuscation,” ACM Transactions</a:t>
            </a:r>
            <a:r>
              <a:rPr lang="en-IN" sz="8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8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 the Web (TWEB), vol. 11, no. 2, p. 12, 2017.</a:t>
            </a:r>
          </a:p>
          <a:p>
            <a:pPr algn="just">
              <a:lnSpc>
                <a:spcPct val="160000"/>
              </a:lnSpc>
              <a:spcAft>
                <a:spcPts val="1000"/>
              </a:spcAft>
              <a:buFont typeface="Wingdings" panose="05000000000000000000" pitchFamily="2" charset="2"/>
              <a:buChar char="Ø"/>
            </a:pPr>
            <a:r>
              <a:rPr lang="en-US" sz="8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Hate-Speech, “Oxford dictionaries,” retrieved August 30, 2017 from</a:t>
            </a:r>
            <a:r>
              <a:rPr lang="en-IN" sz="8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8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https://en.oxforddictionaries.com/definition/hate speech.</a:t>
            </a:r>
          </a:p>
          <a:p>
            <a:pPr algn="just">
              <a:lnSpc>
                <a:spcPct val="160000"/>
              </a:lnSpc>
              <a:spcAft>
                <a:spcPts val="1000"/>
              </a:spcAft>
              <a:buFont typeface="Wingdings" panose="05000000000000000000" pitchFamily="2" charset="2"/>
              <a:buChar char="Ø"/>
            </a:pPr>
            <a:r>
              <a:rPr lang="en-US" sz="8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P. Burnap and M. L. Williams, “Cyber hate speech on twitter: An application of machine classification and statistical modeling for policy and decision making,” Policy &amp; Internet, vol. 7, no. 2, pp. 223–242, 2015.</a:t>
            </a: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5CC7E0B7-5A98-E4A8-000B-F5778C3A9BBD}"/>
              </a:ext>
            </a:extLst>
          </p:cNvPr>
          <p:cNvSpPr>
            <a:spLocks noGrp="1"/>
          </p:cNvSpPr>
          <p:nvPr>
            <p:ph type="sldNum" sz="quarter" idx="12"/>
          </p:nvPr>
        </p:nvSpPr>
        <p:spPr/>
        <p:txBody>
          <a:bodyPr/>
          <a:lstStyle/>
          <a:p>
            <a:fld id="{67134EAA-34C2-400C-B850-84D4277B8D77}" type="slidenum">
              <a:rPr lang="en-US" smtClean="0"/>
              <a:pPr/>
              <a:t>32</a:t>
            </a:fld>
            <a:endParaRPr lang="en-US"/>
          </a:p>
        </p:txBody>
      </p:sp>
    </p:spTree>
    <p:extLst>
      <p:ext uri="{BB962C8B-B14F-4D97-AF65-F5344CB8AC3E}">
        <p14:creationId xmlns:p14="http://schemas.microsoft.com/office/powerpoint/2010/main" val="3618092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08DDF4-0B2B-4F6A-8A81-7AE0E302FDD2}"/>
              </a:ext>
            </a:extLst>
          </p:cNvPr>
          <p:cNvSpPr txBox="1"/>
          <p:nvPr/>
        </p:nvSpPr>
        <p:spPr>
          <a:xfrm>
            <a:off x="5257800" y="3124200"/>
            <a:ext cx="1676400"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Queries?</a:t>
            </a:r>
          </a:p>
        </p:txBody>
      </p:sp>
      <p:sp>
        <p:nvSpPr>
          <p:cNvPr id="2" name="Slide Number Placeholder 1">
            <a:extLst>
              <a:ext uri="{FF2B5EF4-FFF2-40B4-BE49-F238E27FC236}">
                <a16:creationId xmlns:a16="http://schemas.microsoft.com/office/drawing/2014/main" id="{D85112A1-8454-432B-AD39-5A5C85C66574}"/>
              </a:ext>
            </a:extLst>
          </p:cNvPr>
          <p:cNvSpPr>
            <a:spLocks noGrp="1"/>
          </p:cNvSpPr>
          <p:nvPr>
            <p:ph type="sldNum" sz="quarter" idx="12"/>
          </p:nvPr>
        </p:nvSpPr>
        <p:spPr/>
        <p:txBody>
          <a:bodyPr>
            <a:noAutofit/>
          </a:bodyPr>
          <a:lstStyle/>
          <a:p>
            <a:pPr algn="ctr"/>
            <a:fld id="{67134EAA-34C2-400C-B850-84D4277B8D77}" type="slidenum">
              <a:rPr lang="en-US" sz="3000" smtClean="0">
                <a:latin typeface="Times New Roman" panose="02020603050405020304" pitchFamily="18" charset="0"/>
                <a:cs typeface="Times New Roman" panose="02020603050405020304" pitchFamily="18" charset="0"/>
              </a:rPr>
              <a:pPr algn="ctr"/>
              <a:t>33</a:t>
            </a:fld>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458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5DFA0A-F6EE-4BA1-980C-21508E23EB82}"/>
              </a:ext>
            </a:extLst>
          </p:cNvPr>
          <p:cNvSpPr txBox="1"/>
          <p:nvPr/>
        </p:nvSpPr>
        <p:spPr>
          <a:xfrm>
            <a:off x="4876800" y="3152001"/>
            <a:ext cx="2514600"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id="{081805BD-6C71-41A9-9071-2558C6F1893D}"/>
              </a:ext>
            </a:extLst>
          </p:cNvPr>
          <p:cNvSpPr>
            <a:spLocks noGrp="1"/>
          </p:cNvSpPr>
          <p:nvPr>
            <p:ph type="sldNum" sz="quarter" idx="12"/>
          </p:nvPr>
        </p:nvSpPr>
        <p:spPr/>
        <p:txBody>
          <a:bodyPr>
            <a:noAutofit/>
          </a:bodyPr>
          <a:lstStyle/>
          <a:p>
            <a:pPr algn="ctr"/>
            <a:fld id="{67134EAA-34C2-400C-B850-84D4277B8D77}" type="slidenum">
              <a:rPr lang="en-US" sz="3000" smtClean="0">
                <a:latin typeface="Times New Roman" panose="02020603050405020304" pitchFamily="18" charset="0"/>
                <a:cs typeface="Times New Roman" panose="02020603050405020304" pitchFamily="18" charset="0"/>
              </a:rPr>
              <a:pPr algn="ctr"/>
              <a:t>34</a:t>
            </a:fld>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78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021A60-6F8E-4CA0-99F4-5398E51E4618}"/>
              </a:ext>
            </a:extLst>
          </p:cNvPr>
          <p:cNvSpPr>
            <a:spLocks noGrp="1"/>
          </p:cNvSpPr>
          <p:nvPr>
            <p:ph type="sldNum" sz="quarter" idx="12"/>
          </p:nvPr>
        </p:nvSpPr>
        <p:spPr/>
        <p:txBody>
          <a:bodyPr/>
          <a:lstStyle/>
          <a:p>
            <a:fld id="{67134EAA-34C2-400C-B850-84D4277B8D77}" type="slidenum">
              <a:rPr lang="en-US" smtClean="0"/>
              <a:pPr/>
              <a:t>4</a:t>
            </a:fld>
            <a:endParaRPr lang="en-US"/>
          </a:p>
        </p:txBody>
      </p:sp>
      <p:sp>
        <p:nvSpPr>
          <p:cNvPr id="3" name="Content Placeholder 2">
            <a:extLst>
              <a:ext uri="{FF2B5EF4-FFF2-40B4-BE49-F238E27FC236}">
                <a16:creationId xmlns:a16="http://schemas.microsoft.com/office/drawing/2014/main" id="{F678EF22-9CF4-4A65-AE98-8431871F3984}"/>
              </a:ext>
            </a:extLst>
          </p:cNvPr>
          <p:cNvSpPr>
            <a:spLocks noGrp="1"/>
          </p:cNvSpPr>
          <p:nvPr>
            <p:ph idx="4294967295"/>
          </p:nvPr>
        </p:nvSpPr>
        <p:spPr>
          <a:xfrm>
            <a:off x="533400" y="381000"/>
            <a:ext cx="9196388" cy="3416300"/>
          </a:xfrm>
        </p:spPr>
        <p:txBody>
          <a:bodyPr>
            <a:normAutofit/>
          </a:bodyPr>
          <a:lstStyle/>
          <a:p>
            <a:pPr algn="just">
              <a:lnSpc>
                <a:spcPct val="170000"/>
              </a:lnSpc>
              <a:buFont typeface="Wingdings" panose="05000000000000000000" pitchFamily="2" charset="2"/>
              <a:buChar char="Ø"/>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rPr>
              <a:t>Although these platforms have more powerful technologies and more standard technical specifications to ensure that the servers run in a relatively secure environment, users and servers communicate in the public network. Therefore, authentication and key agreement are critical for the communication security.</a:t>
            </a:r>
            <a:endParaRPr lang="en-IN" sz="2200" dirty="0">
              <a:solidFill>
                <a:schemeClr val="tx1"/>
              </a:solidFill>
            </a:endParaRPr>
          </a:p>
        </p:txBody>
      </p:sp>
    </p:spTree>
    <p:extLst>
      <p:ext uri="{BB962C8B-B14F-4D97-AF65-F5344CB8AC3E}">
        <p14:creationId xmlns:p14="http://schemas.microsoft.com/office/powerpoint/2010/main" val="62692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7ED9-9D30-4FC0-954A-B92C0DD69CB7}"/>
              </a:ext>
            </a:extLst>
          </p:cNvPr>
          <p:cNvSpPr>
            <a:spLocks noGrp="1"/>
          </p:cNvSpPr>
          <p:nvPr>
            <p:ph type="title"/>
          </p:nvPr>
        </p:nvSpPr>
        <p:spPr>
          <a:xfrm>
            <a:off x="1154954" y="973668"/>
            <a:ext cx="9197586" cy="706964"/>
          </a:xfrm>
        </p:spPr>
        <p:txBody>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119D6AB-4B83-4442-87BB-B5886C1A2957}"/>
              </a:ext>
            </a:extLst>
          </p:cNvPr>
          <p:cNvSpPr>
            <a:spLocks noGrp="1"/>
          </p:cNvSpPr>
          <p:nvPr>
            <p:ph idx="1"/>
          </p:nvPr>
        </p:nvSpPr>
        <p:spPr>
          <a:xfrm>
            <a:off x="1154954" y="2590800"/>
            <a:ext cx="9197586" cy="3429000"/>
          </a:xfrm>
        </p:spPr>
        <p:txBody>
          <a:bodyPr>
            <a:normAutofit/>
          </a:bodyPr>
          <a:lstStyle/>
          <a:p>
            <a:pPr algn="just"/>
            <a:r>
              <a:rPr lang="en-US" sz="2400" dirty="0">
                <a:latin typeface="Times New Roman" panose="02020603050405020304" pitchFamily="18" charset="0"/>
                <a:cs typeface="Times New Roman" panose="02020603050405020304" pitchFamily="18" charset="0"/>
              </a:rPr>
              <a:t>In this project our main objective is to provide </a:t>
            </a:r>
            <a:r>
              <a:rPr lang="en-US" sz="2400" b="1" dirty="0">
                <a:solidFill>
                  <a:schemeClr val="tx1"/>
                </a:solidFill>
                <a:latin typeface="Times New Roman" pitchFamily="18" charset="0"/>
                <a:cs typeface="Times New Roman" pitchFamily="18" charset="0"/>
              </a:rPr>
              <a:t>Security Protocol for Cloud Computing.</a:t>
            </a:r>
          </a:p>
          <a:p>
            <a:pPr algn="just"/>
            <a:r>
              <a:rPr lang="en-US" sz="2400" b="1" dirty="0">
                <a:solidFill>
                  <a:schemeClr val="tx1"/>
                </a:solidFill>
                <a:latin typeface="Times New Roman" pitchFamily="18" charset="0"/>
                <a:cs typeface="Times New Roman" pitchFamily="18" charset="0"/>
              </a:rPr>
              <a:t>Authentication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6C2CC8A-5D07-41BE-A623-75C5184F6E9B}"/>
              </a:ext>
            </a:extLst>
          </p:cNvPr>
          <p:cNvSpPr>
            <a:spLocks noGrp="1"/>
          </p:cNvSpPr>
          <p:nvPr>
            <p:ph type="sldNum" sz="quarter" idx="12"/>
          </p:nvPr>
        </p:nvSpPr>
        <p:spPr/>
        <p:txBody>
          <a:bodyPr/>
          <a:lstStyle/>
          <a:p>
            <a:fld id="{67134EAA-34C2-400C-B850-84D4277B8D77}" type="slidenum">
              <a:rPr lang="en-US" smtClean="0"/>
              <a:pPr/>
              <a:t>5</a:t>
            </a:fld>
            <a:endParaRPr lang="en-US"/>
          </a:p>
        </p:txBody>
      </p:sp>
    </p:spTree>
    <p:extLst>
      <p:ext uri="{BB962C8B-B14F-4D97-AF65-F5344CB8AC3E}">
        <p14:creationId xmlns:p14="http://schemas.microsoft.com/office/powerpoint/2010/main" val="234827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965077"/>
            <a:ext cx="9524999" cy="762000"/>
          </a:xfrm>
        </p:spPr>
        <p:txBody>
          <a:bodyPr>
            <a:normAutofit/>
          </a:bodyPr>
          <a:lstStyle/>
          <a:p>
            <a:pPr algn="ctr"/>
            <a:r>
              <a:rPr lang="en-US" b="1" dirty="0">
                <a:latin typeface="Times New Roman" pitchFamily="18" charset="0"/>
                <a:cs typeface="Times New Roman" pitchFamily="18" charset="0"/>
              </a:rPr>
              <a:t>SYNOPSIS</a:t>
            </a:r>
          </a:p>
        </p:txBody>
      </p:sp>
      <p:sp>
        <p:nvSpPr>
          <p:cNvPr id="3" name="Content Placeholder 2"/>
          <p:cNvSpPr>
            <a:spLocks noGrp="1"/>
          </p:cNvSpPr>
          <p:nvPr>
            <p:ph idx="1"/>
          </p:nvPr>
        </p:nvSpPr>
        <p:spPr>
          <a:xfrm>
            <a:off x="838201" y="2286000"/>
            <a:ext cx="9677399" cy="3657600"/>
          </a:xfrm>
        </p:spPr>
        <p:txBody>
          <a:bodyPr>
            <a:noAutofit/>
          </a:bodyPr>
          <a:lstStyle/>
          <a:p>
            <a:pPr algn="just">
              <a:lnSpc>
                <a:spcPct val="150000"/>
              </a:lnSpc>
              <a:buFont typeface="Wingdings" panose="05000000000000000000" pitchFamily="2" charset="2"/>
              <a:buChar char="Ø"/>
            </a:pPr>
            <a:r>
              <a:rPr lang="en-US" sz="2200" dirty="0">
                <a:solidFill>
                  <a:schemeClr val="tx1"/>
                </a:solidFill>
                <a:latin typeface="Times New Roman" panose="02020603050405020304" pitchFamily="18" charset="0"/>
                <a:ea typeface="Times New Roman" panose="02020603050405020304" pitchFamily="18" charset="0"/>
              </a:rPr>
              <a:t>T</a:t>
            </a:r>
            <a:r>
              <a:rPr lang="en-US" sz="2200" dirty="0">
                <a:solidFill>
                  <a:schemeClr val="tx1"/>
                </a:solidFill>
                <a:effectLst/>
                <a:latin typeface="Times New Roman" panose="02020603050405020304" pitchFamily="18" charset="0"/>
                <a:ea typeface="Times New Roman" panose="02020603050405020304" pitchFamily="18" charset="0"/>
              </a:rPr>
              <a:t>he maturity of cloud computing technology in terms of reliability and efficiency, a large number of services have migrated to the cloud platform. </a:t>
            </a:r>
          </a:p>
          <a:p>
            <a:pPr algn="just">
              <a:lnSpc>
                <a:spcPct val="150000"/>
              </a:lnSpc>
              <a:buFont typeface="Wingdings" panose="05000000000000000000" pitchFamily="2" charset="2"/>
              <a:buChar char="Ø"/>
            </a:pPr>
            <a:r>
              <a:rPr lang="en-US" sz="2200" dirty="0">
                <a:solidFill>
                  <a:schemeClr val="tx1"/>
                </a:solidFill>
                <a:effectLst/>
                <a:latin typeface="Times New Roman" panose="02020603050405020304" pitchFamily="18" charset="0"/>
                <a:ea typeface="Times New Roman" panose="02020603050405020304" pitchFamily="18" charset="0"/>
              </a:rPr>
              <a:t>To convenient access to the services and protect the privacy of communication in the public network, three-factor Mutual Authentication and Key Agreement (MAKA) protocols for multi-server architectures gain wide attention. </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489BE42-2D17-458C-8528-F657C5DF0AC5}"/>
              </a:ext>
            </a:extLst>
          </p:cNvPr>
          <p:cNvSpPr>
            <a:spLocks noGrp="1"/>
          </p:cNvSpPr>
          <p:nvPr>
            <p:ph type="sldNum" sz="quarter" idx="12"/>
          </p:nvPr>
        </p:nvSpPr>
        <p:spPr>
          <a:xfrm>
            <a:off x="10363200" y="762000"/>
            <a:ext cx="764215" cy="365125"/>
          </a:xfrm>
        </p:spPr>
        <p:txBody>
          <a:bodyPr>
            <a:noAutofit/>
          </a:bodyPr>
          <a:lstStyle/>
          <a:p>
            <a:pPr algn="ctr"/>
            <a:fld id="{67134EAA-34C2-400C-B850-84D4277B8D77}" type="slidenum">
              <a:rPr lang="en-US" sz="3000" smtClean="0"/>
              <a:pPr algn="ctr"/>
              <a:t>6</a:t>
            </a:fld>
            <a:endParaRPr lang="en-US"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73543"/>
            <a:ext cx="9351279" cy="767687"/>
          </a:xfrm>
        </p:spPr>
        <p:txBody>
          <a:bodyPr>
            <a:normAutofit/>
          </a:bodyPr>
          <a:lstStyle/>
          <a:p>
            <a:pPr algn="ctr"/>
            <a:r>
              <a:rPr lang="en-US" sz="4000" b="1" dirty="0">
                <a:latin typeface="Times New Roman" pitchFamily="18" charset="0"/>
                <a:cs typeface="Times New Roman" pitchFamily="18" charset="0"/>
              </a:rPr>
              <a:t>EXISTING SYSTEM</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001261" y="2482305"/>
            <a:ext cx="9906000" cy="3502152"/>
          </a:xfrm>
        </p:spPr>
        <p:txBody>
          <a:bodyPr>
            <a:normAutofit/>
          </a:bodyPr>
          <a:lstStyle/>
          <a:p>
            <a:pPr marL="685800" algn="just">
              <a:lnSpc>
                <a:spcPct val="150000"/>
              </a:lnSpc>
              <a:buFont typeface="Wingdings" panose="05000000000000000000" pitchFamily="2" charset="2"/>
              <a:buChar char="Ø"/>
            </a:pPr>
            <a:r>
              <a:rPr lang="en-US" sz="2200" dirty="0">
                <a:solidFill>
                  <a:schemeClr val="tx1"/>
                </a:solidFill>
                <a:effectLst/>
                <a:latin typeface="Times New Roman" panose="02020603050405020304" pitchFamily="18" charset="0"/>
                <a:ea typeface="Times New Roman" panose="02020603050405020304" pitchFamily="18" charset="0"/>
              </a:rPr>
              <a:t>Earlier (MAKA) Mutual Authentication and Key Agreement protocols are designed for single-server architecture. </a:t>
            </a:r>
          </a:p>
          <a:p>
            <a:pPr marL="685800" algn="just">
              <a:lnSpc>
                <a:spcPct val="150000"/>
              </a:lnSpc>
              <a:buFont typeface="Wingdings" panose="05000000000000000000" pitchFamily="2" charset="2"/>
              <a:buChar char="Ø"/>
            </a:pPr>
            <a:r>
              <a:rPr lang="en-US" sz="2200" dirty="0">
                <a:solidFill>
                  <a:schemeClr val="tx1"/>
                </a:solidFill>
                <a:effectLst/>
                <a:latin typeface="Times New Roman" panose="02020603050405020304" pitchFamily="18" charset="0"/>
                <a:ea typeface="Times New Roman" panose="02020603050405020304" pitchFamily="18" charset="0"/>
              </a:rPr>
              <a:t>As Internet users grow exponentially, the number of cloud servers rendering different services has also grown significantly. For the single-server architecture, it is difficult for users to maintain a variety of passwords for each server. </a:t>
            </a:r>
          </a:p>
        </p:txBody>
      </p:sp>
      <p:sp>
        <p:nvSpPr>
          <p:cNvPr id="4" name="Slide Number Placeholder 3">
            <a:extLst>
              <a:ext uri="{FF2B5EF4-FFF2-40B4-BE49-F238E27FC236}">
                <a16:creationId xmlns:a16="http://schemas.microsoft.com/office/drawing/2014/main" id="{CE5617B1-6DEA-44CB-9814-165BE273A090}"/>
              </a:ext>
            </a:extLst>
          </p:cNvPr>
          <p:cNvSpPr>
            <a:spLocks noGrp="1"/>
          </p:cNvSpPr>
          <p:nvPr>
            <p:ph type="sldNum" sz="quarter" idx="12"/>
          </p:nvPr>
        </p:nvSpPr>
        <p:spPr/>
        <p:txBody>
          <a:bodyPr>
            <a:noAutofit/>
          </a:bodyPr>
          <a:lstStyle/>
          <a:p>
            <a:pPr algn="ctr"/>
            <a:fld id="{67134EAA-34C2-400C-B850-84D4277B8D77}" type="slidenum">
              <a:rPr lang="en-US" sz="3000" smtClean="0">
                <a:latin typeface="Times New Roman" panose="02020603050405020304" pitchFamily="18" charset="0"/>
                <a:cs typeface="Times New Roman" panose="02020603050405020304" pitchFamily="18" charset="0"/>
              </a:rPr>
              <a:pPr algn="ctr"/>
              <a:t>7</a:t>
            </a:fld>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7FDE08-675C-4219-A179-62483F16ECF3}"/>
              </a:ext>
            </a:extLst>
          </p:cNvPr>
          <p:cNvSpPr>
            <a:spLocks noGrp="1"/>
          </p:cNvSpPr>
          <p:nvPr>
            <p:ph type="sldNum" sz="quarter" idx="12"/>
          </p:nvPr>
        </p:nvSpPr>
        <p:spPr/>
        <p:txBody>
          <a:bodyPr/>
          <a:lstStyle/>
          <a:p>
            <a:fld id="{67134EAA-34C2-400C-B850-84D4277B8D77}" type="slidenum">
              <a:rPr lang="en-US" smtClean="0"/>
              <a:pPr/>
              <a:t>8</a:t>
            </a:fld>
            <a:endParaRPr lang="en-US"/>
          </a:p>
        </p:txBody>
      </p:sp>
      <p:sp>
        <p:nvSpPr>
          <p:cNvPr id="3" name="Content Placeholder 2">
            <a:extLst>
              <a:ext uri="{FF2B5EF4-FFF2-40B4-BE49-F238E27FC236}">
                <a16:creationId xmlns:a16="http://schemas.microsoft.com/office/drawing/2014/main" id="{B8636B19-20A1-499F-B296-70A6000408A3}"/>
              </a:ext>
            </a:extLst>
          </p:cNvPr>
          <p:cNvSpPr>
            <a:spLocks noGrp="1"/>
          </p:cNvSpPr>
          <p:nvPr>
            <p:ph idx="4294967295"/>
          </p:nvPr>
        </p:nvSpPr>
        <p:spPr>
          <a:xfrm>
            <a:off x="1001260" y="457200"/>
            <a:ext cx="9351279" cy="3416300"/>
          </a:xfrm>
        </p:spPr>
        <p:txBody>
          <a:bodyPr/>
          <a:lstStyle/>
          <a:p>
            <a:pPr algn="just">
              <a:lnSpc>
                <a:spcPct val="15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To improve user experience, many scholars propose more flexible MAKA protocols for multi-server environments. Combined with the unified management features of the cloud platform, such protocols can be conveniently applied. </a:t>
            </a:r>
          </a:p>
          <a:p>
            <a:endParaRPr lang="en-IN" dirty="0"/>
          </a:p>
        </p:txBody>
      </p:sp>
    </p:spTree>
    <p:extLst>
      <p:ext uri="{BB962C8B-B14F-4D97-AF65-F5344CB8AC3E}">
        <p14:creationId xmlns:p14="http://schemas.microsoft.com/office/powerpoint/2010/main" val="150942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946778"/>
            <a:ext cx="9372601" cy="747490"/>
          </a:xfrm>
        </p:spPr>
        <p:txBody>
          <a:bodyPr>
            <a:normAutofit/>
          </a:bodyPr>
          <a:lstStyle/>
          <a:p>
            <a:pPr algn="ctr"/>
            <a:r>
              <a:rPr lang="en-US" b="1" dirty="0">
                <a:latin typeface="Times New Roman" panose="02020603050405020304" pitchFamily="18" charset="0"/>
                <a:cs typeface="Times New Roman" panose="02020603050405020304" pitchFamily="18" charset="0"/>
              </a:rPr>
              <a:t>Disadvantages</a:t>
            </a:r>
          </a:p>
        </p:txBody>
      </p:sp>
      <p:sp>
        <p:nvSpPr>
          <p:cNvPr id="3" name="Content Placeholder 2"/>
          <p:cNvSpPr>
            <a:spLocks noGrp="1"/>
          </p:cNvSpPr>
          <p:nvPr>
            <p:ph idx="1"/>
          </p:nvPr>
        </p:nvSpPr>
        <p:spPr>
          <a:xfrm>
            <a:off x="1066799" y="2441331"/>
            <a:ext cx="9525001" cy="3472822"/>
          </a:xfrm>
        </p:spPr>
        <p:txBody>
          <a:bodyPr>
            <a:normAutofit/>
          </a:bodyPr>
          <a:lstStyle/>
          <a:p>
            <a:pPr lvl="0" algn="just">
              <a:lnSpc>
                <a:spcPct val="15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In the multi-server environments, the (MAKA) </a:t>
            </a:r>
            <a:r>
              <a:rPr lang="en-US" sz="2200" dirty="0">
                <a:solidFill>
                  <a:schemeClr val="tx1"/>
                </a:solidFill>
                <a:effectLst/>
                <a:latin typeface="Times New Roman" panose="02020603050405020304" pitchFamily="18" charset="0"/>
                <a:ea typeface="Times New Roman" panose="02020603050405020304" pitchFamily="18" charset="0"/>
              </a:rPr>
              <a:t>Mutual Authentication and Key Agreement</a:t>
            </a:r>
            <a:r>
              <a:rPr lang="en-US" sz="2200" dirty="0">
                <a:solidFill>
                  <a:schemeClr val="tx1"/>
                </a:solidFill>
                <a:latin typeface="Times New Roman" panose="02020603050405020304" pitchFamily="18" charset="0"/>
                <a:cs typeface="Times New Roman" panose="02020603050405020304" pitchFamily="18" charset="0"/>
              </a:rPr>
              <a:t> protocols can be further divided into two categories, two-factor MAKA protocols, namely identity, password, and three-factor MAKA protocols, namely identity, password, biometrics. </a:t>
            </a:r>
          </a:p>
          <a:p>
            <a:pPr lvl="0" algn="just">
              <a:lnSpc>
                <a:spcPct val="15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The password- based MAKA protocols suffer from several attacks such as guessing password attack.</a:t>
            </a:r>
          </a:p>
        </p:txBody>
      </p:sp>
      <p:sp>
        <p:nvSpPr>
          <p:cNvPr id="4" name="Slide Number Placeholder 3">
            <a:extLst>
              <a:ext uri="{FF2B5EF4-FFF2-40B4-BE49-F238E27FC236}">
                <a16:creationId xmlns:a16="http://schemas.microsoft.com/office/drawing/2014/main" id="{220F1B02-3A55-4C8A-AEDB-6B3EEBA11B18}"/>
              </a:ext>
            </a:extLst>
          </p:cNvPr>
          <p:cNvSpPr>
            <a:spLocks noGrp="1"/>
          </p:cNvSpPr>
          <p:nvPr>
            <p:ph type="sldNum" sz="quarter" idx="12"/>
          </p:nvPr>
        </p:nvSpPr>
        <p:spPr/>
        <p:txBody>
          <a:bodyPr>
            <a:noAutofit/>
          </a:bodyPr>
          <a:lstStyle/>
          <a:p>
            <a:pPr algn="ctr"/>
            <a:fld id="{67134EAA-34C2-400C-B850-84D4277B8D77}" type="slidenum">
              <a:rPr lang="en-US" sz="3000" smtClean="0">
                <a:latin typeface="Times New Roman" panose="02020603050405020304" pitchFamily="18" charset="0"/>
                <a:cs typeface="Times New Roman" panose="02020603050405020304" pitchFamily="18" charset="0"/>
              </a:rPr>
              <a:pPr algn="ctr"/>
              <a:t>9</a:t>
            </a:fld>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1527</TotalTime>
  <Words>1503</Words>
  <Application>Microsoft Office PowerPoint</Application>
  <PresentationFormat>Widescreen</PresentationFormat>
  <Paragraphs>225</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Century Gothic</vt:lpstr>
      <vt:lpstr>Times New Roman</vt:lpstr>
      <vt:lpstr>Wingdings</vt:lpstr>
      <vt:lpstr>Wingdings 3</vt:lpstr>
      <vt:lpstr>Ion Boardroom</vt:lpstr>
      <vt:lpstr>Secure Authenticated Key Management Protocol for Cloud Computing</vt:lpstr>
      <vt:lpstr>PowerPoint Presentation</vt:lpstr>
      <vt:lpstr>INTRODUCTION</vt:lpstr>
      <vt:lpstr>PowerPoint Presentation</vt:lpstr>
      <vt:lpstr>OBJECTIVE</vt:lpstr>
      <vt:lpstr>SYNOPSIS</vt:lpstr>
      <vt:lpstr>EXISTING SYSTEM</vt:lpstr>
      <vt:lpstr>PowerPoint Presentation</vt:lpstr>
      <vt:lpstr>Disadvantages</vt:lpstr>
      <vt:lpstr>PROPOSED SYSTEM</vt:lpstr>
      <vt:lpstr>PowerPoint Presentation</vt:lpstr>
      <vt:lpstr>Advantages</vt:lpstr>
      <vt:lpstr>System Specification</vt:lpstr>
      <vt:lpstr>OUR SYSTEM SPECIFICATIONS</vt:lpstr>
      <vt:lpstr>FLOW CHART DIAGRAM</vt:lpstr>
      <vt:lpstr>PowerPoint Presentation</vt:lpstr>
      <vt:lpstr>DATA FLOW DIAGRAM</vt:lpstr>
      <vt:lpstr>PowerPoint Presentation</vt:lpstr>
      <vt:lpstr>PowerPoint Presentation</vt:lpstr>
      <vt:lpstr>PowerPoint Presentation</vt:lpstr>
      <vt:lpstr>Implementation</vt:lpstr>
      <vt:lpstr>Implementation</vt:lpstr>
      <vt:lpstr>Home Page</vt:lpstr>
      <vt:lpstr>User Registration page</vt:lpstr>
      <vt:lpstr>User login page</vt:lpstr>
      <vt:lpstr>Key Authentication page for user</vt:lpstr>
      <vt:lpstr>User File Upload Page </vt:lpstr>
      <vt:lpstr>Trust Manager Page</vt:lpstr>
      <vt:lpstr>Cloud login page</vt:lpstr>
      <vt:lpstr>Conclusion</vt:lpstr>
      <vt:lpstr>Future Scope</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Personalizing Sample Databases with Facebook Information to Increase Intrinsic Motivation</dc:title>
  <dc:creator>J Chaitanya</dc:creator>
  <cp:keywords>sample</cp:keywords>
  <cp:lastModifiedBy>J Chaitanya</cp:lastModifiedBy>
  <cp:revision>184</cp:revision>
  <dcterms:created xsi:type="dcterms:W3CDTF">2016-08-05T09:01:52Z</dcterms:created>
  <dcterms:modified xsi:type="dcterms:W3CDTF">2022-06-30T16:45:20Z</dcterms:modified>
</cp:coreProperties>
</file>