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4" r:id="rId10"/>
    <p:sldId id="271" r:id="rId11"/>
    <p:sldId id="265" r:id="rId12"/>
    <p:sldId id="267" r:id="rId13"/>
    <p:sldId id="268" r:id="rId14"/>
    <p:sldId id="269" r:id="rId15"/>
    <p:sldId id="270" r:id="rId16"/>
  </p:sldIdLst>
  <p:sldSz cx="12192000" cy="6858000"/>
  <p:notesSz cx="6858000" cy="9144000"/>
  <p:custShowLst>
    <p:custShow name="Custom Show 1" id="0">
      <p:sldLst>
        <p:sld r:id="rId2"/>
        <p:sld r:id="rId3"/>
        <p:sld r:id="rId4"/>
        <p:sld r:id="rId5"/>
        <p:sld r:id="rId6"/>
        <p:sld r:id="rId7"/>
        <p:sld r:id="rId8"/>
        <p:sld r:id="rId9"/>
        <p:sld r:id="rId10"/>
        <p:sld r:id="rId12"/>
        <p:sld r:id="rId13"/>
        <p:sld r:id="rId14"/>
        <p:sld r:id="rId15"/>
        <p:sld r:id="rId16"/>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7B44894-B86A-41DF-888B-A962098F6891}" type="datetimeFigureOut">
              <a:rPr lang="en-IN" smtClean="0"/>
              <a:t>20-11-2023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216692534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B44894-B86A-41DF-888B-A962098F6891}"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139037523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7B44894-B86A-41DF-888B-A962098F6891}" type="datetimeFigureOut">
              <a:rPr lang="en-IN" smtClean="0"/>
              <a:t>20-11-2023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19629827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7B44894-B86A-41DF-888B-A962098F6891}" type="datetimeFigureOut">
              <a:rPr lang="en-IN" smtClean="0"/>
              <a:t>20-11-2023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EEBDAD5-26C4-45C3-B49A-43CA2ECC6D1F}"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6921707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7B44894-B86A-41DF-888B-A962098F6891}" type="datetimeFigureOut">
              <a:rPr lang="en-IN" smtClean="0"/>
              <a:t>20-11-2023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119536632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7B44894-B86A-41DF-888B-A962098F6891}" type="datetimeFigureOut">
              <a:rPr lang="en-IN" smtClean="0"/>
              <a:t>20-11-2023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19035358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7B44894-B86A-41DF-888B-A962098F6891}" type="datetimeFigureOut">
              <a:rPr lang="en-IN" smtClean="0"/>
              <a:t>20-11-2023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142202682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B44894-B86A-41DF-888B-A962098F6891}"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1179076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7B44894-B86A-41DF-888B-A962098F6891}" type="datetimeFigureOut">
              <a:rPr lang="en-IN" smtClean="0"/>
              <a:t>20-11-2023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7014122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B44894-B86A-41DF-888B-A962098F6891}"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331383256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7B44894-B86A-41DF-888B-A962098F6891}" type="datetimeFigureOut">
              <a:rPr lang="en-IN" smtClean="0"/>
              <a:t>20-11-2023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151144272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B44894-B86A-41DF-888B-A962098F6891}"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252239044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B44894-B86A-41DF-888B-A962098F6891}" type="datetimeFigureOut">
              <a:rPr lang="en-IN" smtClean="0"/>
              <a:t>20-11-2023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247484809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B44894-B86A-41DF-888B-A962098F6891}" type="datetimeFigureOut">
              <a:rPr lang="en-IN" smtClean="0"/>
              <a:t>20-11-2023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372821644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44894-B86A-41DF-888B-A962098F6891}" type="datetimeFigureOut">
              <a:rPr lang="en-IN" smtClean="0"/>
              <a:t>20-11-2023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256827026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B44894-B86A-41DF-888B-A962098F6891}"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11922191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B44894-B86A-41DF-888B-A962098F6891}"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141890012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7B44894-B86A-41DF-888B-A962098F6891}" type="datetimeFigureOut">
              <a:rPr lang="en-IN" smtClean="0"/>
              <a:t>20-11-2023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EBDAD5-26C4-45C3-B49A-43CA2ECC6D1F}" type="slidenum">
              <a:rPr lang="en-IN" smtClean="0"/>
              <a:t>‹#›</a:t>
            </a:fld>
            <a:endParaRPr lang="en-IN"/>
          </a:p>
        </p:txBody>
      </p:sp>
    </p:spTree>
    <p:extLst>
      <p:ext uri="{BB962C8B-B14F-4D97-AF65-F5344CB8AC3E}">
        <p14:creationId xmlns:p14="http://schemas.microsoft.com/office/powerpoint/2010/main" val="1431481323"/>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968D-7621-DC20-3B18-CF93F0EF7453}"/>
              </a:ext>
            </a:extLst>
          </p:cNvPr>
          <p:cNvSpPr>
            <a:spLocks noGrp="1"/>
          </p:cNvSpPr>
          <p:nvPr>
            <p:ph type="ctrTitle"/>
          </p:nvPr>
        </p:nvSpPr>
        <p:spPr>
          <a:xfrm>
            <a:off x="1654628" y="877308"/>
            <a:ext cx="9144000" cy="1231093"/>
          </a:xfrm>
        </p:spPr>
        <p:txBody>
          <a:bodyPr/>
          <a:lstStyle/>
          <a:p>
            <a:r>
              <a:rPr lang="en-IN" dirty="0"/>
              <a:t>Python project</a:t>
            </a:r>
          </a:p>
        </p:txBody>
      </p:sp>
      <p:sp>
        <p:nvSpPr>
          <p:cNvPr id="3" name="Subtitle 2">
            <a:extLst>
              <a:ext uri="{FF2B5EF4-FFF2-40B4-BE49-F238E27FC236}">
                <a16:creationId xmlns:a16="http://schemas.microsoft.com/office/drawing/2014/main" id="{6BCEDA4B-01E8-ECD8-EEE2-BA058B9B2B61}"/>
              </a:ext>
            </a:extLst>
          </p:cNvPr>
          <p:cNvSpPr>
            <a:spLocks noGrp="1"/>
          </p:cNvSpPr>
          <p:nvPr>
            <p:ph type="subTitle" idx="1"/>
          </p:nvPr>
        </p:nvSpPr>
        <p:spPr>
          <a:xfrm>
            <a:off x="1143000" y="3004458"/>
            <a:ext cx="9448800" cy="3282043"/>
          </a:xfrm>
        </p:spPr>
        <p:txBody>
          <a:bodyPr>
            <a:noAutofit/>
          </a:bodyPr>
          <a:lstStyle/>
          <a:p>
            <a:pPr algn="ctr"/>
            <a:r>
              <a:rPr lang="en-IN" sz="4400" b="1" dirty="0"/>
              <a:t>GIF CREATOR USING THE</a:t>
            </a:r>
          </a:p>
          <a:p>
            <a:pPr algn="ctr"/>
            <a:r>
              <a:rPr lang="en-IN" sz="3200" b="1" dirty="0">
                <a:solidFill>
                  <a:schemeClr val="accent1"/>
                </a:solidFill>
              </a:rPr>
              <a:t>Guided by: </a:t>
            </a:r>
            <a:r>
              <a:rPr lang="en-IN" sz="3200" b="1" dirty="0"/>
              <a:t>    </a:t>
            </a:r>
            <a:r>
              <a:rPr lang="en-IN" sz="4400" b="1" dirty="0"/>
              <a:t>Images          </a:t>
            </a:r>
            <a:r>
              <a:rPr lang="en-IN" sz="2800" b="1" dirty="0">
                <a:solidFill>
                  <a:schemeClr val="accent1"/>
                </a:solidFill>
              </a:rPr>
              <a:t>WORK DONE BY:</a:t>
            </a:r>
            <a:r>
              <a:rPr lang="en-IN" sz="2800" b="1" dirty="0"/>
              <a:t>     </a:t>
            </a:r>
            <a:r>
              <a:rPr lang="en-IN" sz="4400" b="1" dirty="0"/>
              <a:t>      </a:t>
            </a:r>
          </a:p>
          <a:p>
            <a:r>
              <a:rPr lang="en-IN" dirty="0">
                <a:latin typeface="Open Sans" panose="020F0502020204030204" pitchFamily="34" charset="0"/>
              </a:rPr>
              <a:t>MR.</a:t>
            </a:r>
            <a:r>
              <a:rPr lang="en-IN" sz="2000" b="0" i="0" dirty="0">
                <a:effectLst/>
                <a:latin typeface="Open Sans" panose="020F0502020204030204" pitchFamily="34" charset="0"/>
              </a:rPr>
              <a:t>Vincent                                                                                                   </a:t>
            </a:r>
            <a:r>
              <a:rPr lang="en-IN" sz="2000" b="0" i="0" dirty="0" err="1">
                <a:effectLst/>
                <a:latin typeface="Open Sans" panose="020F0502020204030204" pitchFamily="34" charset="0"/>
              </a:rPr>
              <a:t>D.chandu</a:t>
            </a:r>
            <a:r>
              <a:rPr lang="en-IN" sz="2000" b="0" i="0" dirty="0">
                <a:effectLst/>
                <a:latin typeface="Open Sans" panose="020F0502020204030204" pitchFamily="34" charset="0"/>
              </a:rPr>
              <a:t>                                                                                     </a:t>
            </a:r>
          </a:p>
          <a:p>
            <a:r>
              <a:rPr lang="en-US" sz="2000" b="0" i="0" dirty="0">
                <a:effectLst/>
                <a:latin typeface="Open Sans" panose="020B0606030504020204" pitchFamily="34" charset="0"/>
              </a:rPr>
              <a:t>Python Programming for Statistical Research                                      192211232</a:t>
            </a:r>
            <a:endParaRPr lang="en-IN" dirty="0">
              <a:latin typeface="Open Sans" panose="020F0502020204030204" pitchFamily="34" charset="0"/>
            </a:endParaRPr>
          </a:p>
          <a:p>
            <a:r>
              <a:rPr lang="en-IN" sz="2000" b="0" i="0" dirty="0">
                <a:effectLst/>
                <a:latin typeface="Open Sans" panose="020B0606030504020204" pitchFamily="34" charset="0"/>
              </a:rPr>
              <a:t>CSA0810                                                                                                       C.S.E</a:t>
            </a:r>
          </a:p>
          <a:p>
            <a:pPr algn="r"/>
            <a:endParaRPr lang="en-IN" sz="2400" b="1" dirty="0"/>
          </a:p>
        </p:txBody>
      </p:sp>
    </p:spTree>
    <p:extLst>
      <p:ext uri="{BB962C8B-B14F-4D97-AF65-F5344CB8AC3E}">
        <p14:creationId xmlns:p14="http://schemas.microsoft.com/office/powerpoint/2010/main" val="2696232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FE2A-34BC-CC1D-98D7-36868E9912D4}"/>
              </a:ext>
            </a:extLst>
          </p:cNvPr>
          <p:cNvSpPr>
            <a:spLocks noGrp="1"/>
          </p:cNvSpPr>
          <p:nvPr>
            <p:ph type="title"/>
          </p:nvPr>
        </p:nvSpPr>
        <p:spPr/>
        <p:txBody>
          <a:bodyPr/>
          <a:lstStyle/>
          <a:p>
            <a:r>
              <a:rPr lang="en-IN" dirty="0"/>
              <a:t>FINALL OUTPUT:</a:t>
            </a:r>
          </a:p>
        </p:txBody>
      </p:sp>
      <p:pic>
        <p:nvPicPr>
          <p:cNvPr id="6" name="Content Placeholder 5">
            <a:extLst>
              <a:ext uri="{FF2B5EF4-FFF2-40B4-BE49-F238E27FC236}">
                <a16:creationId xmlns:a16="http://schemas.microsoft.com/office/drawing/2014/main" id="{08C35D9D-171E-EF0A-A5B4-C39869B9EA9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975154" y="1947295"/>
            <a:ext cx="4755292" cy="4146332"/>
          </a:xfrm>
        </p:spPr>
      </p:pic>
      <p:pic>
        <p:nvPicPr>
          <p:cNvPr id="8" name="Content Placeholder 7">
            <a:extLst>
              <a:ext uri="{FF2B5EF4-FFF2-40B4-BE49-F238E27FC236}">
                <a16:creationId xmlns:a16="http://schemas.microsoft.com/office/drawing/2014/main" id="{6E061011-BAB0-9747-663E-4C752C1ECD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221186" y="1947295"/>
            <a:ext cx="4755292" cy="4146332"/>
          </a:xfrm>
        </p:spPr>
      </p:pic>
    </p:spTree>
    <p:extLst>
      <p:ext uri="{BB962C8B-B14F-4D97-AF65-F5344CB8AC3E}">
        <p14:creationId xmlns:p14="http://schemas.microsoft.com/office/powerpoint/2010/main" val="212931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D0227-9843-A6A3-ABD6-BD51945EDC2C}"/>
              </a:ext>
            </a:extLst>
          </p:cNvPr>
          <p:cNvSpPr>
            <a:spLocks noGrp="1"/>
          </p:cNvSpPr>
          <p:nvPr>
            <p:ph type="title"/>
          </p:nvPr>
        </p:nvSpPr>
        <p:spPr>
          <a:xfrm>
            <a:off x="685800" y="753532"/>
            <a:ext cx="10820400" cy="999067"/>
          </a:xfrm>
        </p:spPr>
        <p:txBody>
          <a:bodyPr>
            <a:normAutofit/>
          </a:bodyPr>
          <a:lstStyle/>
          <a:p>
            <a:pPr algn="r"/>
            <a:r>
              <a:rPr lang="en-IN" sz="4400" dirty="0"/>
              <a:t>IMPLEMENTATION:</a:t>
            </a:r>
          </a:p>
        </p:txBody>
      </p:sp>
      <p:sp>
        <p:nvSpPr>
          <p:cNvPr id="3" name="Text Placeholder 2">
            <a:extLst>
              <a:ext uri="{FF2B5EF4-FFF2-40B4-BE49-F238E27FC236}">
                <a16:creationId xmlns:a16="http://schemas.microsoft.com/office/drawing/2014/main" id="{A5EEC2C6-319C-66FE-C1F1-48D680071433}"/>
              </a:ext>
            </a:extLst>
          </p:cNvPr>
          <p:cNvSpPr>
            <a:spLocks noGrp="1"/>
          </p:cNvSpPr>
          <p:nvPr>
            <p:ph type="body" sz="half" idx="2"/>
          </p:nvPr>
        </p:nvSpPr>
        <p:spPr>
          <a:xfrm>
            <a:off x="1030742" y="2771931"/>
            <a:ext cx="10130516" cy="1676400"/>
          </a:xfrm>
        </p:spPr>
        <p:txBody>
          <a:bodyPr>
            <a:noAutofit/>
          </a:bodyPr>
          <a:lstStyle/>
          <a:p>
            <a:r>
              <a:rPr lang="en-US" sz="3600" b="0" i="0" dirty="0">
                <a:effectLst/>
                <a:latin typeface="Söhne"/>
              </a:rPr>
              <a:t>1)Make sure you have the necessary libraries installed. </a:t>
            </a:r>
          </a:p>
          <a:p>
            <a:r>
              <a:rPr lang="en-US" sz="3600" dirty="0">
                <a:latin typeface="Söhne"/>
              </a:rPr>
              <a:t>2)</a:t>
            </a:r>
            <a:r>
              <a:rPr lang="en-US" sz="3600" b="0" i="0" dirty="0">
                <a:effectLst/>
                <a:latin typeface="Söhne"/>
              </a:rPr>
              <a:t> Now, you can write a Python script to create a GIF from a video</a:t>
            </a:r>
          </a:p>
          <a:p>
            <a:r>
              <a:rPr lang="en-IN" sz="3600" dirty="0"/>
              <a:t>3)</a:t>
            </a:r>
            <a:r>
              <a:rPr lang="en-US" sz="3600" b="0" i="0" dirty="0">
                <a:solidFill>
                  <a:srgbClr val="0F0F0F"/>
                </a:solidFill>
                <a:effectLst/>
                <a:latin typeface="Söhne"/>
              </a:rPr>
              <a:t> </a:t>
            </a:r>
            <a:r>
              <a:rPr lang="en-US" sz="3600" b="0" i="0" dirty="0">
                <a:effectLst/>
                <a:latin typeface="Söhne"/>
              </a:rPr>
              <a:t>Save the script to a file</a:t>
            </a:r>
          </a:p>
          <a:p>
            <a:r>
              <a:rPr lang="en-US" sz="3600" dirty="0">
                <a:latin typeface="Söhne"/>
              </a:rPr>
              <a:t>4)</a:t>
            </a:r>
            <a:r>
              <a:rPr lang="en-US" sz="3600" b="0" i="0" dirty="0">
                <a:solidFill>
                  <a:srgbClr val="0F0F0F"/>
                </a:solidFill>
                <a:effectLst/>
                <a:latin typeface="Söhne"/>
              </a:rPr>
              <a:t> </a:t>
            </a:r>
            <a:r>
              <a:rPr lang="en-US" sz="3600" b="0" i="0" dirty="0">
                <a:effectLst/>
                <a:latin typeface="Söhne"/>
              </a:rPr>
              <a:t>run it using a Python interpreter:</a:t>
            </a:r>
            <a:endParaRPr lang="en-IN" sz="3600" dirty="0"/>
          </a:p>
        </p:txBody>
      </p:sp>
    </p:spTree>
    <p:extLst>
      <p:ext uri="{BB962C8B-B14F-4D97-AF65-F5344CB8AC3E}">
        <p14:creationId xmlns:p14="http://schemas.microsoft.com/office/powerpoint/2010/main" val="7618623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A8B47-2F36-4BF5-E182-831BCA4B28EE}"/>
              </a:ext>
            </a:extLst>
          </p:cNvPr>
          <p:cNvSpPr>
            <a:spLocks noGrp="1"/>
          </p:cNvSpPr>
          <p:nvPr>
            <p:ph type="title"/>
          </p:nvPr>
        </p:nvSpPr>
        <p:spPr>
          <a:xfrm>
            <a:off x="685800" y="753534"/>
            <a:ext cx="10820399" cy="805444"/>
          </a:xfrm>
        </p:spPr>
        <p:txBody>
          <a:bodyPr/>
          <a:lstStyle/>
          <a:p>
            <a:r>
              <a:rPr lang="en-IN" dirty="0"/>
              <a:t>CONCLUSION:</a:t>
            </a:r>
          </a:p>
        </p:txBody>
      </p:sp>
      <p:sp>
        <p:nvSpPr>
          <p:cNvPr id="3" name="Text Placeholder 2">
            <a:extLst>
              <a:ext uri="{FF2B5EF4-FFF2-40B4-BE49-F238E27FC236}">
                <a16:creationId xmlns:a16="http://schemas.microsoft.com/office/drawing/2014/main" id="{ECA4E074-B647-3457-B8ED-A597F1C77BCB}"/>
              </a:ext>
            </a:extLst>
          </p:cNvPr>
          <p:cNvSpPr>
            <a:spLocks noGrp="1"/>
          </p:cNvSpPr>
          <p:nvPr>
            <p:ph type="body" idx="1"/>
          </p:nvPr>
        </p:nvSpPr>
        <p:spPr>
          <a:xfrm>
            <a:off x="1024467" y="1558978"/>
            <a:ext cx="10490200" cy="4886791"/>
          </a:xfrm>
        </p:spPr>
        <p:txBody>
          <a:bodyPr>
            <a:normAutofit/>
          </a:bodyPr>
          <a:lstStyle/>
          <a:p>
            <a:pPr algn="l"/>
            <a:r>
              <a:rPr lang="en-US" sz="3200" b="0" i="0" dirty="0">
                <a:solidFill>
                  <a:schemeClr val="tx1"/>
                </a:solidFill>
                <a:effectLst/>
                <a:latin typeface="Söhne"/>
              </a:rPr>
              <a:t>-&gt;In Python, creating a GIF from a video is a straightforward process thanks to various libraries like OpenCV and </a:t>
            </a:r>
            <a:r>
              <a:rPr lang="en-US" sz="3200" b="0" i="0" dirty="0" err="1">
                <a:solidFill>
                  <a:schemeClr val="tx1"/>
                </a:solidFill>
                <a:effectLst/>
                <a:latin typeface="Söhne"/>
              </a:rPr>
              <a:t>imageio</a:t>
            </a:r>
            <a:r>
              <a:rPr lang="en-US" sz="3200" b="0" i="0" dirty="0">
                <a:solidFill>
                  <a:schemeClr val="tx1"/>
                </a:solidFill>
                <a:effectLst/>
                <a:latin typeface="Söhne"/>
              </a:rPr>
              <a:t>. By leveraging these tools, you can extract frames from a video, modify them as needed, and then compile them into a GIF.</a:t>
            </a:r>
          </a:p>
          <a:p>
            <a:pPr algn="l"/>
            <a:r>
              <a:rPr lang="en-US" sz="3200" dirty="0">
                <a:solidFill>
                  <a:schemeClr val="tx1"/>
                </a:solidFill>
                <a:latin typeface="Söhne"/>
              </a:rPr>
              <a:t>-&gt;</a:t>
            </a:r>
            <a:r>
              <a:rPr lang="en-US" sz="3200" b="0" i="0" dirty="0">
                <a:solidFill>
                  <a:schemeClr val="tx1"/>
                </a:solidFill>
                <a:effectLst/>
                <a:latin typeface="Söhne"/>
              </a:rPr>
              <a:t>Remember to handle exceptions appropriately, especially when dealing with file I/O and video processing, to ensure the robustness of your script. Creating a GIF from a video in Python is a versatile process, allowing you to customize the output according to your needs.</a:t>
            </a:r>
            <a:endParaRPr lang="en-IN" sz="3200" dirty="0">
              <a:solidFill>
                <a:schemeClr val="tx1"/>
              </a:solidFill>
            </a:endParaRPr>
          </a:p>
        </p:txBody>
      </p:sp>
    </p:spTree>
    <p:extLst>
      <p:ext uri="{BB962C8B-B14F-4D97-AF65-F5344CB8AC3E}">
        <p14:creationId xmlns:p14="http://schemas.microsoft.com/office/powerpoint/2010/main" val="414122303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03DA-28A9-75F1-B9FB-0DEBD406E833}"/>
              </a:ext>
            </a:extLst>
          </p:cNvPr>
          <p:cNvSpPr>
            <a:spLocks noGrp="1"/>
          </p:cNvSpPr>
          <p:nvPr>
            <p:ph type="title"/>
          </p:nvPr>
        </p:nvSpPr>
        <p:spPr>
          <a:xfrm>
            <a:off x="685800" y="753534"/>
            <a:ext cx="10820399" cy="955676"/>
          </a:xfrm>
        </p:spPr>
        <p:txBody>
          <a:bodyPr/>
          <a:lstStyle/>
          <a:p>
            <a:r>
              <a:rPr lang="en-IN" dirty="0"/>
              <a:t>Future scope:</a:t>
            </a:r>
          </a:p>
        </p:txBody>
      </p:sp>
      <p:sp>
        <p:nvSpPr>
          <p:cNvPr id="3" name="Text Placeholder 2">
            <a:extLst>
              <a:ext uri="{FF2B5EF4-FFF2-40B4-BE49-F238E27FC236}">
                <a16:creationId xmlns:a16="http://schemas.microsoft.com/office/drawing/2014/main" id="{768F520A-D24F-D96E-2546-C4096B1BB163}"/>
              </a:ext>
            </a:extLst>
          </p:cNvPr>
          <p:cNvSpPr>
            <a:spLocks noGrp="1"/>
          </p:cNvSpPr>
          <p:nvPr>
            <p:ph type="body" idx="1"/>
          </p:nvPr>
        </p:nvSpPr>
        <p:spPr>
          <a:xfrm>
            <a:off x="1024467" y="1709210"/>
            <a:ext cx="10490200" cy="4871471"/>
          </a:xfrm>
        </p:spPr>
        <p:txBody>
          <a:bodyPr>
            <a:normAutofit fontScale="85000" lnSpcReduction="20000"/>
          </a:bodyPr>
          <a:lstStyle/>
          <a:p>
            <a:pPr algn="l"/>
            <a:r>
              <a:rPr lang="en-US" b="1" i="0" dirty="0">
                <a:effectLst/>
                <a:latin typeface="Söhne"/>
              </a:rPr>
              <a:t>User-Friendly Applications:</a:t>
            </a:r>
            <a:r>
              <a:rPr lang="en-US" b="0" i="0" dirty="0">
                <a:effectLst/>
                <a:latin typeface="Söhne"/>
              </a:rPr>
              <a:t> Develop user-friendly applications that allow users to easily create GIFs from videos. This could involve building graphical user interfaces (GUIs) using frameworks like </a:t>
            </a:r>
            <a:r>
              <a:rPr lang="en-US" b="0" i="0" dirty="0" err="1">
                <a:effectLst/>
                <a:latin typeface="Söhne"/>
              </a:rPr>
              <a:t>Tkinter</a:t>
            </a:r>
            <a:r>
              <a:rPr lang="en-US" b="0" i="0" dirty="0">
                <a:effectLst/>
                <a:latin typeface="Söhne"/>
              </a:rPr>
              <a:t> or </a:t>
            </a:r>
            <a:r>
              <a:rPr lang="en-US" b="0" i="0" dirty="0" err="1">
                <a:effectLst/>
                <a:latin typeface="Söhne"/>
              </a:rPr>
              <a:t>PyQt</a:t>
            </a:r>
            <a:r>
              <a:rPr lang="en-US" b="0" i="0" dirty="0">
                <a:effectLst/>
                <a:latin typeface="Söhne"/>
              </a:rPr>
              <a:t>.</a:t>
            </a:r>
          </a:p>
          <a:p>
            <a:pPr algn="l">
              <a:buFont typeface="+mj-lt"/>
              <a:buAutoNum type="arabicPeriod"/>
            </a:pPr>
            <a:r>
              <a:rPr lang="en-US" b="1" i="0" dirty="0">
                <a:effectLst/>
                <a:latin typeface="Söhne"/>
              </a:rPr>
              <a:t>Web Integration:</a:t>
            </a:r>
            <a:r>
              <a:rPr lang="en-US" b="0" i="0" dirty="0">
                <a:effectLst/>
                <a:latin typeface="Söhne"/>
              </a:rPr>
              <a:t> Integrate the GIF creation functionality into web applications, allowing users to convert videos to GIFs directly through a web browser. Flask or Django can be used for web development.</a:t>
            </a:r>
          </a:p>
          <a:p>
            <a:pPr algn="l">
              <a:buFont typeface="+mj-lt"/>
              <a:buAutoNum type="arabicPeriod"/>
            </a:pPr>
            <a:r>
              <a:rPr lang="en-US" b="1" i="0" dirty="0">
                <a:effectLst/>
                <a:latin typeface="Söhne"/>
              </a:rPr>
              <a:t>Social Media Integration:</a:t>
            </a:r>
            <a:r>
              <a:rPr lang="en-US" b="0" i="0" dirty="0">
                <a:effectLst/>
                <a:latin typeface="Söhne"/>
              </a:rPr>
              <a:t> Implement features that enable users to share their created GIFs directly on social media platforms. Integration with APIs of platforms like Twitter, Instagram, or Facebook could be explored.</a:t>
            </a:r>
          </a:p>
          <a:p>
            <a:pPr algn="l">
              <a:buFont typeface="+mj-lt"/>
              <a:buAutoNum type="arabicPeriod"/>
            </a:pPr>
            <a:r>
              <a:rPr lang="en-US" b="1" i="0" dirty="0">
                <a:effectLst/>
                <a:latin typeface="Söhne"/>
              </a:rPr>
              <a:t>Advanced Editing Features:</a:t>
            </a:r>
            <a:r>
              <a:rPr lang="en-US" b="0" i="0" dirty="0">
                <a:effectLst/>
                <a:latin typeface="Söhne"/>
              </a:rPr>
              <a:t> Enhance the tool with advanced editing features, such as adding text, filters, stickers, or other elements to the GIF. This can make the tool more versatile and appealing to a broader audience.</a:t>
            </a:r>
          </a:p>
          <a:p>
            <a:pPr algn="l">
              <a:buFont typeface="+mj-lt"/>
              <a:buAutoNum type="arabicPeriod"/>
            </a:pPr>
            <a:r>
              <a:rPr lang="en-US" b="1" i="0" dirty="0">
                <a:effectLst/>
                <a:latin typeface="Söhne"/>
              </a:rPr>
              <a:t>Cloud Integration:</a:t>
            </a:r>
            <a:r>
              <a:rPr lang="en-US" b="0" i="0" dirty="0">
                <a:effectLst/>
                <a:latin typeface="Söhne"/>
              </a:rPr>
              <a:t> Provide options to store and manage created GIFs in the cloud. Users could have the ability to access their GIFs from multiple devices.</a:t>
            </a:r>
          </a:p>
          <a:p>
            <a:pPr algn="l">
              <a:buFont typeface="+mj-lt"/>
              <a:buAutoNum type="arabicPeriod"/>
            </a:pPr>
            <a:r>
              <a:rPr lang="en-US" b="1" i="0" dirty="0">
                <a:effectLst/>
                <a:latin typeface="Söhne"/>
              </a:rPr>
              <a:t>Machine Learning Enhancement:</a:t>
            </a:r>
            <a:r>
              <a:rPr lang="en-US" b="0" i="0" dirty="0">
                <a:effectLst/>
                <a:latin typeface="Söhne"/>
              </a:rPr>
              <a:t> Explore the integration of machine learning algorithms for automatic scene detection, background removal, or other advanced video processing techniques to improve the quality of the resulting GIFs.</a:t>
            </a:r>
          </a:p>
          <a:p>
            <a:pPr algn="l">
              <a:buFont typeface="+mj-lt"/>
              <a:buAutoNum type="arabicPeriod"/>
            </a:pPr>
            <a:r>
              <a:rPr lang="en-US" b="1" i="0" dirty="0">
                <a:effectLst/>
                <a:latin typeface="Söhne"/>
              </a:rPr>
              <a:t>Performance Optimization:</a:t>
            </a:r>
            <a:r>
              <a:rPr lang="en-US" b="0" i="0" dirty="0">
                <a:effectLst/>
                <a:latin typeface="Söhne"/>
              </a:rPr>
              <a:t> Focus on optimizing the performance of the GIF creation process, especially for large or high-resolution videos, to ensure a smooth user experience.</a:t>
            </a:r>
          </a:p>
          <a:p>
            <a:pPr algn="l">
              <a:buFont typeface="+mj-lt"/>
              <a:buAutoNum type="arabicPeriod"/>
            </a:pPr>
            <a:r>
              <a:rPr lang="en-US" b="1" i="0" dirty="0">
                <a:effectLst/>
                <a:latin typeface="Söhne"/>
              </a:rPr>
              <a:t>Cross-Platform Compatibility:</a:t>
            </a:r>
            <a:r>
              <a:rPr lang="en-US" b="0" i="0" dirty="0">
                <a:effectLst/>
                <a:latin typeface="Söhne"/>
              </a:rPr>
              <a:t> Ensure that the GIF creator works seamlessly across different operating systems (Windows, macOS, Linux) and stays up-to-date with the latest Python and library versions.</a:t>
            </a:r>
          </a:p>
          <a:p>
            <a:pPr algn="l"/>
            <a:endParaRPr lang="en-IN" dirty="0"/>
          </a:p>
        </p:txBody>
      </p:sp>
    </p:spTree>
    <p:extLst>
      <p:ext uri="{BB962C8B-B14F-4D97-AF65-F5344CB8AC3E}">
        <p14:creationId xmlns:p14="http://schemas.microsoft.com/office/powerpoint/2010/main" val="407802524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29273-B1E8-C50D-F690-7738B903FE79}"/>
              </a:ext>
            </a:extLst>
          </p:cNvPr>
          <p:cNvSpPr>
            <a:spLocks noGrp="1"/>
          </p:cNvSpPr>
          <p:nvPr>
            <p:ph type="title"/>
          </p:nvPr>
        </p:nvSpPr>
        <p:spPr>
          <a:xfrm>
            <a:off x="685800" y="753533"/>
            <a:ext cx="10820399" cy="955675"/>
          </a:xfrm>
        </p:spPr>
        <p:txBody>
          <a:bodyPr/>
          <a:lstStyle/>
          <a:p>
            <a:r>
              <a:rPr lang="en-IN" dirty="0"/>
              <a:t>Reference:</a:t>
            </a:r>
          </a:p>
        </p:txBody>
      </p:sp>
      <p:sp>
        <p:nvSpPr>
          <p:cNvPr id="4" name="Rectangle 1">
            <a:extLst>
              <a:ext uri="{FF2B5EF4-FFF2-40B4-BE49-F238E27FC236}">
                <a16:creationId xmlns:a16="http://schemas.microsoft.com/office/drawing/2014/main" id="{F1F33166-1DE1-3D6B-D54D-B014E17519C0}"/>
              </a:ext>
            </a:extLst>
          </p:cNvPr>
          <p:cNvSpPr>
            <a:spLocks noGrp="1" noChangeArrowheads="1"/>
          </p:cNvSpPr>
          <p:nvPr>
            <p:ph type="body" idx="1"/>
          </p:nvPr>
        </p:nvSpPr>
        <p:spPr bwMode="auto">
          <a:xfrm>
            <a:off x="685800" y="2090172"/>
            <a:ext cx="1115192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öhne"/>
              </a:rPr>
              <a:t>1)</a:t>
            </a:r>
            <a:r>
              <a:rPr lang="en-US" altLang="en-US" sz="2800" dirty="0">
                <a:latin typeface="Söhne"/>
              </a:rPr>
              <a:t>T</a:t>
            </a:r>
            <a:r>
              <a:rPr kumimoji="0" lang="en-US" altLang="en-US" sz="2800" b="0" i="0" u="none" strike="noStrike" cap="none" normalizeH="0" baseline="0" dirty="0">
                <a:ln>
                  <a:noFill/>
                </a:ln>
                <a:effectLst/>
                <a:latin typeface="Söhne"/>
              </a:rPr>
              <a:t>he </a:t>
            </a:r>
            <a:r>
              <a:rPr kumimoji="0" lang="en-US" altLang="en-US" sz="2800" b="1" i="0" u="none" strike="noStrike" cap="none" normalizeH="0" baseline="0" dirty="0" err="1">
                <a:ln>
                  <a:noFill/>
                </a:ln>
                <a:effectLst/>
                <a:latin typeface="Söhne Mono"/>
              </a:rPr>
              <a:t>create_gif</a:t>
            </a:r>
            <a:r>
              <a:rPr kumimoji="0" lang="en-US" altLang="en-US" sz="2800" b="0" i="0" u="none" strike="noStrike" cap="none" normalizeH="0" baseline="0" dirty="0">
                <a:ln>
                  <a:noFill/>
                </a:ln>
                <a:effectLst/>
                <a:latin typeface="Söhne"/>
              </a:rPr>
              <a:t> function takes the input video path, output GIF path, and an optional duration parameter (specifying the time each frame is displayed in the GIF). It uses the </a:t>
            </a:r>
            <a:r>
              <a:rPr kumimoji="0" lang="en-US" altLang="en-US" sz="2800" b="1" i="0" u="none" strike="noStrike" cap="none" normalizeH="0" baseline="0" dirty="0" err="1">
                <a:ln>
                  <a:noFill/>
                </a:ln>
                <a:effectLst/>
                <a:latin typeface="Söhne Mono"/>
              </a:rPr>
              <a:t>imageio</a:t>
            </a:r>
            <a:r>
              <a:rPr kumimoji="0" lang="en-US" altLang="en-US" sz="2800" b="0" i="0" u="none" strike="noStrike" cap="none" normalizeH="0" baseline="0" dirty="0">
                <a:ln>
                  <a:noFill/>
                </a:ln>
                <a:effectLst/>
                <a:latin typeface="Söhne"/>
              </a:rPr>
              <a:t> library to read frames from the video and write them to a GIF file.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rPr>
              <a:t>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19D7E02A-DA31-B914-9E45-D54102272E09}"/>
              </a:ext>
            </a:extLst>
          </p:cNvPr>
          <p:cNvSpPr>
            <a:spLocks noChangeArrowheads="1"/>
          </p:cNvSpPr>
          <p:nvPr/>
        </p:nvSpPr>
        <p:spPr bwMode="auto">
          <a:xfrm>
            <a:off x="795974" y="4042364"/>
            <a:ext cx="1093157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latin typeface="Söhne"/>
              </a:rPr>
              <a:t>2)</a:t>
            </a:r>
            <a:r>
              <a:rPr kumimoji="0" lang="en-US" altLang="en-US" sz="3200" b="0" i="0" u="none" strike="noStrike" cap="none" normalizeH="0" baseline="0" dirty="0">
                <a:ln>
                  <a:noFill/>
                </a:ln>
                <a:effectLst/>
                <a:latin typeface="Söhne"/>
              </a:rPr>
              <a:t>Make sure you have the necessary codecs and libraries installed for reading the video. The </a:t>
            </a:r>
            <a:r>
              <a:rPr kumimoji="0" lang="en-US" altLang="en-US" sz="3200" b="1" i="0" u="none" strike="noStrike" cap="none" normalizeH="0" baseline="0" dirty="0" err="1">
                <a:ln>
                  <a:noFill/>
                </a:ln>
                <a:effectLst/>
                <a:latin typeface="Söhne Mono"/>
              </a:rPr>
              <a:t>imageio</a:t>
            </a:r>
            <a:r>
              <a:rPr kumimoji="0" lang="en-US" altLang="en-US" sz="3200" b="1" i="0" u="none" strike="noStrike" cap="none" normalizeH="0" baseline="0" dirty="0">
                <a:ln>
                  <a:noFill/>
                </a:ln>
                <a:effectLst/>
                <a:latin typeface="Söhne Mono"/>
              </a:rPr>
              <a:t>[</a:t>
            </a:r>
            <a:r>
              <a:rPr kumimoji="0" lang="en-US" altLang="en-US" sz="3200" b="1" i="0" u="none" strike="noStrike" cap="none" normalizeH="0" baseline="0" dirty="0" err="1">
                <a:ln>
                  <a:noFill/>
                </a:ln>
                <a:effectLst/>
                <a:latin typeface="Söhne Mono"/>
              </a:rPr>
              <a:t>ffmpeg</a:t>
            </a:r>
            <a:r>
              <a:rPr kumimoji="0" lang="en-US" altLang="en-US" sz="3200" b="1" i="0" u="none" strike="noStrike" cap="none" normalizeH="0" baseline="0" dirty="0">
                <a:ln>
                  <a:noFill/>
                </a:ln>
                <a:effectLst/>
                <a:latin typeface="Söhne Mono"/>
              </a:rPr>
              <a:t>]</a:t>
            </a:r>
            <a:r>
              <a:rPr kumimoji="0" lang="en-US" altLang="en-US" sz="3200" b="0" i="0" u="none" strike="noStrike" cap="none" normalizeH="0" baseline="0" dirty="0">
                <a:ln>
                  <a:noFill/>
                </a:ln>
                <a:effectLst/>
                <a:latin typeface="Söhne"/>
              </a:rPr>
              <a:t> installation includes the </a:t>
            </a:r>
            <a:r>
              <a:rPr kumimoji="0" lang="en-US" altLang="en-US" sz="3200" b="0" i="0" u="none" strike="noStrike" cap="none" normalizeH="0" baseline="0" dirty="0" err="1">
                <a:ln>
                  <a:noFill/>
                </a:ln>
                <a:effectLst/>
                <a:latin typeface="Söhne"/>
              </a:rPr>
              <a:t>FFmpeg</a:t>
            </a:r>
            <a:r>
              <a:rPr kumimoji="0" lang="en-US" altLang="en-US" sz="3200" b="0" i="0" u="none" strike="noStrike" cap="none" normalizeH="0" baseline="0" dirty="0">
                <a:ln>
                  <a:noFill/>
                </a:ln>
                <a:effectLst/>
                <a:latin typeface="Söhne"/>
              </a:rPr>
              <a:t> library, which is commonly used for video processing.</a:t>
            </a:r>
            <a:r>
              <a:rPr kumimoji="0" lang="en-US" altLang="en-US" sz="3200" b="0" i="0" u="none" strike="noStrike" cap="none" normalizeH="0" baseline="0" dirty="0">
                <a:ln>
                  <a:noFill/>
                </a:ln>
                <a:effectLst/>
              </a:rPr>
              <a:t> </a:t>
            </a: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11295541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92AA-D8F4-1A3D-5C2D-5574E4D42078}"/>
              </a:ext>
            </a:extLst>
          </p:cNvPr>
          <p:cNvSpPr>
            <a:spLocks noGrp="1"/>
          </p:cNvSpPr>
          <p:nvPr>
            <p:ph type="title"/>
          </p:nvPr>
        </p:nvSpPr>
        <p:spPr/>
        <p:txBody>
          <a:bodyPr/>
          <a:lstStyle/>
          <a:p>
            <a:endParaRPr lang="en-IN" dirty="0"/>
          </a:p>
        </p:txBody>
      </p:sp>
      <p:pic>
        <p:nvPicPr>
          <p:cNvPr id="6" name="Picture Placeholder 5">
            <a:extLst>
              <a:ext uri="{FF2B5EF4-FFF2-40B4-BE49-F238E27FC236}">
                <a16:creationId xmlns:a16="http://schemas.microsoft.com/office/drawing/2014/main" id="{1CE7A5D2-F8BF-95D6-83FF-75E26F7625F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1399" b="21399"/>
          <a:stretch>
            <a:fillRect/>
          </a:stretch>
        </p:blipFill>
        <p:spPr>
          <a:xfrm>
            <a:off x="0" y="0"/>
            <a:ext cx="12191999" cy="6858000"/>
          </a:xfrm>
        </p:spPr>
      </p:pic>
      <p:sp>
        <p:nvSpPr>
          <p:cNvPr id="4" name="Text Placeholder 3">
            <a:extLst>
              <a:ext uri="{FF2B5EF4-FFF2-40B4-BE49-F238E27FC236}">
                <a16:creationId xmlns:a16="http://schemas.microsoft.com/office/drawing/2014/main" id="{84A8F043-40DF-2934-F316-D1BCF9226567}"/>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136387457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6C738-B0F6-EB2F-3A72-B03BD756318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46BC4BE-C511-6ADE-C75D-D86191C4EBE9}"/>
              </a:ext>
            </a:extLst>
          </p:cNvPr>
          <p:cNvSpPr>
            <a:spLocks noGrp="1"/>
          </p:cNvSpPr>
          <p:nvPr>
            <p:ph idx="1"/>
          </p:nvPr>
        </p:nvSpPr>
        <p:spPr/>
        <p:txBody>
          <a:bodyPr>
            <a:normAutofit/>
          </a:bodyPr>
          <a:lstStyle/>
          <a:p>
            <a:r>
              <a:rPr lang="en-US" sz="2000" b="0" i="0" dirty="0">
                <a:effectLst/>
                <a:latin typeface="Söhne"/>
              </a:rPr>
              <a:t>Python</a:t>
            </a:r>
            <a:r>
              <a:rPr lang="en-US" sz="2000" b="0" i="0" dirty="0">
                <a:solidFill>
                  <a:schemeClr val="bg1"/>
                </a:solidFill>
                <a:effectLst/>
                <a:latin typeface="Söhne"/>
              </a:rPr>
              <a:t> </a:t>
            </a:r>
            <a:r>
              <a:rPr lang="en-US" sz="2000" b="0" i="0" dirty="0">
                <a:effectLst/>
                <a:latin typeface="Söhne"/>
              </a:rPr>
              <a:t>is a high-level, general-purpose programming language known for its readability and simplicity. It supports multiple programming paradigms, including procedural, object-oriented, and functional programming. Python is widely used for web development, data analysis, artificial intelligence, scientific computing, automation, and more.</a:t>
            </a:r>
          </a:p>
          <a:p>
            <a:r>
              <a:rPr lang="en-US" sz="2000" b="0" i="0" dirty="0">
                <a:effectLst/>
                <a:latin typeface="Söhne"/>
              </a:rPr>
              <a:t>Creating GIFs in Python can be a fun and creative way to express ideas, showcase animations, or add dynamic content to your projects. Whether you're a developer, designer, or hobbyist, Python provides powerful libraries and tools to easily generate GIFs</a:t>
            </a:r>
            <a:endParaRPr lang="en-IN" sz="2000" b="0" i="0" dirty="0">
              <a:effectLst/>
              <a:latin typeface="Söhne"/>
            </a:endParaRPr>
          </a:p>
          <a:p>
            <a:endParaRPr lang="en-US" sz="2000" b="0" i="0" dirty="0">
              <a:solidFill>
                <a:srgbClr val="0F0F0F"/>
              </a:solidFill>
              <a:effectLst/>
              <a:latin typeface="Söhne"/>
            </a:endParaRPr>
          </a:p>
        </p:txBody>
      </p:sp>
      <p:sp>
        <p:nvSpPr>
          <p:cNvPr id="6" name="Rectangle 3">
            <a:extLst>
              <a:ext uri="{FF2B5EF4-FFF2-40B4-BE49-F238E27FC236}">
                <a16:creationId xmlns:a16="http://schemas.microsoft.com/office/drawing/2014/main" id="{2ED3A156-A585-A5D9-64EB-7EC26BCCE5CC}"/>
              </a:ext>
            </a:extLst>
          </p:cNvPr>
          <p:cNvSpPr>
            <a:spLocks noChangeArrowheads="1"/>
          </p:cNvSpPr>
          <p:nvPr/>
        </p:nvSpPr>
        <p:spPr bwMode="auto">
          <a:xfrm>
            <a:off x="685800" y="4601518"/>
            <a:ext cx="1011218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öhne"/>
              </a:rPr>
              <a:t>-&gt;</a:t>
            </a:r>
            <a:r>
              <a:rPr kumimoji="0" lang="en-US" altLang="en-US" sz="2000" b="0" i="0" u="none" strike="noStrike" cap="none" normalizeH="0" baseline="0" dirty="0">
                <a:ln>
                  <a:noFill/>
                </a:ln>
                <a:solidFill>
                  <a:schemeClr val="tx1"/>
                </a:solidFill>
                <a:effectLst/>
                <a:latin typeface="Söhne"/>
              </a:rPr>
              <a:t>the basics of GIF creation using Python, covering essential concepts such as image processing, frame manipulation, and exporting the final result. Get ready to breathe life into your static images and bring a touch of animation to your Python projects!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966594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5973-9D4D-42BE-4E71-40A1A6F5AB51}"/>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06E31F21-8454-A581-4DF0-1C2711C0D49E}"/>
              </a:ext>
            </a:extLst>
          </p:cNvPr>
          <p:cNvSpPr>
            <a:spLocks noGrp="1"/>
          </p:cNvSpPr>
          <p:nvPr>
            <p:ph idx="1"/>
          </p:nvPr>
        </p:nvSpPr>
        <p:spPr/>
        <p:txBody>
          <a:bodyPr>
            <a:normAutofit fontScale="92500"/>
          </a:bodyPr>
          <a:lstStyle/>
          <a:p>
            <a:r>
              <a:rPr lang="en-US" sz="2400" b="0" i="0" dirty="0">
                <a:effectLst/>
                <a:latin typeface="Söhne"/>
              </a:rPr>
              <a:t>The Python GIF Creator is a versatile tool designed for the dynamic generation of GIFs from a series of images. Leveraging the capabilities of Python, the creator offers a user-friendly interface for users to compile, modify, and export animated GIFs effortlessly. The core functionalities include image processing, frame sequencing, and GIF optimization.</a:t>
            </a:r>
          </a:p>
          <a:p>
            <a:r>
              <a:rPr lang="en-US" sz="2400" dirty="0">
                <a:latin typeface="Söhne"/>
              </a:rPr>
              <a:t>Key words:</a:t>
            </a:r>
          </a:p>
          <a:p>
            <a:r>
              <a:rPr lang="en-IN" sz="1600" b="1" i="0" dirty="0">
                <a:effectLst/>
                <a:latin typeface="Söhne"/>
              </a:rPr>
              <a:t>Image Processing:</a:t>
            </a:r>
            <a:r>
              <a:rPr lang="en-US" sz="1600" b="0" i="0" dirty="0">
                <a:effectLst/>
                <a:latin typeface="Söhne"/>
              </a:rPr>
              <a:t>The creator supports various image formats, allowing users to import a diverse range of image types.</a:t>
            </a:r>
            <a:endParaRPr lang="en-US" sz="2400" b="0" i="0" dirty="0">
              <a:effectLst/>
              <a:latin typeface="Söhne"/>
            </a:endParaRPr>
          </a:p>
          <a:p>
            <a:r>
              <a:rPr lang="en-IN" sz="1600" b="1" i="0" dirty="0">
                <a:effectLst/>
                <a:latin typeface="Söhne"/>
              </a:rPr>
              <a:t>Frame Sequencing:</a:t>
            </a:r>
            <a:r>
              <a:rPr lang="en-US" sz="1600" b="0" i="0" dirty="0">
                <a:effectLst/>
                <a:latin typeface="Söhne"/>
              </a:rPr>
              <a:t>A user-friendly interface facilitates the arrangement and sequencing of frames to determine the flow and timing of the GIF animation.</a:t>
            </a:r>
            <a:endParaRPr lang="en-US" sz="2400" dirty="0">
              <a:latin typeface="Söhne"/>
            </a:endParaRPr>
          </a:p>
          <a:p>
            <a:r>
              <a:rPr lang="en-IN" sz="1600" b="1" i="0" dirty="0">
                <a:effectLst/>
                <a:latin typeface="Söhne"/>
              </a:rPr>
              <a:t>GIF Optimization:</a:t>
            </a:r>
            <a:r>
              <a:rPr lang="en-US" sz="1600" b="0" i="0" dirty="0">
                <a:effectLst/>
                <a:latin typeface="Söhne"/>
              </a:rPr>
              <a:t>The creator optimizes the final GIF output, ensuring a balance between file size and visual quality</a:t>
            </a:r>
            <a:endParaRPr lang="en-US" sz="2400" b="0" i="0" dirty="0">
              <a:effectLst/>
              <a:latin typeface="Söhne"/>
            </a:endParaRPr>
          </a:p>
          <a:p>
            <a:r>
              <a:rPr lang="en-IN" sz="1600" b="1" i="0" dirty="0">
                <a:effectLst/>
                <a:latin typeface="Söhne"/>
              </a:rPr>
              <a:t>Customization Options:</a:t>
            </a:r>
            <a:r>
              <a:rPr lang="en-US" sz="1600" b="0" i="0" dirty="0">
                <a:effectLst/>
                <a:latin typeface="Söhne"/>
              </a:rPr>
              <a:t>Users have the flexibility to add text overlays, stickers, or other graphical elements to individual frames</a:t>
            </a:r>
            <a:r>
              <a:rPr lang="en-US" sz="1600" b="0" i="0" dirty="0">
                <a:solidFill>
                  <a:srgbClr val="0F0F0F"/>
                </a:solidFill>
                <a:effectLst/>
                <a:latin typeface="Söhne"/>
              </a:rPr>
              <a:t>.</a:t>
            </a:r>
            <a:endParaRPr lang="en-US" sz="2400" dirty="0">
              <a:solidFill>
                <a:srgbClr val="0F0F0F"/>
              </a:solidFill>
              <a:latin typeface="Söhne"/>
            </a:endParaRPr>
          </a:p>
          <a:p>
            <a:r>
              <a:rPr lang="en-IN" sz="1600" b="1" i="0" dirty="0">
                <a:effectLst/>
                <a:latin typeface="Söhne"/>
              </a:rPr>
              <a:t>Export and Sharing:</a:t>
            </a:r>
            <a:r>
              <a:rPr lang="en-US" sz="1600" b="0" i="0" dirty="0">
                <a:effectLst/>
                <a:latin typeface="Söhne"/>
              </a:rPr>
              <a:t>The Python GIF Creator supports seamless export of the finalized GIF, making it easy to share creations across various platforms.</a:t>
            </a:r>
            <a:endParaRPr lang="en-IN" sz="2400" dirty="0">
              <a:latin typeface="Söhne"/>
            </a:endParaRPr>
          </a:p>
        </p:txBody>
      </p:sp>
    </p:spTree>
    <p:extLst>
      <p:ext uri="{BB962C8B-B14F-4D97-AF65-F5344CB8AC3E}">
        <p14:creationId xmlns:p14="http://schemas.microsoft.com/office/powerpoint/2010/main" val="244989088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DC89-F8F8-800E-0EE2-9B03940FDC3E}"/>
              </a:ext>
            </a:extLst>
          </p:cNvPr>
          <p:cNvSpPr>
            <a:spLocks noGrp="1"/>
          </p:cNvSpPr>
          <p:nvPr>
            <p:ph type="title"/>
          </p:nvPr>
        </p:nvSpPr>
        <p:spPr/>
        <p:txBody>
          <a:bodyPr/>
          <a:lstStyle/>
          <a:p>
            <a:r>
              <a:rPr lang="en-IN" dirty="0"/>
              <a:t>REQUIREMENTS</a:t>
            </a:r>
          </a:p>
        </p:txBody>
      </p:sp>
      <p:sp>
        <p:nvSpPr>
          <p:cNvPr id="5" name="Rectangle 2">
            <a:extLst>
              <a:ext uri="{FF2B5EF4-FFF2-40B4-BE49-F238E27FC236}">
                <a16:creationId xmlns:a16="http://schemas.microsoft.com/office/drawing/2014/main" id="{2E33E9CF-D03A-FC64-0594-4F474558F108}"/>
              </a:ext>
            </a:extLst>
          </p:cNvPr>
          <p:cNvSpPr>
            <a:spLocks noGrp="1" noChangeArrowheads="1"/>
          </p:cNvSpPr>
          <p:nvPr>
            <p:ph idx="1"/>
          </p:nvPr>
        </p:nvSpPr>
        <p:spPr bwMode="auto">
          <a:xfrm>
            <a:off x="437029" y="1788563"/>
            <a:ext cx="11317941"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effectLst/>
                <a:latin typeface="Söhne"/>
              </a:rPr>
              <a:t>-&gt;</a:t>
            </a:r>
            <a:r>
              <a:rPr kumimoji="0" lang="en-US" altLang="en-US" sz="2800" b="0" i="0" u="none" strike="noStrike" cap="none" normalizeH="0" baseline="0" dirty="0">
                <a:ln>
                  <a:noFill/>
                </a:ln>
                <a:effectLst/>
                <a:latin typeface="Söhne"/>
              </a:rPr>
              <a:t>Creating GIFs in Python typically involves using a library that allows you to manipulate images and save them as a GIF. One popular library for this purpose is the </a:t>
            </a:r>
            <a:r>
              <a:rPr lang="en-US" altLang="en-US" sz="2800" b="1" dirty="0">
                <a:latin typeface="Söhne Mono"/>
              </a:rPr>
              <a:t>MOVIEPY</a:t>
            </a:r>
            <a:r>
              <a:rPr kumimoji="0" lang="en-US" altLang="en-US" sz="2800" b="0" i="0" u="none" strike="noStrike" cap="none" normalizeH="0" baseline="0" dirty="0">
                <a:ln>
                  <a:noFill/>
                </a:ln>
                <a:effectLst/>
                <a:latin typeface="Söhne"/>
              </a:rPr>
              <a:t> library (an improved fork of the original Python Imaging Library, ).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2800" dirty="0">
                <a:latin typeface="Söhne"/>
              </a:rPr>
              <a:t>-&gt;images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öhne"/>
              </a:rPr>
              <a:t>-&gt;system </a:t>
            </a:r>
            <a:r>
              <a:rPr lang="en-US" altLang="en-US" sz="2800" dirty="0">
                <a:latin typeface="Söhne"/>
              </a:rPr>
              <a:t>(or)laptop</a:t>
            </a:r>
          </a:p>
          <a:p>
            <a:pPr marL="0" marR="0" lvl="0" indent="0" defTabSz="914400" rtl="0" eaLnBrk="0" fontAlgn="base" latinLnBrk="0" hangingPunct="0">
              <a:lnSpc>
                <a:spcPct val="100000"/>
              </a:lnSpc>
              <a:spcBef>
                <a:spcPct val="0"/>
              </a:spcBef>
              <a:spcAft>
                <a:spcPct val="0"/>
              </a:spcAft>
              <a:buClrTx/>
              <a:buSzTx/>
              <a:buFontTx/>
              <a:buNone/>
              <a:tabLst/>
            </a:pPr>
            <a:r>
              <a:rPr lang="en-US" altLang="en-US" sz="2800" dirty="0">
                <a:latin typeface="Söhne"/>
              </a:rPr>
              <a:t>-&gt;visual video code (or)python compiler software</a:t>
            </a:r>
          </a:p>
          <a:p>
            <a:pPr marL="0" marR="0" lvl="0" indent="0" defTabSz="914400" rtl="0" eaLnBrk="0" fontAlgn="base" latinLnBrk="0" hangingPunct="0">
              <a:lnSpc>
                <a:spcPct val="100000"/>
              </a:lnSpc>
              <a:spcBef>
                <a:spcPct val="0"/>
              </a:spcBef>
              <a:spcAft>
                <a:spcPct val="0"/>
              </a:spcAft>
              <a:buClrTx/>
              <a:buSzTx/>
              <a:buFontTx/>
              <a:buNone/>
              <a:tabLst/>
            </a:pPr>
            <a:r>
              <a:rPr lang="en-US" altLang="en-US" sz="2800" dirty="0">
                <a:latin typeface="Söhne"/>
              </a:rPr>
              <a:t>-&gt;images for converting int GIF</a:t>
            </a:r>
          </a:p>
          <a:p>
            <a:pPr marL="0" marR="0" lvl="0" indent="0" defTabSz="914400" rtl="0" eaLnBrk="0" fontAlgn="base" latinLnBrk="0" hangingPunct="0">
              <a:lnSpc>
                <a:spcPct val="100000"/>
              </a:lnSpc>
              <a:spcBef>
                <a:spcPct val="0"/>
              </a:spcBef>
              <a:spcAft>
                <a:spcPct val="0"/>
              </a:spcAft>
              <a:buClrTx/>
              <a:buSzTx/>
              <a:buFontTx/>
              <a:buNone/>
              <a:tabLst/>
            </a:pPr>
            <a:r>
              <a:rPr lang="en-US" altLang="en-US" sz="2800" dirty="0">
                <a:latin typeface="Söhne"/>
              </a:rPr>
              <a:t>-&gt;suitable code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74640396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BD6D-6B49-F1C4-4419-CBDED18A9AF1}"/>
              </a:ext>
            </a:extLst>
          </p:cNvPr>
          <p:cNvSpPr>
            <a:spLocks noGrp="1"/>
          </p:cNvSpPr>
          <p:nvPr>
            <p:ph type="title"/>
          </p:nvPr>
        </p:nvSpPr>
        <p:spPr/>
        <p:txBody>
          <a:bodyPr/>
          <a:lstStyle/>
          <a:p>
            <a:r>
              <a:rPr lang="en-IN" dirty="0"/>
              <a:t>EXISTING SYSTEMS:</a:t>
            </a:r>
          </a:p>
        </p:txBody>
      </p:sp>
      <p:sp>
        <p:nvSpPr>
          <p:cNvPr id="3" name="Content Placeholder 2">
            <a:extLst>
              <a:ext uri="{FF2B5EF4-FFF2-40B4-BE49-F238E27FC236}">
                <a16:creationId xmlns:a16="http://schemas.microsoft.com/office/drawing/2014/main" id="{853C8EFD-0C52-8D98-21EA-5841E95315B4}"/>
              </a:ext>
            </a:extLst>
          </p:cNvPr>
          <p:cNvSpPr>
            <a:spLocks noGrp="1"/>
          </p:cNvSpPr>
          <p:nvPr>
            <p:ph idx="1"/>
          </p:nvPr>
        </p:nvSpPr>
        <p:spPr/>
        <p:txBody>
          <a:bodyPr/>
          <a:lstStyle/>
          <a:p>
            <a:r>
              <a:rPr lang="en-US" b="0" i="0" dirty="0">
                <a:effectLst/>
                <a:latin typeface="Söhne"/>
              </a:rPr>
              <a:t>There are several existing libraries and tools in Python that you can use to create GIFs from videos. Here are a few popular ones:</a:t>
            </a:r>
          </a:p>
          <a:p>
            <a:r>
              <a:rPr lang="en-IN" b="1" dirty="0" err="1">
                <a:latin typeface="Söhne"/>
              </a:rPr>
              <a:t>imageio</a:t>
            </a:r>
            <a:r>
              <a:rPr lang="en-IN" b="1" i="0" dirty="0">
                <a:effectLst/>
                <a:latin typeface="Söhne"/>
              </a:rPr>
              <a:t>:</a:t>
            </a:r>
            <a:r>
              <a:rPr lang="en-US" b="0" i="0" dirty="0">
                <a:effectLst/>
                <a:latin typeface="Söhne"/>
              </a:rPr>
              <a:t>is a Python library that allows you to edit </a:t>
            </a:r>
            <a:r>
              <a:rPr lang="en-US" dirty="0">
                <a:latin typeface="Söhne"/>
              </a:rPr>
              <a:t>image</a:t>
            </a:r>
            <a:r>
              <a:rPr lang="en-US" b="0" i="0" dirty="0">
                <a:effectLst/>
                <a:latin typeface="Söhne"/>
              </a:rPr>
              <a:t>. It supports GIF creation from video files. You can use it to trim the video, add text, effects, and then save it as a GIF.</a:t>
            </a:r>
          </a:p>
          <a:p>
            <a:r>
              <a:rPr lang="en-IN" b="1" i="0" dirty="0">
                <a:effectLst/>
                <a:latin typeface="Söhne"/>
              </a:rPr>
              <a:t>OpenCV:</a:t>
            </a:r>
            <a:r>
              <a:rPr lang="en-US" b="0" i="0" dirty="0">
                <a:effectLst/>
                <a:latin typeface="Söhne"/>
              </a:rPr>
              <a:t>OpenCV is a computer vision library that also provides video processing capabilities. You can use it to extract frames from a video and then save those frames as a GIF.</a:t>
            </a:r>
          </a:p>
          <a:p>
            <a:r>
              <a:rPr lang="en-IN" b="1" i="0" dirty="0" err="1">
                <a:effectLst/>
                <a:latin typeface="Söhne"/>
              </a:rPr>
              <a:t>mageio-ffmpeg</a:t>
            </a:r>
            <a:r>
              <a:rPr lang="en-IN" b="1" i="0" dirty="0">
                <a:effectLst/>
                <a:latin typeface="Söhne"/>
              </a:rPr>
              <a:t>:</a:t>
            </a:r>
            <a:r>
              <a:rPr lang="en-US" b="0" i="0" dirty="0" err="1">
                <a:effectLst/>
                <a:latin typeface="Söhne"/>
              </a:rPr>
              <a:t>imageio-ffmpeg</a:t>
            </a:r>
            <a:r>
              <a:rPr lang="en-US" b="0" i="0" dirty="0">
                <a:effectLst/>
                <a:latin typeface="Söhne"/>
              </a:rPr>
              <a:t> is an extension for the </a:t>
            </a:r>
            <a:r>
              <a:rPr lang="en-US" b="0" i="0" dirty="0" err="1">
                <a:effectLst/>
                <a:latin typeface="Söhne"/>
              </a:rPr>
              <a:t>imageio</a:t>
            </a:r>
            <a:r>
              <a:rPr lang="en-US" b="0" i="0" dirty="0">
                <a:effectLst/>
                <a:latin typeface="Söhne"/>
              </a:rPr>
              <a:t> library that allows you to read and write video files. You can use it to load a video and then save it as a GIF.</a:t>
            </a:r>
          </a:p>
          <a:p>
            <a:r>
              <a:rPr lang="en-US" b="0" i="0" dirty="0">
                <a:effectLst/>
                <a:latin typeface="Söhne"/>
              </a:rPr>
              <a:t>Each of these options has its own set of features and capabilities, so you may want to explore the documentation for each library to understand their full range of functionality</a:t>
            </a:r>
            <a:r>
              <a:rPr lang="en-US" b="0" i="0" dirty="0">
                <a:solidFill>
                  <a:srgbClr val="0F0F0F"/>
                </a:solidFill>
                <a:effectLst/>
                <a:latin typeface="Söhne"/>
              </a:rPr>
              <a:t>.</a:t>
            </a:r>
            <a:endParaRPr lang="en-IN" dirty="0"/>
          </a:p>
        </p:txBody>
      </p:sp>
    </p:spTree>
    <p:extLst>
      <p:ext uri="{BB962C8B-B14F-4D97-AF65-F5344CB8AC3E}">
        <p14:creationId xmlns:p14="http://schemas.microsoft.com/office/powerpoint/2010/main" val="158919570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54C0-C068-69A7-1A81-ECD3D91DE00B}"/>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524F046C-884D-0D0B-9122-28241A0E2188}"/>
              </a:ext>
            </a:extLst>
          </p:cNvPr>
          <p:cNvSpPr>
            <a:spLocks noGrp="1"/>
          </p:cNvSpPr>
          <p:nvPr>
            <p:ph idx="1"/>
          </p:nvPr>
        </p:nvSpPr>
        <p:spPr/>
        <p:txBody>
          <a:bodyPr/>
          <a:lstStyle/>
          <a:p>
            <a:r>
              <a:rPr lang="en-US" b="0" i="0" dirty="0">
                <a:effectLst/>
                <a:latin typeface="Söhne"/>
              </a:rPr>
              <a:t>Creating a GIF creator using video in Python typically involves using libraries that handle video processing and GIF creation. One popular combination of libraries for this task is OpenCV for video processing and image manipulation, and </a:t>
            </a:r>
            <a:r>
              <a:rPr lang="en-US" b="0" i="0" dirty="0" err="1">
                <a:effectLst/>
                <a:latin typeface="Söhne"/>
              </a:rPr>
              <a:t>imageio</a:t>
            </a:r>
            <a:r>
              <a:rPr lang="en-US" b="0" i="0" dirty="0">
                <a:effectLst/>
                <a:latin typeface="Söhne"/>
              </a:rPr>
              <a:t> for creating the GIF</a:t>
            </a:r>
          </a:p>
          <a:p>
            <a:r>
              <a:rPr lang="en-IN" b="1" i="0" dirty="0">
                <a:effectLst/>
                <a:latin typeface="Söhne"/>
              </a:rPr>
              <a:t>Install Required Libraries:</a:t>
            </a:r>
            <a:r>
              <a:rPr lang="en-US" b="0" i="0" dirty="0">
                <a:effectLst/>
                <a:latin typeface="Söhne"/>
              </a:rPr>
              <a:t>part is required to ensure that </a:t>
            </a:r>
            <a:r>
              <a:rPr lang="en-US" b="0" i="0" dirty="0" err="1">
                <a:effectLst/>
                <a:latin typeface="Söhne"/>
              </a:rPr>
              <a:t>imageio</a:t>
            </a:r>
            <a:r>
              <a:rPr lang="en-US" b="0" i="0" dirty="0">
                <a:effectLst/>
                <a:latin typeface="Söhne"/>
              </a:rPr>
              <a:t> has support for reading and writing video files.</a:t>
            </a:r>
          </a:p>
          <a:p>
            <a:r>
              <a:rPr lang="en-IN" b="1" i="0" dirty="0">
                <a:effectLst/>
                <a:latin typeface="Söhne"/>
              </a:rPr>
              <a:t>Code Implementation:</a:t>
            </a:r>
            <a:r>
              <a:rPr lang="en-US" b="0" i="0" dirty="0">
                <a:effectLst/>
                <a:latin typeface="Söhne"/>
              </a:rPr>
              <a:t>parameters allow you to specify a range of the video to convert to GIF.</a:t>
            </a:r>
          </a:p>
          <a:p>
            <a:r>
              <a:rPr lang="en-IN" b="1" i="0" dirty="0">
                <a:effectLst/>
                <a:latin typeface="Söhne"/>
              </a:rPr>
              <a:t>Run the Script:</a:t>
            </a:r>
            <a:r>
              <a:rPr lang="en-US" b="0" i="0" dirty="0">
                <a:effectLst/>
                <a:latin typeface="Söhne"/>
              </a:rPr>
              <a:t>Save the script, replace "input_</a:t>
            </a:r>
            <a:r>
              <a:rPr lang="en-US" dirty="0">
                <a:latin typeface="Söhne"/>
              </a:rPr>
              <a:t>image</a:t>
            </a:r>
            <a:r>
              <a:rPr lang="en-US" b="0" i="0" dirty="0">
                <a:effectLst/>
                <a:latin typeface="Söhne"/>
              </a:rPr>
              <a:t>.mp4" with the path to your video file, and run the script. It should generate a GIF file named "output.gif" based on the specified parameters.</a:t>
            </a:r>
            <a:endParaRPr lang="en-IN" dirty="0"/>
          </a:p>
        </p:txBody>
      </p:sp>
    </p:spTree>
    <p:extLst>
      <p:ext uri="{BB962C8B-B14F-4D97-AF65-F5344CB8AC3E}">
        <p14:creationId xmlns:p14="http://schemas.microsoft.com/office/powerpoint/2010/main" val="167153093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E265-5C18-6213-EA07-70D9B3E22A6A}"/>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590932C2-3C16-2BCD-5356-C91EA1307610}"/>
              </a:ext>
            </a:extLst>
          </p:cNvPr>
          <p:cNvSpPr>
            <a:spLocks noGrp="1"/>
          </p:cNvSpPr>
          <p:nvPr>
            <p:ph idx="1"/>
          </p:nvPr>
        </p:nvSpPr>
        <p:spPr>
          <a:xfrm>
            <a:off x="685800" y="1768840"/>
            <a:ext cx="10820400" cy="4449846"/>
          </a:xfrm>
        </p:spPr>
        <p:txBody>
          <a:bodyPr>
            <a:normAutofit/>
          </a:bodyPr>
          <a:lstStyle/>
          <a:p>
            <a:r>
              <a:rPr lang="en-IN" b="0" i="0" dirty="0">
                <a:effectLst/>
                <a:latin typeface="Söhne"/>
              </a:rPr>
              <a:t>Here's a high-level architecture </a:t>
            </a:r>
          </a:p>
          <a:p>
            <a:r>
              <a:rPr lang="en-IN" b="1" i="0" dirty="0">
                <a:effectLst/>
                <a:latin typeface="Söhne"/>
              </a:rPr>
              <a:t>Import Necessary Libraries:</a:t>
            </a:r>
            <a:r>
              <a:rPr lang="en-US" b="0" i="0" dirty="0">
                <a:effectLst/>
                <a:latin typeface="Söhne"/>
              </a:rPr>
              <a:t>Import required libraries like OpenCV for video processing and image manipulation, and </a:t>
            </a:r>
            <a:r>
              <a:rPr lang="en-US" b="0" i="0" dirty="0" err="1">
                <a:effectLst/>
                <a:latin typeface="Söhne"/>
              </a:rPr>
              <a:t>imageio</a:t>
            </a:r>
            <a:r>
              <a:rPr lang="en-US" b="0" i="0" dirty="0">
                <a:effectLst/>
                <a:latin typeface="Söhne"/>
              </a:rPr>
              <a:t> for creating GIFs.</a:t>
            </a:r>
          </a:p>
          <a:p>
            <a:r>
              <a:rPr lang="en-IN" b="1" i="0" dirty="0">
                <a:effectLst/>
                <a:latin typeface="Söhne"/>
              </a:rPr>
              <a:t>Read Video File:</a:t>
            </a:r>
            <a:r>
              <a:rPr lang="en-US" b="0" i="0" dirty="0">
                <a:effectLst/>
                <a:latin typeface="Söhne"/>
              </a:rPr>
              <a:t>Use OpenCV to read the input video file.</a:t>
            </a:r>
          </a:p>
          <a:p>
            <a:r>
              <a:rPr lang="en-IN" b="1" i="0" dirty="0">
                <a:effectLst/>
                <a:latin typeface="Söhne"/>
              </a:rPr>
              <a:t>Process Frames:</a:t>
            </a:r>
            <a:r>
              <a:rPr lang="en-US" b="0" i="0" dirty="0">
                <a:effectLst/>
                <a:latin typeface="Söhne"/>
              </a:rPr>
              <a:t>Iterate through each frame of the video, applying any necessary processing (e.g., resizing, cropping, or filtering) to prepare it for the GIF.</a:t>
            </a:r>
          </a:p>
          <a:p>
            <a:r>
              <a:rPr lang="en-IN" b="1" i="0" dirty="0">
                <a:effectLst/>
                <a:latin typeface="Söhne"/>
              </a:rPr>
              <a:t>Create GIF:</a:t>
            </a:r>
            <a:r>
              <a:rPr lang="en-US" b="0" i="0" dirty="0">
                <a:effectLst/>
                <a:latin typeface="Söhne"/>
              </a:rPr>
              <a:t>Use the </a:t>
            </a:r>
            <a:r>
              <a:rPr lang="en-US" b="0" i="0" dirty="0" err="1">
                <a:effectLst/>
                <a:latin typeface="Söhne"/>
              </a:rPr>
              <a:t>imageio</a:t>
            </a:r>
            <a:r>
              <a:rPr lang="en-US" b="0" i="0" dirty="0">
                <a:effectLst/>
                <a:latin typeface="Söhne"/>
              </a:rPr>
              <a:t> library to save the processed frames as a GIF.</a:t>
            </a:r>
          </a:p>
          <a:p>
            <a:r>
              <a:rPr lang="en-IN" b="1" i="0" dirty="0">
                <a:effectLst/>
                <a:latin typeface="Söhne"/>
              </a:rPr>
              <a:t>Frame Processing Function:</a:t>
            </a:r>
            <a:r>
              <a:rPr lang="en-US" b="0" i="0" dirty="0">
                <a:effectLst/>
                <a:latin typeface="Söhne"/>
              </a:rPr>
              <a:t>to handle any frame-specific processing. This may include resizing, cropping, applying filters, or any other enhancements.</a:t>
            </a:r>
          </a:p>
          <a:p>
            <a:r>
              <a:rPr lang="en-IN" b="1" i="0" dirty="0">
                <a:effectLst/>
                <a:latin typeface="Söhne"/>
              </a:rPr>
              <a:t>Adjust GIF Parameters:</a:t>
            </a:r>
            <a:r>
              <a:rPr lang="en-US" b="0" i="0" dirty="0">
                <a:effectLst/>
                <a:latin typeface="Söhne"/>
              </a:rPr>
              <a:t>Optionally, adjust parameters such as the GIF duration, frame rate, or other settings based on your requirements.</a:t>
            </a:r>
            <a:endParaRPr lang="en-IN" dirty="0"/>
          </a:p>
        </p:txBody>
      </p:sp>
    </p:spTree>
    <p:extLst>
      <p:ext uri="{BB962C8B-B14F-4D97-AF65-F5344CB8AC3E}">
        <p14:creationId xmlns:p14="http://schemas.microsoft.com/office/powerpoint/2010/main" val="146821944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0A2A5-6A0F-4201-2005-B1A4638E2701}"/>
              </a:ext>
            </a:extLst>
          </p:cNvPr>
          <p:cNvSpPr>
            <a:spLocks noGrp="1"/>
          </p:cNvSpPr>
          <p:nvPr>
            <p:ph type="title"/>
          </p:nvPr>
        </p:nvSpPr>
        <p:spPr/>
        <p:txBody>
          <a:bodyPr/>
          <a:lstStyle/>
          <a:p>
            <a:r>
              <a:rPr lang="en-IN" dirty="0"/>
              <a:t>Coding:</a:t>
            </a:r>
          </a:p>
        </p:txBody>
      </p:sp>
      <p:pic>
        <p:nvPicPr>
          <p:cNvPr id="6" name="Content Placeholder 5">
            <a:extLst>
              <a:ext uri="{FF2B5EF4-FFF2-40B4-BE49-F238E27FC236}">
                <a16:creationId xmlns:a16="http://schemas.microsoft.com/office/drawing/2014/main" id="{09EFAFB5-2B2E-0FDD-DC6A-EED9D1B4E4F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685800" y="1798821"/>
            <a:ext cx="5334000" cy="4294806"/>
          </a:xfrm>
        </p:spPr>
      </p:pic>
      <p:pic>
        <p:nvPicPr>
          <p:cNvPr id="8" name="Content Placeholder 7">
            <a:extLst>
              <a:ext uri="{FF2B5EF4-FFF2-40B4-BE49-F238E27FC236}">
                <a16:creationId xmlns:a16="http://schemas.microsoft.com/office/drawing/2014/main" id="{5E5F3772-3F96-E671-E367-ED76A053D67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172200" y="1798821"/>
            <a:ext cx="5334000" cy="4294805"/>
          </a:xfrm>
        </p:spPr>
      </p:pic>
    </p:spTree>
    <p:extLst>
      <p:ext uri="{BB962C8B-B14F-4D97-AF65-F5344CB8AC3E}">
        <p14:creationId xmlns:p14="http://schemas.microsoft.com/office/powerpoint/2010/main" val="351040537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1636-25A4-5770-7C51-C955857C8B24}"/>
              </a:ext>
            </a:extLst>
          </p:cNvPr>
          <p:cNvSpPr>
            <a:spLocks noGrp="1"/>
          </p:cNvSpPr>
          <p:nvPr>
            <p:ph type="ctrTitle"/>
          </p:nvPr>
        </p:nvSpPr>
        <p:spPr>
          <a:xfrm>
            <a:off x="1986197" y="889005"/>
            <a:ext cx="9448800" cy="849854"/>
          </a:xfrm>
        </p:spPr>
        <p:txBody>
          <a:bodyPr>
            <a:normAutofit fontScale="90000"/>
          </a:bodyPr>
          <a:lstStyle/>
          <a:p>
            <a:pPr algn="r"/>
            <a:r>
              <a:rPr lang="en-IN"/>
              <a:t>TESTING:</a:t>
            </a:r>
            <a:endParaRPr lang="en-IN" dirty="0"/>
          </a:p>
        </p:txBody>
      </p:sp>
      <p:sp>
        <p:nvSpPr>
          <p:cNvPr id="3" name="Subtitle 2">
            <a:extLst>
              <a:ext uri="{FF2B5EF4-FFF2-40B4-BE49-F238E27FC236}">
                <a16:creationId xmlns:a16="http://schemas.microsoft.com/office/drawing/2014/main" id="{E4CF3C18-6F0D-E013-0552-58B39D7E8FAC}"/>
              </a:ext>
            </a:extLst>
          </p:cNvPr>
          <p:cNvSpPr>
            <a:spLocks noGrp="1"/>
          </p:cNvSpPr>
          <p:nvPr>
            <p:ph type="subTitle" idx="1"/>
          </p:nvPr>
        </p:nvSpPr>
        <p:spPr>
          <a:xfrm>
            <a:off x="1371600" y="1843790"/>
            <a:ext cx="9448800" cy="4482059"/>
          </a:xfrm>
        </p:spPr>
        <p:txBody>
          <a:bodyPr/>
          <a:lstStyle/>
          <a:p>
            <a:r>
              <a:rPr lang="en-IN" b="1" i="0">
                <a:effectLst/>
                <a:latin typeface="Söhne"/>
              </a:rPr>
              <a:t>1)Unit Testing:</a:t>
            </a:r>
            <a:r>
              <a:rPr lang="en-US" b="0" i="0">
                <a:effectLst/>
                <a:latin typeface="Söhne"/>
              </a:rPr>
              <a:t>Test the functions or methods responsible for extracting frames from the video, converting frames to images, and creating the GIF.</a:t>
            </a:r>
          </a:p>
          <a:p>
            <a:r>
              <a:rPr lang="en-IN"/>
              <a:t>2)</a:t>
            </a:r>
            <a:r>
              <a:rPr lang="en-IN" b="1" i="0">
                <a:effectLst/>
                <a:latin typeface="Söhne"/>
              </a:rPr>
              <a:t> Mocking:</a:t>
            </a:r>
            <a:r>
              <a:rPr lang="en-US" b="0" i="0">
                <a:effectLst/>
                <a:latin typeface="Söhne"/>
              </a:rPr>
              <a:t>This allows you to isolate the specific functionality you want to test without relying on the complete integration.</a:t>
            </a:r>
          </a:p>
          <a:p>
            <a:r>
              <a:rPr lang="en-US">
                <a:latin typeface="Söhne"/>
              </a:rPr>
              <a:t>3)</a:t>
            </a:r>
            <a:r>
              <a:rPr lang="en-IN" b="1" i="0">
                <a:effectLst/>
                <a:latin typeface="Söhne"/>
              </a:rPr>
              <a:t> Integration Testing:</a:t>
            </a:r>
            <a:r>
              <a:rPr lang="en-US" b="0" i="0">
                <a:effectLst/>
                <a:latin typeface="Söhne"/>
              </a:rPr>
              <a:t>Use sample video files for testing to ensure the consistency of the process.</a:t>
            </a:r>
          </a:p>
          <a:p>
            <a:r>
              <a:rPr lang="en-US">
                <a:latin typeface="Söhne"/>
              </a:rPr>
              <a:t>4)</a:t>
            </a:r>
            <a:r>
              <a:rPr lang="en-IN" b="1" i="0">
                <a:effectLst/>
                <a:latin typeface="Söhne"/>
              </a:rPr>
              <a:t> Test Automation:</a:t>
            </a:r>
            <a:r>
              <a:rPr lang="en-US" b="0" i="0">
                <a:effectLst/>
                <a:latin typeface="Söhne"/>
              </a:rPr>
              <a:t>Continuous Integration (CI) tools like Jenkins, Travis CI, or GitHub Actions can be used to automate testing.</a:t>
            </a:r>
          </a:p>
          <a:p>
            <a:r>
              <a:rPr lang="en-US">
                <a:latin typeface="Söhne"/>
              </a:rPr>
              <a:t>5)</a:t>
            </a:r>
            <a:r>
              <a:rPr lang="en-IN" b="1" i="0">
                <a:effectLst/>
                <a:latin typeface="Söhne"/>
              </a:rPr>
              <a:t> Error Handling:</a:t>
            </a:r>
            <a:r>
              <a:rPr lang="en-US" b="0" i="0">
                <a:effectLst/>
                <a:latin typeface="Söhne"/>
              </a:rPr>
              <a:t>Ensure that appropriate exceptions are raised, and error messages are clear and helpful.</a:t>
            </a:r>
          </a:p>
          <a:p>
            <a:r>
              <a:rPr lang="en-US">
                <a:latin typeface="Söhne"/>
              </a:rPr>
              <a:t>6)</a:t>
            </a:r>
            <a:r>
              <a:rPr lang="en-IN" b="1" i="0">
                <a:effectLst/>
                <a:latin typeface="Söhne"/>
              </a:rPr>
              <a:t> Code Coverage:</a:t>
            </a:r>
            <a:r>
              <a:rPr lang="en-US" b="0" i="0">
                <a:effectLst/>
                <a:latin typeface="Söhne"/>
              </a:rPr>
              <a:t>Aim for high code coverage to ensure that most parts of your code are exercised during testing.</a:t>
            </a:r>
            <a:endParaRPr lang="en-IN" dirty="0"/>
          </a:p>
        </p:txBody>
      </p:sp>
    </p:spTree>
    <p:extLst>
      <p:ext uri="{BB962C8B-B14F-4D97-AF65-F5344CB8AC3E}">
        <p14:creationId xmlns:p14="http://schemas.microsoft.com/office/powerpoint/2010/main" val="267307719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159</TotalTime>
  <Words>1533</Words>
  <Application>Microsoft Office PowerPoint</Application>
  <PresentationFormat>Widescreen</PresentationFormat>
  <Paragraphs>76</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2" baseType="lpstr">
      <vt:lpstr>Arial</vt:lpstr>
      <vt:lpstr>Century Gothic</vt:lpstr>
      <vt:lpstr>Open Sans</vt:lpstr>
      <vt:lpstr>Söhne</vt:lpstr>
      <vt:lpstr>Söhne Mono</vt:lpstr>
      <vt:lpstr>Vapor Trail</vt:lpstr>
      <vt:lpstr>Python project</vt:lpstr>
      <vt:lpstr>INTRODUCTION</vt:lpstr>
      <vt:lpstr>ABSTRACT</vt:lpstr>
      <vt:lpstr>REQUIREMENTS</vt:lpstr>
      <vt:lpstr>EXISTING SYSTEMS:</vt:lpstr>
      <vt:lpstr>PROPOSED SYSTEM:</vt:lpstr>
      <vt:lpstr>ARCHITECTURE:</vt:lpstr>
      <vt:lpstr>Coding:</vt:lpstr>
      <vt:lpstr>TESTING:</vt:lpstr>
      <vt:lpstr>FINALL OUTPUT:</vt:lpstr>
      <vt:lpstr>IMPLEMENTATION:</vt:lpstr>
      <vt:lpstr>CONCLUSION:</vt:lpstr>
      <vt:lpstr>Future scope:</vt:lpstr>
      <vt:lpstr>Reference:</vt:lpstr>
      <vt:lpstr>PowerPoint Presentation</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dc:title>
  <dc:creator>chandu dondapati</dc:creator>
  <cp:lastModifiedBy>chandu dondapati</cp:lastModifiedBy>
  <cp:revision>7</cp:revision>
  <dcterms:created xsi:type="dcterms:W3CDTF">2023-11-19T09:27:25Z</dcterms:created>
  <dcterms:modified xsi:type="dcterms:W3CDTF">2023-11-20T08:37:46Z</dcterms:modified>
</cp:coreProperties>
</file>