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7" r:id="rId4"/>
    <p:sldId id="259" r:id="rId5"/>
    <p:sldId id="260" r:id="rId6"/>
    <p:sldId id="261" r:id="rId7"/>
    <p:sldId id="262" r:id="rId8"/>
    <p:sldId id="263" r:id="rId9"/>
    <p:sldId id="264" r:id="rId10"/>
    <p:sldId id="271" r:id="rId11"/>
    <p:sldId id="265" r:id="rId12"/>
    <p:sldId id="267" r:id="rId13"/>
    <p:sldId id="268" r:id="rId14"/>
    <p:sldId id="269" r:id="rId15"/>
    <p:sldId id="270" r:id="rId16"/>
  </p:sldIdLst>
  <p:sldSz cx="12192000" cy="6858000"/>
  <p:notesSz cx="6858000" cy="9144000"/>
  <p:custShowLst>
    <p:custShow name="Custom Show 1" id="0">
      <p:sldLst>
        <p:sld r:id="rId2"/>
        <p:sld r:id="rId4"/>
        <p:sld r:id="rId3"/>
        <p:sld r:id="rId5"/>
        <p:sld r:id="rId6"/>
        <p:sld r:id="rId7"/>
        <p:sld r:id="rId8"/>
        <p:sld r:id="rId9"/>
        <p:sld r:id="rId10"/>
        <p:sld r:id="rId12"/>
        <p:sld r:id="rId13"/>
        <p:sld r:id="rId14"/>
        <p:sld r:id="rId15"/>
        <p:sld r:id="rId16"/>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8AA82-1189-4837-B6C4-4F4882E30392}" v="10" dt="2023-11-21T05:43:08.758"/>
    <p1510:client id="{1C9405DF-B829-4168-A871-AC3EFB32378F}" v="641" dt="2023-11-21T05:26:07.427"/>
    <p1510:client id="{45E52469-A5B3-4D5A-AAD6-44064CE2C4B4}" v="296" dt="2023-11-21T05:40:18.689"/>
    <p1510:client id="{B94EB0CB-570B-4A10-AA85-11FAB28CCCAE}" v="556" dt="2023-11-21T04:41:42.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78" d="100"/>
          <a:sy n="78"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3532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790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094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69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5354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1573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82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2244906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2380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B44894-B86A-41DF-888B-A962098F6891}" type="datetimeFigureOut">
              <a:rPr lang="en-IN" smtClean="0"/>
              <a:t>22-11-2023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EEBDAD5-26C4-45C3-B49A-43CA2ECC6D1F}" type="slidenum">
              <a:rPr lang="en-IN" smtClean="0"/>
              <a:t>‹#›</a:t>
            </a:fld>
            <a:endParaRPr lang="en-IN"/>
          </a:p>
        </p:txBody>
      </p:sp>
    </p:spTree>
    <p:extLst>
      <p:ext uri="{BB962C8B-B14F-4D97-AF65-F5344CB8AC3E}">
        <p14:creationId xmlns:p14="http://schemas.microsoft.com/office/powerpoint/2010/main" val="155768113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570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627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8620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6447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220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454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704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574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8064103"/>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Lst>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pillow.readthedocs.io/en/stable/handbook/image-file-formats.html#gif" TargetMode="External"/><Relationship Id="rId7" Type="http://schemas.openxmlformats.org/officeDocument/2006/relationships/hyperlink" Target="https://github.com/WarrenWeckesser/numpngw" TargetMode="External"/><Relationship Id="rId2" Type="http://schemas.openxmlformats.org/officeDocument/2006/relationships/hyperlink" Target="http://www.somethinkodd.com/oddthinking/2005/12/06/python-imaging-library-pil-and-animated-gifs/" TargetMode="External"/><Relationship Id="rId1" Type="http://schemas.openxmlformats.org/officeDocument/2006/relationships/slideLayout" Target="../slideLayouts/slideLayout3.xml"/><Relationship Id="rId6" Type="http://schemas.openxmlformats.org/officeDocument/2006/relationships/hyperlink" Target="http://visvis.googlecode.com/hg/vvmovie/images2gif.py" TargetMode="External"/><Relationship Id="rId5" Type="http://schemas.openxmlformats.org/officeDocument/2006/relationships/hyperlink" Target="https://pypi.python.org/pypi/numpngw" TargetMode="External"/><Relationship Id="rId4" Type="http://schemas.openxmlformats.org/officeDocument/2006/relationships/hyperlink" Target="http://www.robert-king.com/#post2-python-makes-gif" TargetMode="External"/><Relationship Id="rId9"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10.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968D-7621-DC20-3B18-CF93F0EF7453}"/>
              </a:ext>
            </a:extLst>
          </p:cNvPr>
          <p:cNvSpPr>
            <a:spLocks noGrp="1"/>
          </p:cNvSpPr>
          <p:nvPr>
            <p:ph type="title"/>
          </p:nvPr>
        </p:nvSpPr>
        <p:spPr>
          <a:xfrm>
            <a:off x="1400355" y="2373"/>
            <a:ext cx="8610600" cy="1293028"/>
          </a:xfrm>
        </p:spPr>
        <p:txBody>
          <a:bodyPr>
            <a:normAutofit/>
          </a:bodyPr>
          <a:lstStyle/>
          <a:p>
            <a:pPr algn="ctr"/>
            <a:r>
              <a:rPr lang="en-IN" sz="2000" dirty="0">
                <a:latin typeface="Times New Roman"/>
                <a:cs typeface="Times New Roman"/>
              </a:rPr>
              <a:t>      </a:t>
            </a:r>
            <a:r>
              <a:rPr lang="en-IN" sz="2000" b="1" dirty="0">
                <a:latin typeface="Times New Roman"/>
                <a:cs typeface="Times New Roman"/>
              </a:rPr>
              <a:t>   Csa0810-python programming-SLOT-B</a:t>
            </a:r>
            <a:endParaRPr lang="en-US" b="1">
              <a:ea typeface="Calibri Light"/>
              <a:cs typeface="Calibri Light"/>
            </a:endParaRPr>
          </a:p>
        </p:txBody>
      </p:sp>
      <p:sp>
        <p:nvSpPr>
          <p:cNvPr id="3" name="Subtitle 2">
            <a:extLst>
              <a:ext uri="{FF2B5EF4-FFF2-40B4-BE49-F238E27FC236}">
                <a16:creationId xmlns:a16="http://schemas.microsoft.com/office/drawing/2014/main" id="{6BCEDA4B-01E8-ECD8-EEE2-BA058B9B2B61}"/>
              </a:ext>
            </a:extLst>
          </p:cNvPr>
          <p:cNvSpPr>
            <a:spLocks noGrp="1"/>
          </p:cNvSpPr>
          <p:nvPr>
            <p:ph idx="1"/>
          </p:nvPr>
        </p:nvSpPr>
        <p:spPr>
          <a:xfrm>
            <a:off x="194187" y="1458739"/>
            <a:ext cx="10834777" cy="616692"/>
          </a:xfrm>
        </p:spPr>
        <p:txBody>
          <a:bodyPr vert="horz" lIns="91440" tIns="45720" rIns="91440" bIns="45720" rtlCol="0" anchor="t">
            <a:noAutofit/>
          </a:bodyPr>
          <a:lstStyle/>
          <a:p>
            <a:pPr marL="0" indent="0" algn="ctr">
              <a:buNone/>
            </a:pPr>
            <a:r>
              <a:rPr lang="en-IN" sz="2400" b="1" dirty="0">
                <a:latin typeface="Century Gothic"/>
                <a:ea typeface="Open Sans"/>
                <a:cs typeface="Open Sans"/>
              </a:rPr>
              <a:t>GIF Creator Using the Image’s in Python</a:t>
            </a:r>
            <a:endParaRPr lang="en-IN" sz="2400" b="1" dirty="0">
              <a:latin typeface="Century Gothic"/>
              <a:ea typeface="Open Sans" panose="020F0502020204030204" pitchFamily="34" charset="0"/>
              <a:cs typeface="Open Sans" panose="020F0502020204030204" pitchFamily="34" charset="0"/>
            </a:endParaRPr>
          </a:p>
        </p:txBody>
      </p:sp>
      <p:sp>
        <p:nvSpPr>
          <p:cNvPr id="5" name="TextBox 4">
            <a:extLst>
              <a:ext uri="{FF2B5EF4-FFF2-40B4-BE49-F238E27FC236}">
                <a16:creationId xmlns:a16="http://schemas.microsoft.com/office/drawing/2014/main" id="{F5FAB664-2716-EAE3-2227-21788F4E4C43}"/>
              </a:ext>
            </a:extLst>
          </p:cNvPr>
          <p:cNvSpPr txBox="1"/>
          <p:nvPr/>
        </p:nvSpPr>
        <p:spPr>
          <a:xfrm>
            <a:off x="1478855" y="4288121"/>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Guided By,</a:t>
            </a:r>
          </a:p>
          <a:p>
            <a:r>
              <a:rPr lang="en-US" dirty="0">
                <a:latin typeface="Times New Roman"/>
                <a:ea typeface="+mn-lt"/>
                <a:cs typeface="+mn-lt"/>
              </a:rPr>
              <a:t>T. Vincent Gnanaraj </a:t>
            </a:r>
          </a:p>
          <a:p>
            <a:r>
              <a:rPr lang="en-US" dirty="0">
                <a:latin typeface="Times New Roman"/>
                <a:ea typeface="+mn-lt"/>
                <a:cs typeface="+mn-lt"/>
              </a:rPr>
              <a:t>(Course Faculty)</a:t>
            </a:r>
          </a:p>
          <a:p>
            <a:r>
              <a:rPr lang="en-US" dirty="0">
                <a:latin typeface="Times New Roman"/>
                <a:ea typeface="+mn-lt"/>
                <a:cs typeface="+mn-lt"/>
              </a:rPr>
              <a:t>Python Programming </a:t>
            </a:r>
            <a:endParaRPr lang="en-US" dirty="0">
              <a:latin typeface="Times New Roman"/>
              <a:ea typeface="+mn-lt"/>
              <a:cs typeface="Times New Roman"/>
            </a:endParaRPr>
          </a:p>
          <a:p>
            <a:r>
              <a:rPr lang="en-US" dirty="0">
                <a:latin typeface="Times New Roman"/>
                <a:ea typeface="+mn-lt"/>
                <a:cs typeface="+mn-lt"/>
              </a:rPr>
              <a:t>SSE, SIMATS </a:t>
            </a:r>
            <a:endParaRPr lang="en-US" dirty="0">
              <a:latin typeface="Times New Roman"/>
              <a:cs typeface="Times New Roman"/>
            </a:endParaRPr>
          </a:p>
          <a:p>
            <a:endParaRPr lang="en-US" dirty="0"/>
          </a:p>
          <a:p>
            <a:endParaRPr lang="en-US" dirty="0"/>
          </a:p>
        </p:txBody>
      </p:sp>
      <p:sp>
        <p:nvSpPr>
          <p:cNvPr id="6" name="TextBox 5">
            <a:extLst>
              <a:ext uri="{FF2B5EF4-FFF2-40B4-BE49-F238E27FC236}">
                <a16:creationId xmlns:a16="http://schemas.microsoft.com/office/drawing/2014/main" id="{C9B39B46-AD9F-6C62-A6C5-8C5762FD02DD}"/>
              </a:ext>
            </a:extLst>
          </p:cNvPr>
          <p:cNvSpPr txBox="1"/>
          <p:nvPr/>
        </p:nvSpPr>
        <p:spPr>
          <a:xfrm>
            <a:off x="7853220" y="4288121"/>
            <a:ext cx="3505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Work Done By,</a:t>
            </a:r>
          </a:p>
          <a:p>
            <a:r>
              <a:rPr lang="en-US" b="1" dirty="0">
                <a:latin typeface="Times New Roman"/>
                <a:cs typeface="Times New Roman"/>
              </a:rPr>
              <a:t>D.</a:t>
            </a:r>
            <a:r>
              <a:rPr lang="en-US" dirty="0">
                <a:latin typeface="Times New Roman"/>
                <a:cs typeface="Times New Roman"/>
              </a:rPr>
              <a:t>chandu</a:t>
            </a:r>
          </a:p>
          <a:p>
            <a:r>
              <a:rPr lang="en-US" b="1" dirty="0">
                <a:latin typeface="Times New Roman"/>
                <a:cs typeface="Times New Roman"/>
              </a:rPr>
              <a:t>(192211232)</a:t>
            </a:r>
          </a:p>
          <a:p>
            <a:r>
              <a:rPr lang="en-US" dirty="0">
                <a:latin typeface="Times New Roman"/>
                <a:ea typeface="+mn-lt"/>
                <a:cs typeface="+mn-lt"/>
              </a:rPr>
              <a:t>Computer Science &amp; Engineering</a:t>
            </a:r>
          </a:p>
          <a:p>
            <a:r>
              <a:rPr lang="en-US" dirty="0">
                <a:latin typeface="Times New Roman"/>
                <a:cs typeface="Times New Roman"/>
              </a:rPr>
              <a:t>SSE, SIMATS</a:t>
            </a:r>
          </a:p>
          <a:p>
            <a:endParaRPr lang="en-US" dirty="0"/>
          </a:p>
        </p:txBody>
      </p:sp>
      <p:pic>
        <p:nvPicPr>
          <p:cNvPr id="4" name="Picture 3" descr="SSE">
            <a:extLst>
              <a:ext uri="{FF2B5EF4-FFF2-40B4-BE49-F238E27FC236}">
                <a16:creationId xmlns:a16="http://schemas.microsoft.com/office/drawing/2014/main" id="{3985C1C1-9842-4AE3-4E9F-9E3C377026E9}"/>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8" name="Picture 7" descr="Saveetha School Of Engineering">
            <a:extLst>
              <a:ext uri="{FF2B5EF4-FFF2-40B4-BE49-F238E27FC236}">
                <a16:creationId xmlns:a16="http://schemas.microsoft.com/office/drawing/2014/main" id="{36AC42F5-6FE6-8BCA-941D-A23F1595B8CA}"/>
              </a:ext>
            </a:extLst>
          </p:cNvPr>
          <p:cNvPicPr>
            <a:picLocks noChangeAspect="1"/>
          </p:cNvPicPr>
          <p:nvPr/>
        </p:nvPicPr>
        <p:blipFill>
          <a:blip r:embed="rId3"/>
          <a:stretch>
            <a:fillRect/>
          </a:stretch>
        </p:blipFill>
        <p:spPr>
          <a:xfrm>
            <a:off x="-79524" y="-14826"/>
            <a:ext cx="1654295" cy="1165464"/>
          </a:xfrm>
          <a:prstGeom prst="rect">
            <a:avLst/>
          </a:prstGeom>
        </p:spPr>
      </p:pic>
      <p:pic>
        <p:nvPicPr>
          <p:cNvPr id="1034" name="Picture 10" descr="GIFs support, ahoy! - nodebb">
            <a:extLst>
              <a:ext uri="{FF2B5EF4-FFF2-40B4-BE49-F238E27FC236}">
                <a16:creationId xmlns:a16="http://schemas.microsoft.com/office/drawing/2014/main" id="{D98A6BF0-9809-3D28-8292-4BDD877DC1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1690" y="1946787"/>
            <a:ext cx="5476567" cy="228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232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FE2A-34BC-CC1D-98D7-36868E9912D4}"/>
              </a:ext>
            </a:extLst>
          </p:cNvPr>
          <p:cNvSpPr>
            <a:spLocks noGrp="1"/>
          </p:cNvSpPr>
          <p:nvPr>
            <p:ph type="title"/>
          </p:nvPr>
        </p:nvSpPr>
        <p:spPr/>
        <p:txBody>
          <a:bodyPr>
            <a:normAutofit/>
          </a:bodyPr>
          <a:lstStyle/>
          <a:p>
            <a:pPr algn="ctr"/>
            <a:r>
              <a:rPr lang="en-IN" sz="1800" b="1" dirty="0">
                <a:latin typeface="Times New Roman"/>
                <a:cs typeface="Times New Roman"/>
              </a:rPr>
              <a:t>FINALL OUTPUT:</a:t>
            </a:r>
            <a:endParaRPr lang="en-US" sz="1800" b="1">
              <a:latin typeface="Times New Roman"/>
              <a:cs typeface="Times New Roman"/>
            </a:endParaRPr>
          </a:p>
        </p:txBody>
      </p:sp>
      <p:pic>
        <p:nvPicPr>
          <p:cNvPr id="6" name="Content Placeholder 5">
            <a:extLst>
              <a:ext uri="{FF2B5EF4-FFF2-40B4-BE49-F238E27FC236}">
                <a16:creationId xmlns:a16="http://schemas.microsoft.com/office/drawing/2014/main" id="{08C35D9D-171E-EF0A-A5B4-C39869B9EA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975154" y="1947295"/>
            <a:ext cx="4755292" cy="4146332"/>
          </a:xfrm>
        </p:spPr>
      </p:pic>
      <p:pic>
        <p:nvPicPr>
          <p:cNvPr id="8" name="Content Placeholder 7">
            <a:extLst>
              <a:ext uri="{FF2B5EF4-FFF2-40B4-BE49-F238E27FC236}">
                <a16:creationId xmlns:a16="http://schemas.microsoft.com/office/drawing/2014/main" id="{6E061011-BAB0-9747-663E-4C752C1ECD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221186" y="1957127"/>
            <a:ext cx="4755292" cy="4146332"/>
          </a:xfrm>
          <a:prstGeom prst="rect">
            <a:avLst/>
          </a:prstGeom>
        </p:spPr>
      </p:pic>
      <p:pic>
        <p:nvPicPr>
          <p:cNvPr id="4" name="Picture 3" descr="SSE">
            <a:extLst>
              <a:ext uri="{FF2B5EF4-FFF2-40B4-BE49-F238E27FC236}">
                <a16:creationId xmlns:a16="http://schemas.microsoft.com/office/drawing/2014/main" id="{E58B0EFB-6385-3D35-0140-AA9AD75A46A8}"/>
              </a:ext>
            </a:extLst>
          </p:cNvPr>
          <p:cNvPicPr>
            <a:picLocks noChangeAspect="1"/>
          </p:cNvPicPr>
          <p:nvPr/>
        </p:nvPicPr>
        <p:blipFill>
          <a:blip r:embed="rId4"/>
          <a:stretch>
            <a:fillRect/>
          </a:stretch>
        </p:blipFill>
        <p:spPr>
          <a:xfrm>
            <a:off x="10886625" y="-8087"/>
            <a:ext cx="1302408" cy="1051345"/>
          </a:xfrm>
          <a:prstGeom prst="rect">
            <a:avLst/>
          </a:prstGeom>
        </p:spPr>
      </p:pic>
      <p:pic>
        <p:nvPicPr>
          <p:cNvPr id="7" name="Picture 6" descr="Saveetha School Of Engineering">
            <a:extLst>
              <a:ext uri="{FF2B5EF4-FFF2-40B4-BE49-F238E27FC236}">
                <a16:creationId xmlns:a16="http://schemas.microsoft.com/office/drawing/2014/main" id="{4A6277EA-5872-3C89-EC4E-3A6267F427DD}"/>
              </a:ext>
            </a:extLst>
          </p:cNvPr>
          <p:cNvPicPr>
            <a:picLocks noChangeAspect="1"/>
          </p:cNvPicPr>
          <p:nvPr/>
        </p:nvPicPr>
        <p:blipFill>
          <a:blip r:embed="rId5"/>
          <a:stretch>
            <a:fillRect/>
          </a:stretch>
        </p:blipFill>
        <p:spPr>
          <a:xfrm>
            <a:off x="-79524" y="-14826"/>
            <a:ext cx="1654295" cy="1165464"/>
          </a:xfrm>
          <a:prstGeom prst="rect">
            <a:avLst/>
          </a:prstGeom>
        </p:spPr>
      </p:pic>
    </p:spTree>
    <p:extLst>
      <p:ext uri="{BB962C8B-B14F-4D97-AF65-F5344CB8AC3E}">
        <p14:creationId xmlns:p14="http://schemas.microsoft.com/office/powerpoint/2010/main" val="212931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0227-9843-A6A3-ABD6-BD51945EDC2C}"/>
              </a:ext>
            </a:extLst>
          </p:cNvPr>
          <p:cNvSpPr>
            <a:spLocks noGrp="1"/>
          </p:cNvSpPr>
          <p:nvPr>
            <p:ph type="title"/>
          </p:nvPr>
        </p:nvSpPr>
        <p:spPr>
          <a:xfrm>
            <a:off x="355121" y="1141721"/>
            <a:ext cx="10820400" cy="697143"/>
          </a:xfrm>
        </p:spPr>
        <p:txBody>
          <a:bodyPr>
            <a:normAutofit/>
          </a:bodyPr>
          <a:lstStyle/>
          <a:p>
            <a:pPr algn="ctr"/>
            <a:r>
              <a:rPr lang="en-IN" sz="1800" dirty="0">
                <a:latin typeface="Times New Roman"/>
                <a:cs typeface="Times New Roman"/>
              </a:rPr>
              <a:t>IMPLEMENTATION:</a:t>
            </a:r>
            <a:endParaRPr lang="en-US" sz="1800">
              <a:latin typeface="Times New Roman"/>
              <a:cs typeface="Times New Roman"/>
            </a:endParaRPr>
          </a:p>
        </p:txBody>
      </p:sp>
      <p:sp>
        <p:nvSpPr>
          <p:cNvPr id="3" name="Text Placeholder 2">
            <a:extLst>
              <a:ext uri="{FF2B5EF4-FFF2-40B4-BE49-F238E27FC236}">
                <a16:creationId xmlns:a16="http://schemas.microsoft.com/office/drawing/2014/main" id="{A5EEC2C6-319C-66FE-C1F1-48D680071433}"/>
              </a:ext>
            </a:extLst>
          </p:cNvPr>
          <p:cNvSpPr>
            <a:spLocks noGrp="1"/>
          </p:cNvSpPr>
          <p:nvPr>
            <p:ph type="body" sz="half" idx="2"/>
          </p:nvPr>
        </p:nvSpPr>
        <p:spPr>
          <a:xfrm>
            <a:off x="1030742" y="1708007"/>
            <a:ext cx="10130516" cy="3142890"/>
          </a:xfrm>
        </p:spPr>
        <p:txBody>
          <a:bodyPr>
            <a:noAutofit/>
          </a:bodyPr>
          <a:lstStyle/>
          <a:p>
            <a:pPr marL="285750" indent="-285750">
              <a:buFont typeface="Wingdings"/>
              <a:buChar char="Ø"/>
            </a:pPr>
            <a:r>
              <a:rPr lang="en-US" b="0" i="0" dirty="0">
                <a:effectLst/>
                <a:latin typeface="Söhne Mono"/>
              </a:rPr>
              <a:t>Make sure you have the necessary libraries installed.</a:t>
            </a:r>
            <a:r>
              <a:rPr lang="en-US" dirty="0">
                <a:latin typeface="Söhne Mono"/>
              </a:rPr>
              <a:t> </a:t>
            </a:r>
            <a:endParaRPr lang="en-US">
              <a:latin typeface="Söhne Mono"/>
              <a:ea typeface="Calibri" panose="020F0502020204030204"/>
              <a:cs typeface="Calibri" panose="020F0502020204030204"/>
            </a:endParaRPr>
          </a:p>
          <a:p>
            <a:pPr marL="285750" indent="-285750">
              <a:buFont typeface="Wingdings"/>
              <a:buChar char="Ø"/>
            </a:pPr>
            <a:r>
              <a:rPr lang="en-US" dirty="0">
                <a:latin typeface="Söhne Mono"/>
              </a:rPr>
              <a:t>Now</a:t>
            </a:r>
            <a:r>
              <a:rPr lang="en-US" b="0" i="0" dirty="0">
                <a:effectLst/>
                <a:latin typeface="Söhne Mono"/>
              </a:rPr>
              <a:t>, you can write a Python script to create a GIF from a video</a:t>
            </a:r>
            <a:endParaRPr lang="en-US">
              <a:latin typeface="Söhne Mono"/>
            </a:endParaRPr>
          </a:p>
          <a:p>
            <a:pPr marL="285750" indent="-285750">
              <a:buFont typeface="Wingdings"/>
              <a:buChar char="Ø"/>
            </a:pPr>
            <a:r>
              <a:rPr lang="en-US" b="0" i="0" dirty="0">
                <a:effectLst/>
                <a:latin typeface="Söhne Mono"/>
              </a:rPr>
              <a:t>Save the script to a file</a:t>
            </a:r>
          </a:p>
          <a:p>
            <a:pPr marL="285750" indent="-285750">
              <a:buFont typeface="Wingdings"/>
              <a:buChar char="Ø"/>
            </a:pPr>
            <a:r>
              <a:rPr lang="en-US" dirty="0">
                <a:latin typeface="Söhne Mono"/>
              </a:rPr>
              <a:t>Run</a:t>
            </a:r>
            <a:r>
              <a:rPr lang="en-US" b="0" i="0" dirty="0">
                <a:effectLst/>
                <a:latin typeface="Söhne Mono"/>
              </a:rPr>
              <a:t> it using a Python interpreter</a:t>
            </a:r>
            <a:r>
              <a:rPr lang="en-US" dirty="0">
                <a:latin typeface="Söhne Mono"/>
              </a:rPr>
              <a:t>.</a:t>
            </a:r>
            <a:endParaRPr lang="en-IN" dirty="0">
              <a:latin typeface="Söhne Mono"/>
              <a:ea typeface="Calibri"/>
              <a:cs typeface="Calibri"/>
            </a:endParaRPr>
          </a:p>
        </p:txBody>
      </p:sp>
      <p:pic>
        <p:nvPicPr>
          <p:cNvPr id="5" name="Picture 4" descr="SSE">
            <a:extLst>
              <a:ext uri="{FF2B5EF4-FFF2-40B4-BE49-F238E27FC236}">
                <a16:creationId xmlns:a16="http://schemas.microsoft.com/office/drawing/2014/main" id="{0F04B15D-932C-D6B9-B792-D460EAFF7B6C}"/>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7" name="Picture 6" descr="Saveetha School Of Engineering">
            <a:extLst>
              <a:ext uri="{FF2B5EF4-FFF2-40B4-BE49-F238E27FC236}">
                <a16:creationId xmlns:a16="http://schemas.microsoft.com/office/drawing/2014/main" id="{E2BDA12F-4E23-8B57-9ADA-375D012F337F}"/>
              </a:ext>
            </a:extLst>
          </p:cNvPr>
          <p:cNvPicPr>
            <a:picLocks noChangeAspect="1"/>
          </p:cNvPicPr>
          <p:nvPr/>
        </p:nvPicPr>
        <p:blipFill>
          <a:blip r:embed="rId3"/>
          <a:stretch>
            <a:fillRect/>
          </a:stretch>
        </p:blipFill>
        <p:spPr>
          <a:xfrm>
            <a:off x="-79524" y="-14826"/>
            <a:ext cx="1654295" cy="1165464"/>
          </a:xfrm>
          <a:prstGeom prst="rect">
            <a:avLst/>
          </a:prstGeom>
        </p:spPr>
      </p:pic>
    </p:spTree>
    <p:extLst>
      <p:ext uri="{BB962C8B-B14F-4D97-AF65-F5344CB8AC3E}">
        <p14:creationId xmlns:p14="http://schemas.microsoft.com/office/powerpoint/2010/main" val="7618623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8B47-2F36-4BF5-E182-831BCA4B28EE}"/>
              </a:ext>
            </a:extLst>
          </p:cNvPr>
          <p:cNvSpPr>
            <a:spLocks noGrp="1"/>
          </p:cNvSpPr>
          <p:nvPr>
            <p:ph type="title"/>
          </p:nvPr>
        </p:nvSpPr>
        <p:spPr>
          <a:xfrm>
            <a:off x="685800" y="753534"/>
            <a:ext cx="10834776" cy="474765"/>
          </a:xfrm>
        </p:spPr>
        <p:txBody>
          <a:bodyPr>
            <a:normAutofit/>
          </a:bodyPr>
          <a:lstStyle/>
          <a:p>
            <a:pPr algn="ctr"/>
            <a:r>
              <a:rPr lang="en-IN" sz="1800" dirty="0">
                <a:latin typeface="Times New Roman"/>
                <a:cs typeface="Times New Roman"/>
              </a:rPr>
              <a:t>CONCLUSION:</a:t>
            </a:r>
          </a:p>
        </p:txBody>
      </p:sp>
      <p:sp>
        <p:nvSpPr>
          <p:cNvPr id="3" name="Text Placeholder 2">
            <a:extLst>
              <a:ext uri="{FF2B5EF4-FFF2-40B4-BE49-F238E27FC236}">
                <a16:creationId xmlns:a16="http://schemas.microsoft.com/office/drawing/2014/main" id="{ECA4E074-B647-3457-B8ED-A597F1C77BCB}"/>
              </a:ext>
            </a:extLst>
          </p:cNvPr>
          <p:cNvSpPr>
            <a:spLocks noGrp="1"/>
          </p:cNvSpPr>
          <p:nvPr>
            <p:ph type="body" idx="1"/>
          </p:nvPr>
        </p:nvSpPr>
        <p:spPr>
          <a:xfrm>
            <a:off x="851939" y="1904035"/>
            <a:ext cx="10475823" cy="2615169"/>
          </a:xfrm>
        </p:spPr>
        <p:txBody>
          <a:bodyPr>
            <a:normAutofit/>
          </a:bodyPr>
          <a:lstStyle/>
          <a:p>
            <a:pPr algn="just"/>
            <a:r>
              <a:rPr lang="en-US" dirty="0">
                <a:latin typeface="Söhne"/>
              </a:rPr>
              <a:t>I</a:t>
            </a:r>
            <a:r>
              <a:rPr lang="en-US" cap="none" dirty="0">
                <a:latin typeface="Söhne"/>
              </a:rPr>
              <a:t>n</a:t>
            </a:r>
            <a:r>
              <a:rPr lang="en-US" dirty="0">
                <a:latin typeface="Söhne"/>
              </a:rPr>
              <a:t> </a:t>
            </a:r>
            <a:r>
              <a:rPr lang="en-US" sz="2200" cap="none" dirty="0">
                <a:latin typeface="Söhne"/>
              </a:rPr>
              <a:t>python</a:t>
            </a:r>
            <a:r>
              <a:rPr lang="en-US" sz="2200" b="0" i="0" cap="none" dirty="0">
                <a:effectLst/>
                <a:latin typeface="Söhne"/>
              </a:rPr>
              <a:t>, creating a </a:t>
            </a:r>
            <a:r>
              <a:rPr lang="en-US" sz="2200" cap="none" dirty="0">
                <a:latin typeface="Söhne"/>
              </a:rPr>
              <a:t>gif </a:t>
            </a:r>
            <a:r>
              <a:rPr lang="en-US" sz="2200" b="0" i="0" cap="none" dirty="0">
                <a:effectLst/>
                <a:latin typeface="Söhne"/>
              </a:rPr>
              <a:t>from a video is a straightforward process thanks to various libraries like </a:t>
            </a:r>
            <a:r>
              <a:rPr lang="en-US" sz="2200" cap="none" dirty="0">
                <a:latin typeface="Söhne"/>
              </a:rPr>
              <a:t>opencv </a:t>
            </a:r>
            <a:r>
              <a:rPr lang="en-US" sz="2200" b="0" i="0" cap="none" dirty="0">
                <a:effectLst/>
                <a:latin typeface="Söhne"/>
              </a:rPr>
              <a:t>and imageio. </a:t>
            </a:r>
            <a:r>
              <a:rPr lang="en-US" sz="2200" cap="none" dirty="0">
                <a:latin typeface="Söhne"/>
              </a:rPr>
              <a:t>by </a:t>
            </a:r>
            <a:r>
              <a:rPr lang="en-US" sz="2200" b="0" i="0" cap="none" dirty="0">
                <a:effectLst/>
                <a:latin typeface="Söhne"/>
              </a:rPr>
              <a:t>leveraging these tools, you can extract frames from a video, modify them as needed, and then compile them into a </a:t>
            </a:r>
            <a:r>
              <a:rPr lang="en-US" sz="2200" cap="none" dirty="0">
                <a:latin typeface="Söhne"/>
              </a:rPr>
              <a:t>gif</a:t>
            </a:r>
            <a:r>
              <a:rPr lang="en-US" sz="2200" b="0" i="0" cap="none" dirty="0">
                <a:effectLst/>
                <a:latin typeface="Söhne"/>
              </a:rPr>
              <a:t>.</a:t>
            </a:r>
            <a:endParaRPr lang="en-US" sz="2200" cap="none" dirty="0">
              <a:latin typeface="Söhne"/>
              <a:ea typeface="Calibri"/>
              <a:cs typeface="Calibri"/>
            </a:endParaRPr>
          </a:p>
          <a:p>
            <a:pPr algn="just"/>
            <a:endParaRPr lang="en-US" sz="1600" dirty="0">
              <a:latin typeface="Söhne"/>
            </a:endParaRPr>
          </a:p>
          <a:p>
            <a:pPr algn="just"/>
            <a:r>
              <a:rPr lang="en-US" b="0" i="0" dirty="0">
                <a:effectLst/>
                <a:latin typeface="Söhne"/>
              </a:rPr>
              <a:t>R</a:t>
            </a:r>
            <a:r>
              <a:rPr lang="en-US" b="0" i="0" cap="none" dirty="0">
                <a:effectLst/>
                <a:latin typeface="Söhne"/>
              </a:rPr>
              <a:t>emember to handle exceptions appropriately, especially when dealing with file </a:t>
            </a:r>
            <a:r>
              <a:rPr lang="en-US" cap="none" dirty="0">
                <a:latin typeface="Söhne"/>
              </a:rPr>
              <a:t>i</a:t>
            </a:r>
            <a:r>
              <a:rPr lang="en-US" b="0" i="0" cap="none" dirty="0">
                <a:effectLst/>
                <a:latin typeface="Söhne"/>
              </a:rPr>
              <a:t>/</a:t>
            </a:r>
            <a:r>
              <a:rPr lang="en-US" cap="none" dirty="0">
                <a:latin typeface="Söhne"/>
              </a:rPr>
              <a:t>o </a:t>
            </a:r>
            <a:r>
              <a:rPr lang="en-US" b="0" i="0" cap="none" dirty="0">
                <a:effectLst/>
                <a:latin typeface="Söhne"/>
              </a:rPr>
              <a:t>and video processing, to ensure the robustness of your script. </a:t>
            </a:r>
            <a:r>
              <a:rPr lang="en-US" cap="none" dirty="0">
                <a:latin typeface="Söhne"/>
              </a:rPr>
              <a:t>creating </a:t>
            </a:r>
            <a:r>
              <a:rPr lang="en-US" b="0" i="0" cap="none" dirty="0">
                <a:effectLst/>
                <a:latin typeface="Söhne"/>
              </a:rPr>
              <a:t>a </a:t>
            </a:r>
            <a:r>
              <a:rPr lang="en-US" cap="none" dirty="0">
                <a:latin typeface="Söhne"/>
              </a:rPr>
              <a:t>gif </a:t>
            </a:r>
            <a:r>
              <a:rPr lang="en-US" b="0" i="0" cap="none" dirty="0">
                <a:effectLst/>
                <a:latin typeface="Söhne"/>
              </a:rPr>
              <a:t>from a video in </a:t>
            </a:r>
            <a:r>
              <a:rPr lang="en-US" cap="none" dirty="0">
                <a:latin typeface="Söhne"/>
              </a:rPr>
              <a:t>python</a:t>
            </a:r>
            <a:r>
              <a:rPr lang="en-US" b="0" i="0" cap="none" dirty="0">
                <a:effectLst/>
                <a:latin typeface="Söhne"/>
              </a:rPr>
              <a:t> is a versatile process, allowing you to customize the output according to your needs.</a:t>
            </a:r>
            <a:endParaRPr lang="en-IN" cap="none" dirty="0">
              <a:ea typeface="Calibri" panose="020F0502020204030204"/>
              <a:cs typeface="Calibri" panose="020F0502020204030204"/>
            </a:endParaRPr>
          </a:p>
        </p:txBody>
      </p:sp>
      <p:pic>
        <p:nvPicPr>
          <p:cNvPr id="5" name="Picture 4" descr="SSE">
            <a:extLst>
              <a:ext uri="{FF2B5EF4-FFF2-40B4-BE49-F238E27FC236}">
                <a16:creationId xmlns:a16="http://schemas.microsoft.com/office/drawing/2014/main" id="{091B7279-4968-7CFF-1299-06165DC0D99B}"/>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7" name="Picture 6" descr="Saveetha School Of Engineering">
            <a:extLst>
              <a:ext uri="{FF2B5EF4-FFF2-40B4-BE49-F238E27FC236}">
                <a16:creationId xmlns:a16="http://schemas.microsoft.com/office/drawing/2014/main" id="{8999CBCD-23F2-B211-08D2-0C606B157805}"/>
              </a:ext>
            </a:extLst>
          </p:cNvPr>
          <p:cNvPicPr>
            <a:picLocks noChangeAspect="1"/>
          </p:cNvPicPr>
          <p:nvPr/>
        </p:nvPicPr>
        <p:blipFill>
          <a:blip r:embed="rId3"/>
          <a:stretch>
            <a:fillRect/>
          </a:stretch>
        </p:blipFill>
        <p:spPr>
          <a:xfrm>
            <a:off x="-79524" y="-14826"/>
            <a:ext cx="1654295" cy="1165464"/>
          </a:xfrm>
          <a:prstGeom prst="rect">
            <a:avLst/>
          </a:prstGeom>
        </p:spPr>
      </p:pic>
    </p:spTree>
    <p:extLst>
      <p:ext uri="{BB962C8B-B14F-4D97-AF65-F5344CB8AC3E}">
        <p14:creationId xmlns:p14="http://schemas.microsoft.com/office/powerpoint/2010/main" val="41412230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03DA-28A9-75F1-B9FB-0DEBD406E833}"/>
              </a:ext>
            </a:extLst>
          </p:cNvPr>
          <p:cNvSpPr>
            <a:spLocks noGrp="1"/>
          </p:cNvSpPr>
          <p:nvPr>
            <p:ph type="title"/>
          </p:nvPr>
        </p:nvSpPr>
        <p:spPr>
          <a:xfrm>
            <a:off x="685800" y="753534"/>
            <a:ext cx="10834776" cy="553110"/>
          </a:xfrm>
        </p:spPr>
        <p:txBody>
          <a:bodyPr>
            <a:normAutofit/>
          </a:bodyPr>
          <a:lstStyle/>
          <a:p>
            <a:pPr algn="ctr"/>
            <a:r>
              <a:rPr lang="en-IN" sz="1800" b="1" dirty="0">
                <a:latin typeface="Times New Roman"/>
                <a:cs typeface="Times New Roman"/>
              </a:rPr>
              <a:t>Future scope:</a:t>
            </a:r>
            <a:endParaRPr lang="en-US" sz="1800" b="1" dirty="0">
              <a:latin typeface="Times New Roman"/>
              <a:cs typeface="Times New Roman"/>
            </a:endParaRPr>
          </a:p>
        </p:txBody>
      </p:sp>
      <p:sp>
        <p:nvSpPr>
          <p:cNvPr id="3" name="Text Placeholder 2">
            <a:extLst>
              <a:ext uri="{FF2B5EF4-FFF2-40B4-BE49-F238E27FC236}">
                <a16:creationId xmlns:a16="http://schemas.microsoft.com/office/drawing/2014/main" id="{768F520A-D24F-D96E-2546-C4096B1BB163}"/>
              </a:ext>
            </a:extLst>
          </p:cNvPr>
          <p:cNvSpPr>
            <a:spLocks noGrp="1"/>
          </p:cNvSpPr>
          <p:nvPr>
            <p:ph type="body" idx="1"/>
          </p:nvPr>
        </p:nvSpPr>
        <p:spPr>
          <a:xfrm>
            <a:off x="1044753" y="1763938"/>
            <a:ext cx="10475823" cy="5094062"/>
          </a:xfrm>
        </p:spPr>
        <p:txBody>
          <a:bodyPr>
            <a:normAutofit fontScale="70000" lnSpcReduction="20000"/>
          </a:bodyPr>
          <a:lstStyle/>
          <a:p>
            <a:pPr marL="342900" indent="-342900" algn="just">
              <a:buFont typeface="Wingdings" panose="05000000000000000000" pitchFamily="2" charset="2"/>
              <a:buChar char="v"/>
            </a:pPr>
            <a:r>
              <a:rPr lang="en-US" b="1" i="0" dirty="0">
                <a:effectLst/>
                <a:latin typeface="Söhne"/>
              </a:rPr>
              <a:t>User-Friendly Applications:</a:t>
            </a:r>
            <a:r>
              <a:rPr lang="en-US" b="0" i="0" dirty="0">
                <a:effectLst/>
                <a:latin typeface="Söhne"/>
              </a:rPr>
              <a:t> Develop user-friendly applications that allow users to easily create GIFs from videos. This could involve building graphical user interfaces (GUIs) using frameworks like Tkinter or </a:t>
            </a:r>
            <a:r>
              <a:rPr lang="en-US" b="0" i="0" dirty="0" err="1">
                <a:effectLst/>
                <a:latin typeface="Söhne"/>
              </a:rPr>
              <a:t>PyQt</a:t>
            </a:r>
            <a:r>
              <a:rPr lang="en-US" b="0" i="0" dirty="0">
                <a:effectLst/>
                <a:latin typeface="Söhne"/>
              </a:rPr>
              <a:t>.</a:t>
            </a:r>
          </a:p>
          <a:p>
            <a:pPr marL="342900" indent="-342900" algn="just">
              <a:buFont typeface="Wingdings" panose="05000000000000000000" pitchFamily="2" charset="2"/>
              <a:buChar char="v"/>
            </a:pPr>
            <a:r>
              <a:rPr lang="en-US" b="1" i="0" dirty="0">
                <a:effectLst/>
                <a:latin typeface="Söhne"/>
              </a:rPr>
              <a:t>Web Integration:</a:t>
            </a:r>
            <a:r>
              <a:rPr lang="en-US" b="0" i="0" dirty="0">
                <a:effectLst/>
                <a:latin typeface="Söhne"/>
              </a:rPr>
              <a:t> Integrate the GIF creation functionality into web applications, allowing users to convert videos to GIFs directly through a web browser. Flask or Django can be used for web development.</a:t>
            </a:r>
          </a:p>
          <a:p>
            <a:pPr marL="342900" indent="-342900" algn="just">
              <a:buFont typeface="Wingdings" panose="05000000000000000000" pitchFamily="2" charset="2"/>
              <a:buChar char="v"/>
            </a:pPr>
            <a:r>
              <a:rPr lang="en-US" b="1" i="0" dirty="0">
                <a:effectLst/>
                <a:latin typeface="Söhne"/>
              </a:rPr>
              <a:t>Social Media Integration:</a:t>
            </a:r>
            <a:r>
              <a:rPr lang="en-US" b="0" i="0" dirty="0">
                <a:effectLst/>
                <a:latin typeface="Söhne"/>
              </a:rPr>
              <a:t> Implement features that enable users to share their created GIFs directly on social media platforms. Integration with APIs of platforms like Twitter, Instagram, or Facebook could be explored.</a:t>
            </a:r>
          </a:p>
          <a:p>
            <a:pPr marL="342900" indent="-342900" algn="just">
              <a:buFont typeface="Wingdings" panose="05000000000000000000" pitchFamily="2" charset="2"/>
              <a:buChar char="v"/>
            </a:pPr>
            <a:r>
              <a:rPr lang="en-US" b="1" i="0" dirty="0">
                <a:effectLst/>
                <a:latin typeface="Söhne"/>
              </a:rPr>
              <a:t>Advanced Editing Features:</a:t>
            </a:r>
            <a:r>
              <a:rPr lang="en-US" b="0" i="0" dirty="0">
                <a:effectLst/>
                <a:latin typeface="Söhne"/>
              </a:rPr>
              <a:t> Enhance the tool with advanced editing features, such as adding text, filters, stickers, or other elements to the GIF. This can make the tool more versatile and appealing to a broader audience.</a:t>
            </a:r>
          </a:p>
          <a:p>
            <a:pPr marL="342900" indent="-342900" algn="just">
              <a:buFont typeface="Wingdings" panose="05000000000000000000" pitchFamily="2" charset="2"/>
              <a:buChar char="v"/>
            </a:pPr>
            <a:r>
              <a:rPr lang="en-US" b="1" i="0" dirty="0">
                <a:effectLst/>
                <a:latin typeface="Söhne"/>
              </a:rPr>
              <a:t>Cloud Integration:</a:t>
            </a:r>
            <a:r>
              <a:rPr lang="en-US" b="0" i="0" dirty="0">
                <a:effectLst/>
                <a:latin typeface="Söhne"/>
              </a:rPr>
              <a:t> Provide options to store and manage created GIFs in the cloud. Users could have the ability to access their GIFs from multiple devices.</a:t>
            </a:r>
          </a:p>
          <a:p>
            <a:pPr marL="342900" indent="-342900" algn="just">
              <a:buFont typeface="Wingdings" panose="05000000000000000000" pitchFamily="2" charset="2"/>
              <a:buChar char="v"/>
            </a:pPr>
            <a:r>
              <a:rPr lang="en-US" b="1" i="0" dirty="0">
                <a:effectLst/>
                <a:latin typeface="Söhne"/>
              </a:rPr>
              <a:t>Machine Learning Enhancement:</a:t>
            </a:r>
            <a:r>
              <a:rPr lang="en-US" b="0" i="0" dirty="0">
                <a:effectLst/>
                <a:latin typeface="Söhne"/>
              </a:rPr>
              <a:t> Explore the integration of machine learning algorithms for automatic scene detection, background removal, or other advanced video processing techniques to improve the quality of the resulting GIFs.</a:t>
            </a:r>
          </a:p>
          <a:p>
            <a:pPr marL="342900" indent="-342900" algn="just">
              <a:buFont typeface="Wingdings" panose="05000000000000000000" pitchFamily="2" charset="2"/>
              <a:buChar char="v"/>
            </a:pPr>
            <a:r>
              <a:rPr lang="en-US" b="1" i="0" dirty="0">
                <a:effectLst/>
                <a:latin typeface="Söhne"/>
              </a:rPr>
              <a:t>Performance Optimization:</a:t>
            </a:r>
            <a:r>
              <a:rPr lang="en-US" b="0" i="0" dirty="0">
                <a:effectLst/>
                <a:latin typeface="Söhne"/>
              </a:rPr>
              <a:t> Focus on optimizing the performance of the GIF creation process, </a:t>
            </a:r>
            <a:r>
              <a:rPr lang="en-US" dirty="0">
                <a:latin typeface="Söhne"/>
              </a:rPr>
              <a:t>especially</a:t>
            </a:r>
            <a:r>
              <a:rPr lang="en-US" b="0" i="0" dirty="0">
                <a:effectLst/>
                <a:latin typeface="Söhne"/>
              </a:rPr>
              <a:t> for large or high-resolution videos, to ensure a smooth user experience.</a:t>
            </a:r>
          </a:p>
          <a:p>
            <a:pPr marL="342900" indent="-342900" algn="just">
              <a:buFont typeface="Wingdings" panose="05000000000000000000" pitchFamily="2" charset="2"/>
              <a:buChar char="v"/>
            </a:pPr>
            <a:r>
              <a:rPr lang="en-US" b="1" i="0" dirty="0">
                <a:effectLst/>
                <a:latin typeface="Söhne"/>
              </a:rPr>
              <a:t>Cross-Platform Compatibility:</a:t>
            </a:r>
            <a:r>
              <a:rPr lang="en-US" b="0" i="0" dirty="0">
                <a:effectLst/>
                <a:latin typeface="Söhne"/>
              </a:rPr>
              <a:t> Ensure that the GIF creator works seamlessly across different operating systems (Windows, macOS, Linux) and stays up-to-date with the latest Python and library versions.</a:t>
            </a:r>
          </a:p>
        </p:txBody>
      </p:sp>
      <p:pic>
        <p:nvPicPr>
          <p:cNvPr id="5" name="Picture 4" descr="SSE">
            <a:extLst>
              <a:ext uri="{FF2B5EF4-FFF2-40B4-BE49-F238E27FC236}">
                <a16:creationId xmlns:a16="http://schemas.microsoft.com/office/drawing/2014/main" id="{099FE289-5D8B-B8AF-20F7-D1C3E0304098}"/>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7" name="Picture 6" descr="Saveetha School Of Engineering">
            <a:extLst>
              <a:ext uri="{FF2B5EF4-FFF2-40B4-BE49-F238E27FC236}">
                <a16:creationId xmlns:a16="http://schemas.microsoft.com/office/drawing/2014/main" id="{2AAC60F8-3856-05AB-19D1-AE78241D1A59}"/>
              </a:ext>
            </a:extLst>
          </p:cNvPr>
          <p:cNvPicPr>
            <a:picLocks noChangeAspect="1"/>
          </p:cNvPicPr>
          <p:nvPr/>
        </p:nvPicPr>
        <p:blipFill>
          <a:blip r:embed="rId3"/>
          <a:stretch>
            <a:fillRect/>
          </a:stretch>
        </p:blipFill>
        <p:spPr>
          <a:xfrm>
            <a:off x="-79524" y="-14826"/>
            <a:ext cx="1654295" cy="1165464"/>
          </a:xfrm>
          <a:prstGeom prst="rect">
            <a:avLst/>
          </a:prstGeom>
        </p:spPr>
      </p:pic>
    </p:spTree>
    <p:extLst>
      <p:ext uri="{BB962C8B-B14F-4D97-AF65-F5344CB8AC3E}">
        <p14:creationId xmlns:p14="http://schemas.microsoft.com/office/powerpoint/2010/main" val="407802524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9273-B1E8-C50D-F690-7738B903FE79}"/>
              </a:ext>
            </a:extLst>
          </p:cNvPr>
          <p:cNvSpPr>
            <a:spLocks noGrp="1"/>
          </p:cNvSpPr>
          <p:nvPr>
            <p:ph type="title"/>
          </p:nvPr>
        </p:nvSpPr>
        <p:spPr>
          <a:xfrm>
            <a:off x="685800" y="753533"/>
            <a:ext cx="10820399" cy="524355"/>
          </a:xfrm>
        </p:spPr>
        <p:txBody>
          <a:bodyPr>
            <a:normAutofit/>
          </a:bodyPr>
          <a:lstStyle/>
          <a:p>
            <a:pPr algn="ctr"/>
            <a:r>
              <a:rPr lang="en-IN" sz="1800" b="1" dirty="0">
                <a:latin typeface="Times New Roman"/>
                <a:cs typeface="Times New Roman"/>
              </a:rPr>
              <a:t>Reference:</a:t>
            </a:r>
            <a:endParaRPr lang="en-US" sz="1800" b="1">
              <a:latin typeface="Times New Roman"/>
              <a:cs typeface="Times New Roman"/>
            </a:endParaRPr>
          </a:p>
        </p:txBody>
      </p:sp>
      <p:sp>
        <p:nvSpPr>
          <p:cNvPr id="4" name="Rectangle 1">
            <a:extLst>
              <a:ext uri="{FF2B5EF4-FFF2-40B4-BE49-F238E27FC236}">
                <a16:creationId xmlns:a16="http://schemas.microsoft.com/office/drawing/2014/main" id="{F1F33166-1DE1-3D6B-D54D-B014E17519C0}"/>
              </a:ext>
            </a:extLst>
          </p:cNvPr>
          <p:cNvSpPr>
            <a:spLocks noGrp="1" noChangeArrowheads="1"/>
          </p:cNvSpPr>
          <p:nvPr>
            <p:ph type="body" idx="1"/>
          </p:nvPr>
        </p:nvSpPr>
        <p:spPr bwMode="auto">
          <a:xfrm>
            <a:off x="800819" y="1400929"/>
            <a:ext cx="1115192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a:lnSpc>
                <a:spcPct val="100000"/>
              </a:lnSpc>
              <a:spcBef>
                <a:spcPct val="0"/>
              </a:spcBef>
              <a:spcAft>
                <a:spcPct val="0"/>
              </a:spcAft>
              <a:buFont typeface="Wingdings"/>
              <a:buChar char="v"/>
              <a:tabLst/>
            </a:pPr>
            <a:r>
              <a:rPr lang="en-US" u="sng" cap="none" dirty="0">
                <a:latin typeface="Arial"/>
                <a:cs typeface="Arial"/>
                <a:hlinkClick r:id="rId2"/>
              </a:rPr>
              <a:t>http://www.somethinkodd.com/oddthinking/2005/12/06/python-imaging-library-pil-and-animated-gifs/</a:t>
            </a:r>
            <a:endParaRPr lang="en-US" u="sng" cap="none">
              <a:cs typeface="Arial"/>
            </a:endParaRPr>
          </a:p>
          <a:p>
            <a:pPr marL="342900" indent="-342900" algn="just" defTabSz="914400">
              <a:buFont typeface="Wingdings"/>
              <a:buChar char="v"/>
            </a:pPr>
            <a:endParaRPr lang="en-US" u="sng" cap="none" dirty="0">
              <a:latin typeface="Arial"/>
              <a:cs typeface="Arial"/>
            </a:endParaRPr>
          </a:p>
          <a:p>
            <a:pPr marL="342900" indent="-342900" algn="just" defTabSz="914400">
              <a:buFont typeface="Wingdings"/>
              <a:buChar char="v"/>
            </a:pPr>
            <a:r>
              <a:rPr lang="en-US" cap="none" dirty="0">
                <a:latin typeface="Arial"/>
                <a:cs typeface="Arial"/>
                <a:hlinkClick r:id="rId3"/>
              </a:rPr>
              <a:t>https://pillow.readthedocs.io/en/stable/handbook/image-file-formats.html#gif</a:t>
            </a:r>
            <a:endParaRPr lang="en-US">
              <a:cs typeface="Arial"/>
            </a:endParaRPr>
          </a:p>
          <a:p>
            <a:pPr marL="342900" indent="-342900" algn="just" defTabSz="914400">
              <a:buFont typeface="Wingdings"/>
              <a:buChar char="v"/>
            </a:pPr>
            <a:endParaRPr lang="en-US" cap="none" dirty="0">
              <a:latin typeface="Arial"/>
              <a:cs typeface="Arial"/>
            </a:endParaRPr>
          </a:p>
          <a:p>
            <a:pPr marL="342900" indent="-342900" algn="just" defTabSz="914400">
              <a:buFont typeface="Wingdings"/>
              <a:buChar char="v"/>
            </a:pPr>
            <a:r>
              <a:rPr lang="en-US" cap="none" dirty="0">
                <a:latin typeface="Arial"/>
                <a:cs typeface="Arial"/>
                <a:hlinkClick r:id="rId4"/>
              </a:rPr>
              <a:t>http://www.robert-king.com/#post2-python-makes-gif</a:t>
            </a:r>
            <a:endParaRPr lang="en-US">
              <a:cs typeface="Arial" panose="020B0604020202020204" pitchFamily="34" charset="0"/>
            </a:endParaRPr>
          </a:p>
          <a:p>
            <a:pPr marL="342900" indent="-342900" algn="just" defTabSz="914400">
              <a:buFont typeface="Wingdings"/>
              <a:buChar char="v"/>
            </a:pPr>
            <a:endParaRPr lang="en-US" cap="none" dirty="0">
              <a:latin typeface="Arial"/>
              <a:cs typeface="Arial"/>
            </a:endParaRPr>
          </a:p>
          <a:p>
            <a:pPr marL="342900" indent="-342900" algn="just" defTabSz="914400">
              <a:buFont typeface="Wingdings"/>
              <a:buChar char="v"/>
            </a:pPr>
            <a:r>
              <a:rPr lang="en-US" cap="none" dirty="0">
                <a:latin typeface="Arial"/>
                <a:cs typeface="Arial"/>
                <a:hlinkClick r:id="rId5"/>
              </a:rPr>
              <a:t>https://pypi.python.org/pypi/numpngw</a:t>
            </a:r>
          </a:p>
          <a:p>
            <a:pPr marL="342900" indent="-342900" algn="just" defTabSz="914400">
              <a:buFont typeface="Wingdings"/>
              <a:buChar char="v"/>
            </a:pPr>
            <a:endParaRPr lang="en-US" cap="none" dirty="0">
              <a:latin typeface="Arial"/>
              <a:cs typeface="Arial"/>
            </a:endParaRPr>
          </a:p>
          <a:p>
            <a:pPr marL="342900" indent="-342900" algn="just" defTabSz="914400">
              <a:buFont typeface="Wingdings"/>
              <a:buChar char="v"/>
            </a:pPr>
            <a:r>
              <a:rPr lang="en-US" cap="none" dirty="0">
                <a:latin typeface="Arial"/>
                <a:cs typeface="Arial"/>
                <a:hlinkClick r:id="rId6"/>
              </a:rPr>
              <a:t>http://visvis.googlecode.com/hg/vvmovie/images2gif.py</a:t>
            </a:r>
            <a:endParaRPr lang="en-US">
              <a:cs typeface="Arial" panose="020B0604020202020204" pitchFamily="34" charset="0"/>
            </a:endParaRPr>
          </a:p>
          <a:p>
            <a:pPr marL="342900" indent="-342900" algn="just" defTabSz="914400">
              <a:buFont typeface="Wingdings"/>
              <a:buChar char="v"/>
            </a:pPr>
            <a:endParaRPr lang="en-US" cap="none" dirty="0">
              <a:cs typeface="Arial"/>
            </a:endParaRPr>
          </a:p>
          <a:p>
            <a:pPr marL="342900" indent="-342900" algn="just" defTabSz="914400">
              <a:buFont typeface="Wingdings"/>
              <a:buChar char="v"/>
            </a:pPr>
            <a:r>
              <a:rPr lang="en-US" cap="none" dirty="0">
                <a:latin typeface="Arial"/>
                <a:cs typeface="Arial"/>
                <a:hlinkClick r:id="rId7"/>
              </a:rPr>
              <a:t>https://github.com/WarrenWeckesser/numpngw</a:t>
            </a:r>
            <a:endParaRPr lang="en-US">
              <a:cs typeface="Arial" panose="020B0604020202020204" pitchFamily="34" charset="0"/>
            </a:endParaRPr>
          </a:p>
          <a:p>
            <a:pPr marL="342900" indent="-342900" algn="just" defTabSz="914400">
              <a:buFont typeface="Wingdings"/>
              <a:buChar char="v"/>
            </a:pPr>
            <a:endParaRPr lang="en-US" cap="none" dirty="0">
              <a:cs typeface="Arial"/>
            </a:endParaRPr>
          </a:p>
          <a:p>
            <a:pPr algn="just" defTabSz="914400"/>
            <a:endParaRPr lang="en-US" cap="none" dirty="0">
              <a:cs typeface="Arial"/>
            </a:endParaRPr>
          </a:p>
        </p:txBody>
      </p:sp>
      <p:sp>
        <p:nvSpPr>
          <p:cNvPr id="5" name="Rectangle 2">
            <a:extLst>
              <a:ext uri="{FF2B5EF4-FFF2-40B4-BE49-F238E27FC236}">
                <a16:creationId xmlns:a16="http://schemas.microsoft.com/office/drawing/2014/main" id="{19D7E02A-DA31-B914-9E45-D54102272E09}"/>
              </a:ext>
            </a:extLst>
          </p:cNvPr>
          <p:cNvSpPr>
            <a:spLocks noChangeArrowheads="1"/>
          </p:cNvSpPr>
          <p:nvPr/>
        </p:nvSpPr>
        <p:spPr bwMode="auto">
          <a:xfrm>
            <a:off x="795974" y="4781028"/>
            <a:ext cx="109315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b="0" i="0" u="none" strike="noStrike" cap="none" normalizeH="0" baseline="0" dirty="0">
              <a:ln>
                <a:noFill/>
              </a:ln>
              <a:effectLst/>
              <a:latin typeface="Arial" panose="020B0604020202020204" pitchFamily="34" charset="0"/>
              <a:cs typeface="Arial"/>
            </a:endParaRPr>
          </a:p>
        </p:txBody>
      </p:sp>
      <p:pic>
        <p:nvPicPr>
          <p:cNvPr id="8" name="Picture 7" descr="SSE">
            <a:extLst>
              <a:ext uri="{FF2B5EF4-FFF2-40B4-BE49-F238E27FC236}">
                <a16:creationId xmlns:a16="http://schemas.microsoft.com/office/drawing/2014/main" id="{31E7F57F-F8F0-7F25-768B-F67CEFD321F6}"/>
              </a:ext>
            </a:extLst>
          </p:cNvPr>
          <p:cNvPicPr>
            <a:picLocks noChangeAspect="1"/>
          </p:cNvPicPr>
          <p:nvPr/>
        </p:nvPicPr>
        <p:blipFill>
          <a:blip r:embed="rId8"/>
          <a:stretch>
            <a:fillRect/>
          </a:stretch>
        </p:blipFill>
        <p:spPr>
          <a:xfrm>
            <a:off x="10886625" y="-8087"/>
            <a:ext cx="1302408" cy="1051345"/>
          </a:xfrm>
          <a:prstGeom prst="rect">
            <a:avLst/>
          </a:prstGeom>
        </p:spPr>
      </p:pic>
      <p:pic>
        <p:nvPicPr>
          <p:cNvPr id="10" name="Picture 9" descr="Saveetha School Of Engineering">
            <a:extLst>
              <a:ext uri="{FF2B5EF4-FFF2-40B4-BE49-F238E27FC236}">
                <a16:creationId xmlns:a16="http://schemas.microsoft.com/office/drawing/2014/main" id="{258E5F8F-8BEE-1863-C6BC-D6417D2C4862}"/>
              </a:ext>
            </a:extLst>
          </p:cNvPr>
          <p:cNvPicPr>
            <a:picLocks noChangeAspect="1"/>
          </p:cNvPicPr>
          <p:nvPr/>
        </p:nvPicPr>
        <p:blipFill>
          <a:blip r:embed="rId9"/>
          <a:stretch>
            <a:fillRect/>
          </a:stretch>
        </p:blipFill>
        <p:spPr>
          <a:xfrm>
            <a:off x="-79524" y="-14826"/>
            <a:ext cx="1654295" cy="1165464"/>
          </a:xfrm>
          <a:prstGeom prst="rect">
            <a:avLst/>
          </a:prstGeom>
        </p:spPr>
      </p:pic>
    </p:spTree>
    <p:extLst>
      <p:ext uri="{BB962C8B-B14F-4D97-AF65-F5344CB8AC3E}">
        <p14:creationId xmlns:p14="http://schemas.microsoft.com/office/powerpoint/2010/main" val="111295541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92AA-D8F4-1A3D-5C2D-5574E4D42078}"/>
              </a:ext>
            </a:extLst>
          </p:cNvPr>
          <p:cNvSpPr>
            <a:spLocks noGrp="1"/>
          </p:cNvSpPr>
          <p:nvPr>
            <p:ph type="title"/>
          </p:nvPr>
        </p:nvSpPr>
        <p:spPr/>
        <p:txBody>
          <a:bodyPr/>
          <a:lstStyle/>
          <a:p>
            <a:endParaRPr lang="en-IN" dirty="0"/>
          </a:p>
        </p:txBody>
      </p:sp>
      <p:pic>
        <p:nvPicPr>
          <p:cNvPr id="6" name="Picture Placeholder 5">
            <a:extLst>
              <a:ext uri="{FF2B5EF4-FFF2-40B4-BE49-F238E27FC236}">
                <a16:creationId xmlns:a16="http://schemas.microsoft.com/office/drawing/2014/main" id="{1CE7A5D2-F8BF-95D6-83FF-75E26F7625F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843" b="17843"/>
          <a:stretch/>
        </p:blipFill>
        <p:spPr>
          <a:xfrm>
            <a:off x="-267419" y="-2416"/>
            <a:ext cx="12699222" cy="7046862"/>
          </a:xfrm>
        </p:spPr>
      </p:pic>
      <p:sp>
        <p:nvSpPr>
          <p:cNvPr id="4" name="Text Placeholder 3">
            <a:extLst>
              <a:ext uri="{FF2B5EF4-FFF2-40B4-BE49-F238E27FC236}">
                <a16:creationId xmlns:a16="http://schemas.microsoft.com/office/drawing/2014/main" id="{84A8F043-40DF-2934-F316-D1BCF9226567}"/>
              </a:ext>
            </a:extLst>
          </p:cNvPr>
          <p:cNvSpPr>
            <a:spLocks noGrp="1"/>
          </p:cNvSpPr>
          <p:nvPr>
            <p:ph type="body" sz="half" idx="2"/>
          </p:nvPr>
        </p:nvSpPr>
        <p:spPr/>
        <p:txBody>
          <a:bodyPr/>
          <a:lstStyle/>
          <a:p>
            <a:endParaRPr lang="en-IN"/>
          </a:p>
        </p:txBody>
      </p:sp>
      <p:pic>
        <p:nvPicPr>
          <p:cNvPr id="5" name="Picture 4" descr="SSE">
            <a:extLst>
              <a:ext uri="{FF2B5EF4-FFF2-40B4-BE49-F238E27FC236}">
                <a16:creationId xmlns:a16="http://schemas.microsoft.com/office/drawing/2014/main" id="{3AE082D6-DAE2-8B8E-DFC0-74D1906B538F}"/>
              </a:ext>
            </a:extLst>
          </p:cNvPr>
          <p:cNvPicPr>
            <a:picLocks noChangeAspect="1"/>
          </p:cNvPicPr>
          <p:nvPr/>
        </p:nvPicPr>
        <p:blipFill>
          <a:blip r:embed="rId3"/>
          <a:stretch>
            <a:fillRect/>
          </a:stretch>
        </p:blipFill>
        <p:spPr>
          <a:xfrm>
            <a:off x="10886625" y="-8087"/>
            <a:ext cx="1302408" cy="1051345"/>
          </a:xfrm>
          <a:prstGeom prst="rect">
            <a:avLst/>
          </a:prstGeom>
        </p:spPr>
      </p:pic>
      <p:pic>
        <p:nvPicPr>
          <p:cNvPr id="8" name="Picture 7" descr="Saveetha School Of Engineering">
            <a:extLst>
              <a:ext uri="{FF2B5EF4-FFF2-40B4-BE49-F238E27FC236}">
                <a16:creationId xmlns:a16="http://schemas.microsoft.com/office/drawing/2014/main" id="{BA261B8B-D745-1C7C-7BB8-C8ECC0FB678F}"/>
              </a:ext>
            </a:extLst>
          </p:cNvPr>
          <p:cNvPicPr>
            <a:picLocks noChangeAspect="1"/>
          </p:cNvPicPr>
          <p:nvPr/>
        </p:nvPicPr>
        <p:blipFill>
          <a:blip r:embed="rId4"/>
          <a:stretch>
            <a:fillRect/>
          </a:stretch>
        </p:blipFill>
        <p:spPr>
          <a:xfrm>
            <a:off x="-266430" y="-449"/>
            <a:ext cx="1654295" cy="1165464"/>
          </a:xfrm>
          <a:prstGeom prst="rect">
            <a:avLst/>
          </a:prstGeom>
        </p:spPr>
      </p:pic>
    </p:spTree>
    <p:extLst>
      <p:ext uri="{BB962C8B-B14F-4D97-AF65-F5344CB8AC3E}">
        <p14:creationId xmlns:p14="http://schemas.microsoft.com/office/powerpoint/2010/main" val="136387457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5973-9D4D-42BE-4E71-40A1A6F5AB51}"/>
              </a:ext>
            </a:extLst>
          </p:cNvPr>
          <p:cNvSpPr>
            <a:spLocks noGrp="1"/>
          </p:cNvSpPr>
          <p:nvPr>
            <p:ph type="title"/>
          </p:nvPr>
        </p:nvSpPr>
        <p:spPr>
          <a:xfrm>
            <a:off x="570782" y="408317"/>
            <a:ext cx="10131425" cy="809286"/>
          </a:xfrm>
        </p:spPr>
        <p:txBody>
          <a:bodyPr>
            <a:normAutofit/>
          </a:bodyPr>
          <a:lstStyle/>
          <a:p>
            <a:pPr algn="ctr"/>
            <a:r>
              <a:rPr lang="en-IN" sz="1800" b="1" dirty="0">
                <a:latin typeface="Times New Roman"/>
                <a:cs typeface="Times New Roman"/>
              </a:rPr>
              <a:t>ABSTRACT:</a:t>
            </a:r>
            <a:endParaRPr lang="en-US" sz="1800" b="1">
              <a:latin typeface="Times New Roman"/>
              <a:cs typeface="Times New Roman"/>
            </a:endParaRPr>
          </a:p>
        </p:txBody>
      </p:sp>
      <p:sp>
        <p:nvSpPr>
          <p:cNvPr id="3" name="Content Placeholder 2">
            <a:extLst>
              <a:ext uri="{FF2B5EF4-FFF2-40B4-BE49-F238E27FC236}">
                <a16:creationId xmlns:a16="http://schemas.microsoft.com/office/drawing/2014/main" id="{06E31F21-8454-A581-4DF0-1C2711C0D49E}"/>
              </a:ext>
            </a:extLst>
          </p:cNvPr>
          <p:cNvSpPr>
            <a:spLocks noGrp="1"/>
          </p:cNvSpPr>
          <p:nvPr>
            <p:ph idx="1"/>
          </p:nvPr>
        </p:nvSpPr>
        <p:spPr>
          <a:xfrm>
            <a:off x="685801" y="1164409"/>
            <a:ext cx="10131425" cy="5173130"/>
          </a:xfrm>
        </p:spPr>
        <p:txBody>
          <a:bodyPr>
            <a:normAutofit/>
          </a:bodyPr>
          <a:lstStyle/>
          <a:p>
            <a:pPr marL="0" indent="0" algn="just">
              <a:buNone/>
            </a:pPr>
            <a:r>
              <a:rPr lang="en-US" sz="1600" i="0" dirty="0">
                <a:effectLst/>
                <a:latin typeface="Söhne"/>
              </a:rPr>
              <a:t>The Python GIF Creator is a versatile tool designed for the dynamic generation of GIFs from a series of images. Leveraging the capabilities of Python, the creator offers a user-friendly interface for users to compile, modify, and export animated GIFs effortlessly. The core functionalities include image processing, frame sequencing, and GIF optimization.</a:t>
            </a:r>
            <a:r>
              <a:rPr lang="en-US" sz="1600" dirty="0">
                <a:solidFill>
                  <a:srgbClr val="FFFFFF"/>
                </a:solidFill>
                <a:latin typeface="Söhne"/>
                <a:ea typeface="+mn-lt"/>
                <a:cs typeface="+mn-lt"/>
              </a:rPr>
              <a:t> </a:t>
            </a:r>
            <a:r>
              <a:rPr lang="en-US" sz="1600" dirty="0">
                <a:solidFill>
                  <a:srgbClr val="ECECF1"/>
                </a:solidFill>
                <a:ea typeface="+mn-lt"/>
                <a:cs typeface="+mn-lt"/>
              </a:rPr>
              <a:t>This project leverages the capabilities of the Python programming language and popular libraries such as Pillow and imageio to provide a user-friendly and efficient tool for generating GIF animations</a:t>
            </a:r>
            <a:r>
              <a:rPr lang="en-US" sz="1600" dirty="0">
                <a:ea typeface="+mn-lt"/>
                <a:cs typeface="+mn-lt"/>
              </a:rPr>
              <a:t>.</a:t>
            </a:r>
            <a:r>
              <a:rPr lang="en-US" sz="1600" b="0" i="0" dirty="0">
                <a:effectLst/>
                <a:latin typeface="Google Sans"/>
              </a:rPr>
              <a:t> We use the Tkinter module to build a GUI to take the inputs of users about the path of images to be converted to GIF and their extension. And the glob is used to extract the files from the device. At last, we use the imageio to read the images and convert them to a GIF.</a:t>
            </a:r>
            <a:endParaRPr lang="en-US" sz="1600" dirty="0">
              <a:ea typeface="+mn-lt"/>
              <a:cs typeface="+mn-lt"/>
            </a:endParaRPr>
          </a:p>
          <a:p>
            <a:pPr marL="0" indent="0" algn="just">
              <a:buNone/>
            </a:pPr>
            <a:endParaRPr lang="en-US" sz="1600" dirty="0">
              <a:solidFill>
                <a:srgbClr val="ECECF1"/>
              </a:solidFill>
              <a:ea typeface="+mn-lt"/>
              <a:cs typeface="+mn-lt"/>
            </a:endParaRPr>
          </a:p>
          <a:p>
            <a:pPr marL="0" indent="0" algn="just">
              <a:buNone/>
            </a:pPr>
            <a:endParaRPr lang="en-US" sz="1600" dirty="0">
              <a:cs typeface="Calibri"/>
            </a:endParaRPr>
          </a:p>
          <a:p>
            <a:pPr marL="0" indent="0">
              <a:buNone/>
            </a:pPr>
            <a:r>
              <a:rPr lang="en-US" sz="1600" dirty="0">
                <a:latin typeface="Times New Roman"/>
                <a:cs typeface="Times New Roman"/>
              </a:rPr>
              <a:t>Key words:</a:t>
            </a:r>
          </a:p>
          <a:p>
            <a:pPr marL="0" indent="0">
              <a:buNone/>
            </a:pPr>
            <a:r>
              <a:rPr lang="en-IN" sz="1600" b="1" i="0" dirty="0">
                <a:effectLst/>
                <a:latin typeface="Söhne"/>
              </a:rPr>
              <a:t>Image Processing</a:t>
            </a:r>
            <a:r>
              <a:rPr lang="en-IN" sz="1600" b="1" dirty="0">
                <a:latin typeface="Söhne"/>
              </a:rPr>
              <a:t>, </a:t>
            </a:r>
            <a:r>
              <a:rPr lang="en-IN" sz="1600" b="1" i="0" dirty="0">
                <a:effectLst/>
                <a:latin typeface="Söhne"/>
              </a:rPr>
              <a:t>Frame Sequencing</a:t>
            </a:r>
            <a:r>
              <a:rPr lang="en-IN" sz="1600" b="1" dirty="0">
                <a:latin typeface="Söhne"/>
              </a:rPr>
              <a:t>, </a:t>
            </a:r>
            <a:r>
              <a:rPr lang="en-IN" sz="1600" b="1" i="0" dirty="0">
                <a:effectLst/>
                <a:latin typeface="Söhne"/>
              </a:rPr>
              <a:t>GIF Optimization</a:t>
            </a:r>
            <a:r>
              <a:rPr lang="en-IN" sz="1600" b="1" dirty="0">
                <a:latin typeface="Söhne"/>
              </a:rPr>
              <a:t>, </a:t>
            </a:r>
            <a:r>
              <a:rPr lang="en-IN" sz="1600" b="1" i="0" dirty="0">
                <a:effectLst/>
                <a:latin typeface="Söhne"/>
              </a:rPr>
              <a:t>Customization Options</a:t>
            </a:r>
            <a:r>
              <a:rPr lang="en-IN" sz="1600" b="1" dirty="0">
                <a:latin typeface="Söhne"/>
              </a:rPr>
              <a:t>, </a:t>
            </a:r>
            <a:r>
              <a:rPr lang="en-IN" sz="1600" b="1" i="0" dirty="0">
                <a:effectLst/>
                <a:latin typeface="Söhne"/>
              </a:rPr>
              <a:t>Export and Sharing</a:t>
            </a:r>
            <a:r>
              <a:rPr lang="en-IN" sz="1600" b="1" dirty="0">
                <a:latin typeface="Söhne"/>
              </a:rPr>
              <a:t>.</a:t>
            </a:r>
            <a:endParaRPr lang="en-IN" sz="2400" dirty="0">
              <a:latin typeface="Söhne"/>
            </a:endParaRPr>
          </a:p>
        </p:txBody>
      </p:sp>
      <p:pic>
        <p:nvPicPr>
          <p:cNvPr id="5" name="Picture 4" descr="SSE">
            <a:extLst>
              <a:ext uri="{FF2B5EF4-FFF2-40B4-BE49-F238E27FC236}">
                <a16:creationId xmlns:a16="http://schemas.microsoft.com/office/drawing/2014/main" id="{8B4580DA-9DDA-6F55-4525-70B0DAEE7651}"/>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7" name="Picture 6" descr="Saveetha School Of Engineering">
            <a:extLst>
              <a:ext uri="{FF2B5EF4-FFF2-40B4-BE49-F238E27FC236}">
                <a16:creationId xmlns:a16="http://schemas.microsoft.com/office/drawing/2014/main" id="{20282ABB-6F3C-0E2F-EDA1-5B5C6A4D2745}"/>
              </a:ext>
            </a:extLst>
          </p:cNvPr>
          <p:cNvPicPr>
            <a:picLocks noChangeAspect="1"/>
          </p:cNvPicPr>
          <p:nvPr/>
        </p:nvPicPr>
        <p:blipFill>
          <a:blip r:embed="rId3"/>
          <a:stretch>
            <a:fillRect/>
          </a:stretch>
        </p:blipFill>
        <p:spPr>
          <a:xfrm>
            <a:off x="-79524" y="-14826"/>
            <a:ext cx="1654295" cy="1165464"/>
          </a:xfrm>
          <a:prstGeom prst="rect">
            <a:avLst/>
          </a:prstGeom>
        </p:spPr>
      </p:pic>
    </p:spTree>
    <p:extLst>
      <p:ext uri="{BB962C8B-B14F-4D97-AF65-F5344CB8AC3E}">
        <p14:creationId xmlns:p14="http://schemas.microsoft.com/office/powerpoint/2010/main" val="24498908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C738-B0F6-EB2F-3A72-B03BD7563182}"/>
              </a:ext>
            </a:extLst>
          </p:cNvPr>
          <p:cNvSpPr>
            <a:spLocks noGrp="1"/>
          </p:cNvSpPr>
          <p:nvPr>
            <p:ph type="title"/>
          </p:nvPr>
        </p:nvSpPr>
        <p:spPr>
          <a:xfrm>
            <a:off x="925902" y="764373"/>
            <a:ext cx="8610600" cy="617293"/>
          </a:xfrm>
        </p:spPr>
        <p:txBody>
          <a:bodyPr>
            <a:normAutofit/>
          </a:bodyPr>
          <a:lstStyle/>
          <a:p>
            <a:pPr algn="ctr"/>
            <a:r>
              <a:rPr lang="en-IN" sz="1800" b="1" dirty="0">
                <a:latin typeface="Times New Roman"/>
                <a:cs typeface="Times New Roman"/>
              </a:rPr>
              <a:t>INTRODUCTION:</a:t>
            </a:r>
            <a:endParaRPr lang="en-US" sz="1800" b="1" dirty="0">
              <a:latin typeface="Times New Roman"/>
              <a:cs typeface="Times New Roman"/>
            </a:endParaRPr>
          </a:p>
        </p:txBody>
      </p:sp>
      <p:sp>
        <p:nvSpPr>
          <p:cNvPr id="3" name="Content Placeholder 2">
            <a:extLst>
              <a:ext uri="{FF2B5EF4-FFF2-40B4-BE49-F238E27FC236}">
                <a16:creationId xmlns:a16="http://schemas.microsoft.com/office/drawing/2014/main" id="{446BC4BE-C511-6ADE-C75D-D86191C4EBE9}"/>
              </a:ext>
            </a:extLst>
          </p:cNvPr>
          <p:cNvSpPr>
            <a:spLocks noGrp="1"/>
          </p:cNvSpPr>
          <p:nvPr>
            <p:ph idx="1"/>
          </p:nvPr>
        </p:nvSpPr>
        <p:spPr>
          <a:xfrm>
            <a:off x="441385" y="2165805"/>
            <a:ext cx="10834777" cy="3621559"/>
          </a:xfrm>
        </p:spPr>
        <p:txBody>
          <a:bodyPr>
            <a:normAutofit fontScale="92500" lnSpcReduction="20000"/>
          </a:bodyPr>
          <a:lstStyle/>
          <a:p>
            <a:pPr algn="just"/>
            <a:r>
              <a:rPr lang="en-US" sz="2000" b="0" i="0" dirty="0">
                <a:effectLst/>
                <a:latin typeface="Söhne"/>
              </a:rPr>
              <a:t>Python</a:t>
            </a:r>
            <a:r>
              <a:rPr lang="en-US" sz="2000" b="0" i="0" dirty="0">
                <a:solidFill>
                  <a:schemeClr val="bg1"/>
                </a:solidFill>
                <a:effectLst/>
                <a:latin typeface="Söhne"/>
              </a:rPr>
              <a:t> </a:t>
            </a:r>
            <a:r>
              <a:rPr lang="en-US" sz="2000" b="0" i="0" dirty="0">
                <a:effectLst/>
                <a:latin typeface="Söhne"/>
              </a:rPr>
              <a:t>is a high-level, general-purpose programming language known for its readability and simplicity.</a:t>
            </a:r>
            <a:endParaRPr lang="en-US" dirty="0"/>
          </a:p>
          <a:p>
            <a:pPr algn="just">
              <a:buClr>
                <a:srgbClr val="FFFFFF"/>
              </a:buClr>
            </a:pPr>
            <a:r>
              <a:rPr lang="en-US" sz="2000" dirty="0">
                <a:latin typeface="Söhne"/>
              </a:rPr>
              <a:t> </a:t>
            </a:r>
            <a:r>
              <a:rPr lang="en-US" sz="2000" b="0" i="0" dirty="0">
                <a:effectLst/>
                <a:latin typeface="Söhne"/>
              </a:rPr>
              <a:t>It supports multiple programming paradigms, including procedural, object-oriented, and functional programming. </a:t>
            </a:r>
            <a:endParaRPr lang="en-US" dirty="0">
              <a:latin typeface="Calibri" panose="020F0502020204030204"/>
              <a:cs typeface="Calibri" panose="020F0502020204030204"/>
            </a:endParaRPr>
          </a:p>
          <a:p>
            <a:pPr algn="just">
              <a:buClr>
                <a:srgbClr val="FFFFFF"/>
              </a:buClr>
            </a:pPr>
            <a:r>
              <a:rPr lang="en-US" sz="2000" b="0" i="0" dirty="0">
                <a:effectLst/>
                <a:latin typeface="Söhne"/>
              </a:rPr>
              <a:t>Python is widely used for web development, data analysis, artificial intelligence, scientific computing, automation, and more.</a:t>
            </a:r>
            <a:endParaRPr lang="en-US" dirty="0">
              <a:cs typeface="Calibri"/>
            </a:endParaRPr>
          </a:p>
          <a:p>
            <a:pPr algn="just"/>
            <a:r>
              <a:rPr lang="en-US" sz="2000" b="0" i="0" dirty="0">
                <a:effectLst/>
                <a:latin typeface="Söhne"/>
              </a:rPr>
              <a:t>Creating GIFs in Python can be a fun and creative way to express ideas, showcase animations, or add dynamic content to your projects. </a:t>
            </a:r>
            <a:endParaRPr lang="en-IN" sz="2000" dirty="0">
              <a:latin typeface="Söhne"/>
            </a:endParaRPr>
          </a:p>
          <a:p>
            <a:pPr algn="just">
              <a:buClr>
                <a:srgbClr val="FFFFFF"/>
              </a:buClr>
            </a:pPr>
            <a:r>
              <a:rPr lang="en-US" sz="2000" b="0" i="0" dirty="0">
                <a:effectLst/>
                <a:latin typeface="Söhne"/>
              </a:rPr>
              <a:t>Whether you're a developer, designer, or hobbyist, Python provides powerful libraries and tools to easily generate GIFs</a:t>
            </a:r>
            <a:endParaRPr lang="en-IN" sz="2000" b="0" i="0" dirty="0">
              <a:effectLst/>
              <a:latin typeface="Söhne"/>
            </a:endParaRPr>
          </a:p>
          <a:p>
            <a:pPr algn="just">
              <a:spcBef>
                <a:spcPct val="0"/>
              </a:spcBef>
              <a:spcAft>
                <a:spcPct val="0"/>
              </a:spcAft>
              <a:buClr>
                <a:srgbClr val="FFFFFF"/>
              </a:buClr>
              <a:buFont typeface="Arial,Sans-Serif"/>
            </a:pPr>
            <a:r>
              <a:rPr lang="en-US" sz="1900" dirty="0">
                <a:latin typeface="Arial"/>
                <a:cs typeface="Arial"/>
              </a:rPr>
              <a:t>The basics of GIF creation using Python, covering essential concepts such as image processing, frame manipulation, and exporting the final result. Get ready to breathe life into your static images and bring a touch of animation to your Python projects!</a:t>
            </a:r>
          </a:p>
          <a:p>
            <a:pPr marL="342900" indent="-342900">
              <a:spcBef>
                <a:spcPct val="0"/>
              </a:spcBef>
              <a:spcAft>
                <a:spcPct val="0"/>
              </a:spcAft>
              <a:buClr>
                <a:srgbClr val="FFFFFF"/>
              </a:buClr>
              <a:buFont typeface="Arial,Sans-Serif"/>
            </a:pPr>
            <a:endParaRPr lang="en-US" sz="1900" dirty="0">
              <a:solidFill>
                <a:srgbClr val="FFFFFF"/>
              </a:solidFill>
              <a:latin typeface="Arial"/>
              <a:cs typeface="Arial"/>
            </a:endParaRPr>
          </a:p>
          <a:p>
            <a:pPr>
              <a:buClr>
                <a:srgbClr val="FFFFFF"/>
              </a:buClr>
            </a:pPr>
            <a:endParaRPr lang="en-US" sz="2000" dirty="0">
              <a:solidFill>
                <a:srgbClr val="FFFFFF"/>
              </a:solidFill>
              <a:latin typeface="Söhne"/>
            </a:endParaRPr>
          </a:p>
          <a:p>
            <a:endParaRPr lang="en-US" sz="2000" b="0" i="0" dirty="0">
              <a:solidFill>
                <a:srgbClr val="0F0F0F"/>
              </a:solidFill>
              <a:effectLst/>
              <a:latin typeface="Söhne"/>
            </a:endParaRPr>
          </a:p>
        </p:txBody>
      </p:sp>
      <p:sp>
        <p:nvSpPr>
          <p:cNvPr id="6" name="Rectangle 3">
            <a:extLst>
              <a:ext uri="{FF2B5EF4-FFF2-40B4-BE49-F238E27FC236}">
                <a16:creationId xmlns:a16="http://schemas.microsoft.com/office/drawing/2014/main" id="{2ED3A156-A585-A5D9-64EB-7EC26BCCE5CC}"/>
              </a:ext>
            </a:extLst>
          </p:cNvPr>
          <p:cNvSpPr>
            <a:spLocks noChangeArrowheads="1"/>
          </p:cNvSpPr>
          <p:nvPr/>
        </p:nvSpPr>
        <p:spPr bwMode="auto">
          <a:xfrm>
            <a:off x="513272" y="5073297"/>
            <a:ext cx="101121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SSE">
            <a:extLst>
              <a:ext uri="{FF2B5EF4-FFF2-40B4-BE49-F238E27FC236}">
                <a16:creationId xmlns:a16="http://schemas.microsoft.com/office/drawing/2014/main" id="{CD7511BD-FCB6-3C21-7E2E-43030CD25487}"/>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8" name="Picture 7" descr="Saveetha School Of Engineering">
            <a:extLst>
              <a:ext uri="{FF2B5EF4-FFF2-40B4-BE49-F238E27FC236}">
                <a16:creationId xmlns:a16="http://schemas.microsoft.com/office/drawing/2014/main" id="{B55EEBD9-965B-12C5-E548-BF31495F8CF7}"/>
              </a:ext>
            </a:extLst>
          </p:cNvPr>
          <p:cNvPicPr>
            <a:picLocks noChangeAspect="1"/>
          </p:cNvPicPr>
          <p:nvPr/>
        </p:nvPicPr>
        <p:blipFill>
          <a:blip r:embed="rId3"/>
          <a:stretch>
            <a:fillRect/>
          </a:stretch>
        </p:blipFill>
        <p:spPr>
          <a:xfrm>
            <a:off x="-79524" y="-14826"/>
            <a:ext cx="1654295" cy="1165464"/>
          </a:xfrm>
          <a:prstGeom prst="rect">
            <a:avLst/>
          </a:prstGeom>
        </p:spPr>
      </p:pic>
    </p:spTree>
    <p:extLst>
      <p:ext uri="{BB962C8B-B14F-4D97-AF65-F5344CB8AC3E}">
        <p14:creationId xmlns:p14="http://schemas.microsoft.com/office/powerpoint/2010/main" val="397966594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DC89-F8F8-800E-0EE2-9B03940FDC3E}"/>
              </a:ext>
            </a:extLst>
          </p:cNvPr>
          <p:cNvSpPr>
            <a:spLocks noGrp="1"/>
          </p:cNvSpPr>
          <p:nvPr>
            <p:ph type="title"/>
          </p:nvPr>
        </p:nvSpPr>
        <p:spPr/>
        <p:txBody>
          <a:bodyPr>
            <a:normAutofit/>
          </a:bodyPr>
          <a:lstStyle/>
          <a:p>
            <a:pPr algn="ctr"/>
            <a:r>
              <a:rPr lang="en-IN" sz="1800" b="1" dirty="0">
                <a:latin typeface="Times New Roman"/>
                <a:cs typeface="Times New Roman"/>
              </a:rPr>
              <a:t>SOFTWARE AND HARDWARE REQUIREMENTS:</a:t>
            </a:r>
          </a:p>
        </p:txBody>
      </p:sp>
      <p:sp>
        <p:nvSpPr>
          <p:cNvPr id="5" name="Rectangle 2">
            <a:extLst>
              <a:ext uri="{FF2B5EF4-FFF2-40B4-BE49-F238E27FC236}">
                <a16:creationId xmlns:a16="http://schemas.microsoft.com/office/drawing/2014/main" id="{2E33E9CF-D03A-FC64-0594-4F474558F108}"/>
              </a:ext>
            </a:extLst>
          </p:cNvPr>
          <p:cNvSpPr>
            <a:spLocks noGrp="1" noChangeArrowheads="1"/>
          </p:cNvSpPr>
          <p:nvPr>
            <p:ph idx="1"/>
          </p:nvPr>
        </p:nvSpPr>
        <p:spPr bwMode="auto">
          <a:xfrm>
            <a:off x="160035" y="2228253"/>
            <a:ext cx="3890856"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buClrTx/>
              <a:buSzTx/>
              <a:buNone/>
            </a:pPr>
            <a:r>
              <a:rPr lang="en-US" altLang="en-US" dirty="0">
                <a:latin typeface="Arial"/>
                <a:cs typeface="Arial"/>
              </a:rPr>
              <a:t>HARDWARE REQUIREMENTS:</a:t>
            </a:r>
          </a:p>
          <a:p>
            <a:pPr marL="0" indent="0" defTabSz="914400">
              <a:buClrTx/>
              <a:buSzTx/>
              <a:buNone/>
            </a:pPr>
            <a:endParaRPr lang="en-US" altLang="en-US" dirty="0">
              <a:latin typeface="Arial"/>
              <a:cs typeface="Arial"/>
            </a:endParaRPr>
          </a:p>
          <a:p>
            <a:pPr marL="0" indent="0" defTabSz="914400">
              <a:buNone/>
            </a:pPr>
            <a:r>
              <a:rPr lang="en-US" sz="1600" dirty="0">
                <a:latin typeface="Arial"/>
                <a:cs typeface="Arial"/>
              </a:rPr>
              <a:t>Processor: 11th Gen </a:t>
            </a:r>
            <a:endParaRPr lang="en-US" dirty="0"/>
          </a:p>
          <a:p>
            <a:pPr marL="0" indent="0" defTabSz="914400">
              <a:buNone/>
            </a:pPr>
            <a:endParaRPr lang="en-US" sz="1600" dirty="0">
              <a:latin typeface="Arial"/>
              <a:cs typeface="Arial"/>
            </a:endParaRPr>
          </a:p>
          <a:p>
            <a:pPr marL="0" indent="0" defTabSz="914400">
              <a:buNone/>
            </a:pPr>
            <a:r>
              <a:rPr lang="en-US" sz="1600" dirty="0">
                <a:latin typeface="Arial"/>
                <a:cs typeface="Arial"/>
              </a:rPr>
              <a:t>Memory: 256 GB</a:t>
            </a:r>
            <a:endParaRPr lang="en-US" dirty="0"/>
          </a:p>
          <a:p>
            <a:pPr marL="0" indent="0" defTabSz="914400">
              <a:buNone/>
            </a:pPr>
            <a:endParaRPr lang="en-US" sz="1600" dirty="0">
              <a:latin typeface="Arial"/>
              <a:cs typeface="Arial"/>
            </a:endParaRPr>
          </a:p>
          <a:p>
            <a:pPr marL="0" indent="0" defTabSz="914400">
              <a:buNone/>
            </a:pPr>
            <a:r>
              <a:rPr lang="en-US" sz="1600" dirty="0">
                <a:latin typeface="Arial"/>
                <a:cs typeface="Arial"/>
              </a:rPr>
              <a:t>Available OS Memory: 8 GB RAM</a:t>
            </a:r>
          </a:p>
          <a:p>
            <a:pPr marL="0" indent="0" defTabSz="914400">
              <a:buNone/>
            </a:pPr>
            <a:endParaRPr lang="en-US" sz="1600" dirty="0">
              <a:latin typeface="Arial"/>
              <a:cs typeface="Arial"/>
            </a:endParaRPr>
          </a:p>
          <a:p>
            <a:pPr marL="0" indent="0" defTabSz="914400">
              <a:buNone/>
            </a:pPr>
            <a:r>
              <a:rPr lang="en-US" sz="1600" dirty="0">
                <a:ea typeface="+mn-lt"/>
                <a:cs typeface="+mn-lt"/>
              </a:rPr>
              <a:t>Hybrid Graphics GPU</a:t>
            </a:r>
            <a:endParaRPr lang="en-US" sz="1600" dirty="0"/>
          </a:p>
          <a:p>
            <a:pPr marL="0" indent="0" defTabSz="914400">
              <a:buNone/>
            </a:pPr>
            <a:endParaRPr lang="en-US" sz="1600" dirty="0">
              <a:latin typeface="Arial"/>
              <a:cs typeface="Arial"/>
            </a:endParaRPr>
          </a:p>
          <a:p>
            <a:pPr marL="0" indent="0" defTabSz="914400">
              <a:buNone/>
            </a:pPr>
            <a:endParaRPr lang="en-US" sz="1600" dirty="0">
              <a:latin typeface="Arial"/>
              <a:cs typeface="Arial"/>
            </a:endParaRPr>
          </a:p>
          <a:p>
            <a:pPr marL="0" indent="0" defTabSz="914400">
              <a:buNone/>
            </a:pPr>
            <a:endParaRPr lang="en-US" dirty="0">
              <a:latin typeface="Arial"/>
              <a:cs typeface="Arial"/>
            </a:endParaRPr>
          </a:p>
          <a:p>
            <a:pPr marL="0" indent="0" defTabSz="914400">
              <a:buNone/>
            </a:pPr>
            <a:endParaRPr lang="en-US" sz="1600" dirty="0">
              <a:cs typeface="Arial"/>
            </a:endParaRPr>
          </a:p>
        </p:txBody>
      </p:sp>
      <p:pic>
        <p:nvPicPr>
          <p:cNvPr id="4" name="Picture 3" descr="SSE">
            <a:extLst>
              <a:ext uri="{FF2B5EF4-FFF2-40B4-BE49-F238E27FC236}">
                <a16:creationId xmlns:a16="http://schemas.microsoft.com/office/drawing/2014/main" id="{29E89D62-F15F-5EF2-671C-82393BEF8508}"/>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7" name="Picture 6" descr="Saveetha School Of Engineering">
            <a:extLst>
              <a:ext uri="{FF2B5EF4-FFF2-40B4-BE49-F238E27FC236}">
                <a16:creationId xmlns:a16="http://schemas.microsoft.com/office/drawing/2014/main" id="{6AECC1AD-EC93-1FB6-37FE-F9350BD99CA8}"/>
              </a:ext>
            </a:extLst>
          </p:cNvPr>
          <p:cNvPicPr>
            <a:picLocks noChangeAspect="1"/>
          </p:cNvPicPr>
          <p:nvPr/>
        </p:nvPicPr>
        <p:blipFill>
          <a:blip r:embed="rId3"/>
          <a:stretch>
            <a:fillRect/>
          </a:stretch>
        </p:blipFill>
        <p:spPr>
          <a:xfrm>
            <a:off x="-79524" y="-14826"/>
            <a:ext cx="1654295" cy="1165464"/>
          </a:xfrm>
          <a:prstGeom prst="rect">
            <a:avLst/>
          </a:prstGeom>
        </p:spPr>
      </p:pic>
      <p:sp>
        <p:nvSpPr>
          <p:cNvPr id="3" name="TextBox 2">
            <a:extLst>
              <a:ext uri="{FF2B5EF4-FFF2-40B4-BE49-F238E27FC236}">
                <a16:creationId xmlns:a16="http://schemas.microsoft.com/office/drawing/2014/main" id="{8C9CC5D5-0AC6-2105-5737-ED470BB64F26}"/>
              </a:ext>
            </a:extLst>
          </p:cNvPr>
          <p:cNvSpPr txBox="1"/>
          <p:nvPr/>
        </p:nvSpPr>
        <p:spPr>
          <a:xfrm>
            <a:off x="4444571" y="2074364"/>
            <a:ext cx="389085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SOFTWARE REUIREMENTS:</a:t>
            </a:r>
          </a:p>
          <a:p>
            <a:endParaRPr lang="en-US" dirty="0">
              <a:ea typeface="Calibri"/>
              <a:cs typeface="Calibri"/>
            </a:endParaRPr>
          </a:p>
          <a:p>
            <a:r>
              <a:rPr lang="en-US" dirty="0">
                <a:ea typeface="+mn-lt"/>
                <a:cs typeface="+mn-lt"/>
              </a:rPr>
              <a:t>Operating System: Windows 11 PrO</a:t>
            </a:r>
          </a:p>
          <a:p>
            <a:endParaRPr lang="en-US" dirty="0">
              <a:ea typeface="+mn-lt"/>
              <a:cs typeface="+mn-lt"/>
            </a:endParaRPr>
          </a:p>
          <a:p>
            <a:r>
              <a:rPr lang="en-US" dirty="0">
                <a:ea typeface="+mn-lt"/>
                <a:cs typeface="+mn-lt"/>
              </a:rPr>
              <a:t>DirectX Database Version: 1.4.7</a:t>
            </a:r>
          </a:p>
          <a:p>
            <a:endParaRPr lang="en-US" dirty="0">
              <a:ea typeface="Calibri"/>
              <a:cs typeface="Calibri"/>
            </a:endParaRPr>
          </a:p>
          <a:p>
            <a:r>
              <a:rPr lang="en-US" dirty="0">
                <a:ea typeface="Calibri"/>
                <a:cs typeface="Calibri"/>
              </a:rPr>
              <a:t>Python3.11version6</a:t>
            </a:r>
          </a:p>
          <a:p>
            <a:endParaRPr lang="en-US" dirty="0">
              <a:ea typeface="Calibri"/>
              <a:cs typeface="Calibri"/>
            </a:endParaRPr>
          </a:p>
          <a:p>
            <a:r>
              <a:rPr lang="en-US" dirty="0">
                <a:ea typeface="Calibri"/>
                <a:cs typeface="Calibri"/>
              </a:rPr>
              <a:t>Imageio software</a:t>
            </a:r>
          </a:p>
          <a:p>
            <a:endParaRPr lang="en-US" dirty="0">
              <a:ea typeface="Calibri"/>
              <a:cs typeface="Calibri"/>
            </a:endParaRPr>
          </a:p>
        </p:txBody>
      </p:sp>
      <p:sp>
        <p:nvSpPr>
          <p:cNvPr id="6" name="TextBox 5">
            <a:extLst>
              <a:ext uri="{FF2B5EF4-FFF2-40B4-BE49-F238E27FC236}">
                <a16:creationId xmlns:a16="http://schemas.microsoft.com/office/drawing/2014/main" id="{9A665E02-7B44-3A25-88CF-C03D17866010}"/>
              </a:ext>
            </a:extLst>
          </p:cNvPr>
          <p:cNvSpPr txBox="1"/>
          <p:nvPr/>
        </p:nvSpPr>
        <p:spPr>
          <a:xfrm>
            <a:off x="8617649" y="2074364"/>
            <a:ext cx="2920180" cy="2031325"/>
          </a:xfrm>
          <a:prstGeom prst="rect">
            <a:avLst/>
          </a:prstGeom>
          <a:noFill/>
        </p:spPr>
        <p:txBody>
          <a:bodyPr wrap="square" rtlCol="0">
            <a:spAutoFit/>
          </a:bodyPr>
          <a:lstStyle/>
          <a:p>
            <a:r>
              <a:rPr lang="en-IN" dirty="0"/>
              <a:t>PACKAGAE REQUIREMENTS:</a:t>
            </a:r>
          </a:p>
          <a:p>
            <a:endParaRPr lang="en-IN" dirty="0"/>
          </a:p>
          <a:p>
            <a:r>
              <a:rPr lang="en-IN" dirty="0"/>
              <a:t>LIBRARIES: image-io, import,</a:t>
            </a:r>
          </a:p>
          <a:p>
            <a:r>
              <a:rPr lang="en-IN" dirty="0"/>
              <a:t>Mimsave</a:t>
            </a:r>
          </a:p>
          <a:p>
            <a:endParaRPr lang="en-IN" dirty="0"/>
          </a:p>
          <a:p>
            <a:r>
              <a:rPr lang="en-IN" dirty="0"/>
              <a:t>Visual studio code with python</a:t>
            </a:r>
          </a:p>
        </p:txBody>
      </p:sp>
      <p:cxnSp>
        <p:nvCxnSpPr>
          <p:cNvPr id="13" name="Straight Connector 12">
            <a:extLst>
              <a:ext uri="{FF2B5EF4-FFF2-40B4-BE49-F238E27FC236}">
                <a16:creationId xmlns:a16="http://schemas.microsoft.com/office/drawing/2014/main" id="{E5DA62BE-F69D-7F52-4600-C22D812B7689}"/>
              </a:ext>
            </a:extLst>
          </p:cNvPr>
          <p:cNvCxnSpPr>
            <a:cxnSpLocks/>
          </p:cNvCxnSpPr>
          <p:nvPr/>
        </p:nvCxnSpPr>
        <p:spPr>
          <a:xfrm>
            <a:off x="3923071" y="1720645"/>
            <a:ext cx="0" cy="3618271"/>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BAE4798C-A10F-A956-86BE-0654005F840E}"/>
              </a:ext>
            </a:extLst>
          </p:cNvPr>
          <p:cNvCxnSpPr/>
          <p:nvPr/>
        </p:nvCxnSpPr>
        <p:spPr>
          <a:xfrm>
            <a:off x="8111613" y="1720645"/>
            <a:ext cx="0" cy="3510116"/>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4640396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BD6D-6B49-F1C4-4419-CBDED18A9AF1}"/>
              </a:ext>
            </a:extLst>
          </p:cNvPr>
          <p:cNvSpPr>
            <a:spLocks noGrp="1"/>
          </p:cNvSpPr>
          <p:nvPr>
            <p:ph type="title"/>
          </p:nvPr>
        </p:nvSpPr>
        <p:spPr>
          <a:xfrm>
            <a:off x="685801" y="609600"/>
            <a:ext cx="10131425" cy="866796"/>
          </a:xfrm>
        </p:spPr>
        <p:txBody>
          <a:bodyPr>
            <a:normAutofit/>
          </a:bodyPr>
          <a:lstStyle/>
          <a:p>
            <a:pPr algn="ctr"/>
            <a:r>
              <a:rPr lang="en-IN" sz="1800" dirty="0">
                <a:latin typeface="Times New Roman"/>
                <a:cs typeface="Times New Roman"/>
              </a:rPr>
              <a:t>EXISTING SYSTEMS:</a:t>
            </a:r>
            <a:endParaRPr lang="en-US"/>
          </a:p>
        </p:txBody>
      </p:sp>
      <p:sp>
        <p:nvSpPr>
          <p:cNvPr id="3" name="Content Placeholder 2">
            <a:extLst>
              <a:ext uri="{FF2B5EF4-FFF2-40B4-BE49-F238E27FC236}">
                <a16:creationId xmlns:a16="http://schemas.microsoft.com/office/drawing/2014/main" id="{853C8EFD-0C52-8D98-21EA-5841E95315B4}"/>
              </a:ext>
            </a:extLst>
          </p:cNvPr>
          <p:cNvSpPr>
            <a:spLocks noGrp="1"/>
          </p:cNvSpPr>
          <p:nvPr>
            <p:ph idx="1"/>
          </p:nvPr>
        </p:nvSpPr>
        <p:spPr>
          <a:xfrm>
            <a:off x="815197" y="1538218"/>
            <a:ext cx="10131425" cy="3232188"/>
          </a:xfrm>
        </p:spPr>
        <p:txBody>
          <a:bodyPr>
            <a:normAutofit lnSpcReduction="10000"/>
          </a:bodyPr>
          <a:lstStyle/>
          <a:p>
            <a:pPr algn="just"/>
            <a:r>
              <a:rPr lang="en-US" b="0" i="0" dirty="0">
                <a:effectLst/>
                <a:latin typeface="Söhne"/>
              </a:rPr>
              <a:t>There are several existing libraries and tools in Python that you can use to create GIFs from videos. Here are a few popular ones:</a:t>
            </a:r>
          </a:p>
          <a:p>
            <a:pPr algn="just"/>
            <a:r>
              <a:rPr lang="en-IN" b="1" dirty="0">
                <a:latin typeface="Söhne"/>
              </a:rPr>
              <a:t>imageio</a:t>
            </a:r>
            <a:r>
              <a:rPr lang="en-IN" b="1" i="0" dirty="0">
                <a:effectLst/>
                <a:latin typeface="Söhne"/>
              </a:rPr>
              <a:t>:</a:t>
            </a:r>
            <a:r>
              <a:rPr lang="en-US" b="0" i="0" dirty="0">
                <a:effectLst/>
                <a:latin typeface="Söhne"/>
              </a:rPr>
              <a:t>is a Python library that allows you to edit </a:t>
            </a:r>
            <a:r>
              <a:rPr lang="en-US" dirty="0">
                <a:latin typeface="Söhne"/>
              </a:rPr>
              <a:t>image</a:t>
            </a:r>
            <a:r>
              <a:rPr lang="en-US" b="0" i="0" dirty="0">
                <a:effectLst/>
                <a:latin typeface="Söhne"/>
              </a:rPr>
              <a:t>. It supports GIF creation from video files. You can use it to trim the video, add text, effects, and then save it as a GIF.</a:t>
            </a:r>
          </a:p>
          <a:p>
            <a:pPr algn="just"/>
            <a:r>
              <a:rPr lang="en-IN" b="1" i="0" dirty="0">
                <a:effectLst/>
                <a:latin typeface="Söhne"/>
              </a:rPr>
              <a:t>OpenCV:</a:t>
            </a:r>
            <a:r>
              <a:rPr lang="en-US" b="0" i="0" dirty="0">
                <a:effectLst/>
                <a:latin typeface="Söhne"/>
              </a:rPr>
              <a:t>OpenCV is a computer vision library that also provides video processing capabilities. You can use it to extract frames from a video and then save those frames as a GIF.</a:t>
            </a:r>
          </a:p>
          <a:p>
            <a:pPr algn="just"/>
            <a:r>
              <a:rPr lang="en-IN" b="1" dirty="0" err="1">
                <a:latin typeface="Söhne"/>
              </a:rPr>
              <a:t>mageio</a:t>
            </a:r>
            <a:r>
              <a:rPr lang="en-IN" b="1" dirty="0">
                <a:latin typeface="Söhne"/>
              </a:rPr>
              <a:t>- </a:t>
            </a:r>
            <a:r>
              <a:rPr lang="en-IN" b="1" dirty="0" err="1">
                <a:latin typeface="Söhne"/>
              </a:rPr>
              <a:t>ffmpeg</a:t>
            </a:r>
            <a:r>
              <a:rPr lang="en-IN" b="1" i="0" dirty="0">
                <a:effectLst/>
                <a:latin typeface="Söhne"/>
              </a:rPr>
              <a:t>:</a:t>
            </a:r>
            <a:r>
              <a:rPr lang="en-US" dirty="0">
                <a:latin typeface="Söhne"/>
              </a:rPr>
              <a:t>image io- </a:t>
            </a:r>
            <a:r>
              <a:rPr lang="en-US" dirty="0" err="1">
                <a:latin typeface="Söhne"/>
              </a:rPr>
              <a:t>ffmpeg</a:t>
            </a:r>
            <a:r>
              <a:rPr lang="en-US" b="0" i="0" dirty="0">
                <a:effectLst/>
                <a:latin typeface="Söhne"/>
              </a:rPr>
              <a:t> is an extension for the </a:t>
            </a:r>
            <a:r>
              <a:rPr lang="en-US" dirty="0">
                <a:latin typeface="Söhne"/>
              </a:rPr>
              <a:t>image io</a:t>
            </a:r>
            <a:r>
              <a:rPr lang="en-US" b="0" i="0" dirty="0">
                <a:effectLst/>
                <a:latin typeface="Söhne"/>
              </a:rPr>
              <a:t> library that allows you to read and write video files. You can use it to load a video and then save it as a GIF.</a:t>
            </a:r>
          </a:p>
          <a:p>
            <a:pPr algn="just"/>
            <a:r>
              <a:rPr lang="en-US" b="0" i="0" dirty="0">
                <a:effectLst/>
                <a:latin typeface="Söhne"/>
              </a:rPr>
              <a:t>Each of these options has its own set of features and capabilities, so you may want to explore the documentation for each library to understand their full range of functionality</a:t>
            </a:r>
            <a:r>
              <a:rPr lang="en-US" dirty="0">
                <a:latin typeface="Söhne"/>
              </a:rPr>
              <a:t>.</a:t>
            </a:r>
            <a:endParaRPr lang="en-US" b="0" i="0" dirty="0">
              <a:solidFill>
                <a:srgbClr val="0F0F0F"/>
              </a:solidFill>
              <a:effectLst/>
              <a:latin typeface="Söhne"/>
            </a:endParaRPr>
          </a:p>
        </p:txBody>
      </p:sp>
      <p:sp>
        <p:nvSpPr>
          <p:cNvPr id="4" name="TextBox 3">
            <a:extLst>
              <a:ext uri="{FF2B5EF4-FFF2-40B4-BE49-F238E27FC236}">
                <a16:creationId xmlns:a16="http://schemas.microsoft.com/office/drawing/2014/main" id="{2C8106B1-BED7-C77F-7D6F-A9D516039A07}"/>
              </a:ext>
            </a:extLst>
          </p:cNvPr>
          <p:cNvSpPr txBox="1"/>
          <p:nvPr/>
        </p:nvSpPr>
        <p:spPr>
          <a:xfrm>
            <a:off x="808295" y="5163484"/>
            <a:ext cx="9385539" cy="1533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sz="1300" dirty="0">
                <a:latin typeface="Times New Roman"/>
                <a:cs typeface="Times New Roman"/>
              </a:rPr>
              <a:t>DISADVANTAGES: </a:t>
            </a:r>
          </a:p>
          <a:p>
            <a:pPr algn="just">
              <a:spcAft>
                <a:spcPts val="1000"/>
              </a:spcAft>
            </a:pPr>
            <a:r>
              <a:rPr lang="en-US" sz="1600" dirty="0">
                <a:solidFill>
                  <a:srgbClr val="ECECF1"/>
                </a:solidFill>
                <a:ea typeface="Calibri"/>
                <a:cs typeface="Calibri"/>
              </a:rPr>
              <a:t>Some libraries may have limitations in terms of supported image formats. The GIF format itself supports a relatively limited color palette compared to modern image formats, which can result in reduced image quality and color accuracy.</a:t>
            </a:r>
          </a:p>
          <a:p>
            <a:pPr algn="l"/>
            <a:endParaRPr lang="en-US" sz="1600" dirty="0">
              <a:ea typeface="Calibri"/>
              <a:cs typeface="Calibri"/>
            </a:endParaRPr>
          </a:p>
        </p:txBody>
      </p:sp>
      <p:pic>
        <p:nvPicPr>
          <p:cNvPr id="6" name="Picture 5" descr="SSE">
            <a:extLst>
              <a:ext uri="{FF2B5EF4-FFF2-40B4-BE49-F238E27FC236}">
                <a16:creationId xmlns:a16="http://schemas.microsoft.com/office/drawing/2014/main" id="{34FA9270-C06B-9298-1039-09412A17C7AE}"/>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8" name="Picture 7" descr="Saveetha School Of Engineering">
            <a:extLst>
              <a:ext uri="{FF2B5EF4-FFF2-40B4-BE49-F238E27FC236}">
                <a16:creationId xmlns:a16="http://schemas.microsoft.com/office/drawing/2014/main" id="{A65A78ED-7CDD-5C64-B87E-C13B5D67C779}"/>
              </a:ext>
            </a:extLst>
          </p:cNvPr>
          <p:cNvPicPr>
            <a:picLocks noChangeAspect="1"/>
          </p:cNvPicPr>
          <p:nvPr/>
        </p:nvPicPr>
        <p:blipFill>
          <a:blip r:embed="rId3"/>
          <a:stretch>
            <a:fillRect/>
          </a:stretch>
        </p:blipFill>
        <p:spPr>
          <a:xfrm>
            <a:off x="-79524" y="-14826"/>
            <a:ext cx="1654295" cy="1165464"/>
          </a:xfrm>
          <a:prstGeom prst="rect">
            <a:avLst/>
          </a:prstGeom>
        </p:spPr>
      </p:pic>
    </p:spTree>
    <p:extLst>
      <p:ext uri="{BB962C8B-B14F-4D97-AF65-F5344CB8AC3E}">
        <p14:creationId xmlns:p14="http://schemas.microsoft.com/office/powerpoint/2010/main" val="15891957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4C0-C068-69A7-1A81-ECD3D91DE00B}"/>
              </a:ext>
            </a:extLst>
          </p:cNvPr>
          <p:cNvSpPr>
            <a:spLocks noGrp="1"/>
          </p:cNvSpPr>
          <p:nvPr>
            <p:ph type="title"/>
          </p:nvPr>
        </p:nvSpPr>
        <p:spPr>
          <a:xfrm>
            <a:off x="685801" y="609600"/>
            <a:ext cx="10131425" cy="852418"/>
          </a:xfrm>
        </p:spPr>
        <p:txBody>
          <a:bodyPr>
            <a:normAutofit/>
          </a:bodyPr>
          <a:lstStyle/>
          <a:p>
            <a:pPr algn="ctr"/>
            <a:r>
              <a:rPr lang="en-IN" sz="1800" dirty="0">
                <a:latin typeface="Times New Roman"/>
                <a:cs typeface="Times New Roman"/>
              </a:rPr>
              <a:t>PROPOSED SYSTEM:</a:t>
            </a:r>
            <a:endParaRPr lang="en-US" sz="1800">
              <a:latin typeface="Times New Roman"/>
              <a:cs typeface="Times New Roman"/>
            </a:endParaRPr>
          </a:p>
        </p:txBody>
      </p:sp>
      <p:sp>
        <p:nvSpPr>
          <p:cNvPr id="3" name="Content Placeholder 2">
            <a:extLst>
              <a:ext uri="{FF2B5EF4-FFF2-40B4-BE49-F238E27FC236}">
                <a16:creationId xmlns:a16="http://schemas.microsoft.com/office/drawing/2014/main" id="{524F046C-884D-0D0B-9122-28241A0E2188}"/>
              </a:ext>
            </a:extLst>
          </p:cNvPr>
          <p:cNvSpPr>
            <a:spLocks noGrp="1"/>
          </p:cNvSpPr>
          <p:nvPr>
            <p:ph idx="1"/>
          </p:nvPr>
        </p:nvSpPr>
        <p:spPr>
          <a:xfrm>
            <a:off x="685801" y="1466332"/>
            <a:ext cx="10131425" cy="4526151"/>
          </a:xfrm>
        </p:spPr>
        <p:txBody>
          <a:bodyPr/>
          <a:lstStyle/>
          <a:p>
            <a:pPr algn="just"/>
            <a:r>
              <a:rPr lang="en-US" b="0" i="0" dirty="0">
                <a:effectLst/>
                <a:latin typeface="Söhne"/>
              </a:rPr>
              <a:t>Creating a GIF creator using video in Python typically involves using libraries that handle video processing and GIF creation. One popular combination of libraries for this task is OpenCV for video processing and image manipulation, and imageio for creating the GIF</a:t>
            </a:r>
          </a:p>
          <a:p>
            <a:pPr algn="just"/>
            <a:r>
              <a:rPr lang="en-IN" b="1" i="0" dirty="0">
                <a:effectLst/>
                <a:latin typeface="Söhne"/>
              </a:rPr>
              <a:t>Install Required Libraries:</a:t>
            </a:r>
            <a:r>
              <a:rPr lang="en-US" b="0" i="0" dirty="0">
                <a:effectLst/>
                <a:latin typeface="Söhne"/>
              </a:rPr>
              <a:t>part is required to ensure that imageio has support for reading and writing video files.</a:t>
            </a:r>
          </a:p>
          <a:p>
            <a:pPr algn="just"/>
            <a:r>
              <a:rPr lang="en-IN" b="1" i="0" dirty="0">
                <a:effectLst/>
                <a:latin typeface="Söhne"/>
              </a:rPr>
              <a:t>Code Implementation:</a:t>
            </a:r>
            <a:r>
              <a:rPr lang="en-US" b="0" i="0" dirty="0">
                <a:effectLst/>
                <a:latin typeface="Söhne"/>
              </a:rPr>
              <a:t>parameters allow you to specify a range of the video to convert to GIF.</a:t>
            </a:r>
          </a:p>
          <a:p>
            <a:pPr algn="just"/>
            <a:r>
              <a:rPr lang="en-IN" b="1" i="0" dirty="0">
                <a:effectLst/>
                <a:latin typeface="Söhne"/>
              </a:rPr>
              <a:t>Run the Script:</a:t>
            </a:r>
            <a:r>
              <a:rPr lang="en-US" b="0" i="0" dirty="0">
                <a:effectLst/>
                <a:latin typeface="Söhne"/>
              </a:rPr>
              <a:t>Save the script, replace "input_</a:t>
            </a:r>
            <a:r>
              <a:rPr lang="en-US" dirty="0">
                <a:latin typeface="Söhne"/>
              </a:rPr>
              <a:t>image</a:t>
            </a:r>
            <a:r>
              <a:rPr lang="en-US" b="0" i="0" dirty="0">
                <a:effectLst/>
                <a:latin typeface="Söhne"/>
              </a:rPr>
              <a:t>.mp4" with the path to your video file, and run the script. It should generate a GIF file named "output.gif" based on the specified parameters.</a:t>
            </a:r>
            <a:endParaRPr lang="en-IN" dirty="0"/>
          </a:p>
        </p:txBody>
      </p:sp>
      <p:pic>
        <p:nvPicPr>
          <p:cNvPr id="5" name="Picture 4" descr="SSE">
            <a:extLst>
              <a:ext uri="{FF2B5EF4-FFF2-40B4-BE49-F238E27FC236}">
                <a16:creationId xmlns:a16="http://schemas.microsoft.com/office/drawing/2014/main" id="{D9C45B74-ADE3-1B61-FF8F-F9370E0581F9}"/>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7" name="Picture 6" descr="Saveetha School Of Engineering">
            <a:extLst>
              <a:ext uri="{FF2B5EF4-FFF2-40B4-BE49-F238E27FC236}">
                <a16:creationId xmlns:a16="http://schemas.microsoft.com/office/drawing/2014/main" id="{74EE886E-03CB-1D7D-DB49-4FE92DE5D8AA}"/>
              </a:ext>
            </a:extLst>
          </p:cNvPr>
          <p:cNvPicPr>
            <a:picLocks noChangeAspect="1"/>
          </p:cNvPicPr>
          <p:nvPr/>
        </p:nvPicPr>
        <p:blipFill>
          <a:blip r:embed="rId3"/>
          <a:stretch>
            <a:fillRect/>
          </a:stretch>
        </p:blipFill>
        <p:spPr>
          <a:xfrm>
            <a:off x="-79524" y="-14826"/>
            <a:ext cx="1654295" cy="1165464"/>
          </a:xfrm>
          <a:prstGeom prst="rect">
            <a:avLst/>
          </a:prstGeom>
        </p:spPr>
      </p:pic>
    </p:spTree>
    <p:extLst>
      <p:ext uri="{BB962C8B-B14F-4D97-AF65-F5344CB8AC3E}">
        <p14:creationId xmlns:p14="http://schemas.microsoft.com/office/powerpoint/2010/main" val="16715309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E265-5C18-6213-EA07-70D9B3E22A6A}"/>
              </a:ext>
            </a:extLst>
          </p:cNvPr>
          <p:cNvSpPr>
            <a:spLocks noGrp="1"/>
          </p:cNvSpPr>
          <p:nvPr>
            <p:ph type="title"/>
          </p:nvPr>
        </p:nvSpPr>
        <p:spPr/>
        <p:txBody>
          <a:bodyPr>
            <a:normAutofit/>
          </a:bodyPr>
          <a:lstStyle/>
          <a:p>
            <a:pPr algn="ctr"/>
            <a:r>
              <a:rPr lang="en-IN" sz="1800" b="1" dirty="0">
                <a:latin typeface="Times New Roman"/>
                <a:cs typeface="Times New Roman"/>
              </a:rPr>
              <a:t>ARCHITECTURE:</a:t>
            </a:r>
            <a:endParaRPr lang="en-US" sz="1800" b="1">
              <a:latin typeface="Times New Roman"/>
              <a:cs typeface="Times New Roman"/>
            </a:endParaRPr>
          </a:p>
        </p:txBody>
      </p:sp>
      <p:pic>
        <p:nvPicPr>
          <p:cNvPr id="5" name="Picture 4" descr="SSE">
            <a:extLst>
              <a:ext uri="{FF2B5EF4-FFF2-40B4-BE49-F238E27FC236}">
                <a16:creationId xmlns:a16="http://schemas.microsoft.com/office/drawing/2014/main" id="{0F85F6E9-6F6F-719F-C863-F60ACE7FA402}"/>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7" name="Picture 6" descr="Saveetha School Of Engineering">
            <a:extLst>
              <a:ext uri="{FF2B5EF4-FFF2-40B4-BE49-F238E27FC236}">
                <a16:creationId xmlns:a16="http://schemas.microsoft.com/office/drawing/2014/main" id="{55486CED-CD96-87E3-68F0-515B38D3B37C}"/>
              </a:ext>
            </a:extLst>
          </p:cNvPr>
          <p:cNvPicPr>
            <a:picLocks noChangeAspect="1"/>
          </p:cNvPicPr>
          <p:nvPr/>
        </p:nvPicPr>
        <p:blipFill>
          <a:blip r:embed="rId3"/>
          <a:stretch>
            <a:fillRect/>
          </a:stretch>
        </p:blipFill>
        <p:spPr>
          <a:xfrm>
            <a:off x="-79524" y="-14826"/>
            <a:ext cx="1654295" cy="1165464"/>
          </a:xfrm>
          <a:prstGeom prst="rect">
            <a:avLst/>
          </a:prstGeom>
        </p:spPr>
      </p:pic>
      <p:pic>
        <p:nvPicPr>
          <p:cNvPr id="2054" name="Picture 6" descr="Making an animated gif for Wikipedia using Python (tutorial) - Aliasing -  YouTube">
            <a:extLst>
              <a:ext uri="{FF2B5EF4-FFF2-40B4-BE49-F238E27FC236}">
                <a16:creationId xmlns:a16="http://schemas.microsoft.com/office/drawing/2014/main" id="{BCDCB4E9-9E35-3384-D016-0B4571092DA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85800" y="1691148"/>
            <a:ext cx="10729451" cy="455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2194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A2A5-6A0F-4201-2005-B1A4638E2701}"/>
              </a:ext>
            </a:extLst>
          </p:cNvPr>
          <p:cNvSpPr>
            <a:spLocks noGrp="1"/>
          </p:cNvSpPr>
          <p:nvPr>
            <p:ph type="title"/>
          </p:nvPr>
        </p:nvSpPr>
        <p:spPr/>
        <p:txBody>
          <a:bodyPr>
            <a:normAutofit/>
          </a:bodyPr>
          <a:lstStyle/>
          <a:p>
            <a:pPr algn="ctr"/>
            <a:r>
              <a:rPr lang="en-IN" sz="1800" b="1" dirty="0">
                <a:latin typeface="Times New Roman"/>
                <a:cs typeface="Times New Roman"/>
              </a:rPr>
              <a:t>Coding:</a:t>
            </a:r>
            <a:endParaRPr lang="en-US" sz="1800">
              <a:latin typeface="Times New Roman"/>
              <a:cs typeface="Times New Roman"/>
            </a:endParaRPr>
          </a:p>
        </p:txBody>
      </p:sp>
      <p:pic>
        <p:nvPicPr>
          <p:cNvPr id="6" name="Content Placeholder 5">
            <a:extLst>
              <a:ext uri="{FF2B5EF4-FFF2-40B4-BE49-F238E27FC236}">
                <a16:creationId xmlns:a16="http://schemas.microsoft.com/office/drawing/2014/main" id="{09EFAFB5-2B2E-0FDD-DC6A-EED9D1B4E4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685800" y="1798821"/>
            <a:ext cx="5334000" cy="4294806"/>
          </a:xfrm>
        </p:spPr>
      </p:pic>
      <p:pic>
        <p:nvPicPr>
          <p:cNvPr id="8" name="Content Placeholder 7">
            <a:extLst>
              <a:ext uri="{FF2B5EF4-FFF2-40B4-BE49-F238E27FC236}">
                <a16:creationId xmlns:a16="http://schemas.microsoft.com/office/drawing/2014/main" id="{5E5F3772-3F96-E671-E367-ED76A053D67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72200" y="1798821"/>
            <a:ext cx="5334000" cy="4294805"/>
          </a:xfrm>
        </p:spPr>
      </p:pic>
      <p:pic>
        <p:nvPicPr>
          <p:cNvPr id="4" name="Picture 3" descr="SSE">
            <a:extLst>
              <a:ext uri="{FF2B5EF4-FFF2-40B4-BE49-F238E27FC236}">
                <a16:creationId xmlns:a16="http://schemas.microsoft.com/office/drawing/2014/main" id="{760B1D06-4505-633D-60D3-CC0058A0172E}"/>
              </a:ext>
            </a:extLst>
          </p:cNvPr>
          <p:cNvPicPr>
            <a:picLocks noChangeAspect="1"/>
          </p:cNvPicPr>
          <p:nvPr/>
        </p:nvPicPr>
        <p:blipFill>
          <a:blip r:embed="rId4"/>
          <a:stretch>
            <a:fillRect/>
          </a:stretch>
        </p:blipFill>
        <p:spPr>
          <a:xfrm>
            <a:off x="10886625" y="-8087"/>
            <a:ext cx="1302408" cy="1051345"/>
          </a:xfrm>
          <a:prstGeom prst="rect">
            <a:avLst/>
          </a:prstGeom>
        </p:spPr>
      </p:pic>
      <p:pic>
        <p:nvPicPr>
          <p:cNvPr id="7" name="Picture 6" descr="Saveetha School Of Engineering">
            <a:extLst>
              <a:ext uri="{FF2B5EF4-FFF2-40B4-BE49-F238E27FC236}">
                <a16:creationId xmlns:a16="http://schemas.microsoft.com/office/drawing/2014/main" id="{66770BB7-30BE-21E1-4101-9A67569C0E2B}"/>
              </a:ext>
            </a:extLst>
          </p:cNvPr>
          <p:cNvPicPr>
            <a:picLocks noChangeAspect="1"/>
          </p:cNvPicPr>
          <p:nvPr/>
        </p:nvPicPr>
        <p:blipFill>
          <a:blip r:embed="rId5"/>
          <a:stretch>
            <a:fillRect/>
          </a:stretch>
        </p:blipFill>
        <p:spPr>
          <a:xfrm>
            <a:off x="-79524" y="-14826"/>
            <a:ext cx="1654295" cy="1165464"/>
          </a:xfrm>
          <a:prstGeom prst="rect">
            <a:avLst/>
          </a:prstGeom>
        </p:spPr>
      </p:pic>
    </p:spTree>
    <p:extLst>
      <p:ext uri="{BB962C8B-B14F-4D97-AF65-F5344CB8AC3E}">
        <p14:creationId xmlns:p14="http://schemas.microsoft.com/office/powerpoint/2010/main" val="35104053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1636-25A4-5770-7C51-C955857C8B24}"/>
              </a:ext>
            </a:extLst>
          </p:cNvPr>
          <p:cNvSpPr>
            <a:spLocks noGrp="1"/>
          </p:cNvSpPr>
          <p:nvPr>
            <p:ph type="ctrTitle"/>
          </p:nvPr>
        </p:nvSpPr>
        <p:spPr>
          <a:xfrm>
            <a:off x="1195442" y="831496"/>
            <a:ext cx="9448800" cy="432911"/>
          </a:xfrm>
        </p:spPr>
        <p:txBody>
          <a:bodyPr>
            <a:normAutofit/>
          </a:bodyPr>
          <a:lstStyle/>
          <a:p>
            <a:pPr algn="ctr"/>
            <a:r>
              <a:rPr lang="en-IN" sz="1800" dirty="0">
                <a:latin typeface="Times New Roman"/>
                <a:cs typeface="Times New Roman"/>
              </a:rPr>
              <a:t>TESTING:</a:t>
            </a:r>
            <a:endParaRPr lang="en-IN" sz="1800" dirty="0">
              <a:latin typeface="Times New Roman"/>
              <a:ea typeface="Calibri Light" panose="020F0302020204030204"/>
              <a:cs typeface="Times New Roman"/>
            </a:endParaRPr>
          </a:p>
        </p:txBody>
      </p:sp>
      <p:sp>
        <p:nvSpPr>
          <p:cNvPr id="3" name="Subtitle 2">
            <a:extLst>
              <a:ext uri="{FF2B5EF4-FFF2-40B4-BE49-F238E27FC236}">
                <a16:creationId xmlns:a16="http://schemas.microsoft.com/office/drawing/2014/main" id="{E4CF3C18-6F0D-E013-0552-58B39D7E8FAC}"/>
              </a:ext>
            </a:extLst>
          </p:cNvPr>
          <p:cNvSpPr>
            <a:spLocks noGrp="1"/>
          </p:cNvSpPr>
          <p:nvPr>
            <p:ph type="subTitle" idx="1"/>
          </p:nvPr>
        </p:nvSpPr>
        <p:spPr>
          <a:xfrm>
            <a:off x="1371600" y="1843790"/>
            <a:ext cx="9448800" cy="4482059"/>
          </a:xfrm>
        </p:spPr>
        <p:txBody>
          <a:bodyPr/>
          <a:lstStyle/>
          <a:p>
            <a:pPr marL="285750" indent="-285750" algn="just">
              <a:buChar char="•"/>
            </a:pPr>
            <a:r>
              <a:rPr lang="en-IN" b="1" dirty="0">
                <a:latin typeface="Söhne"/>
              </a:rPr>
              <a:t>Unit</a:t>
            </a:r>
            <a:r>
              <a:rPr lang="en-IN" b="1" i="0" dirty="0">
                <a:effectLst/>
                <a:latin typeface="Söhne"/>
              </a:rPr>
              <a:t> Testing:</a:t>
            </a:r>
            <a:r>
              <a:rPr lang="en-US" b="0" i="0" dirty="0">
                <a:effectLst/>
                <a:latin typeface="Söhne"/>
              </a:rPr>
              <a:t>Test the functions or methods responsible for extracting frames from the video, converting frames to images, and creating the GIF.</a:t>
            </a:r>
            <a:endParaRPr lang="en-US" dirty="0">
              <a:ea typeface="Calibri" panose="020F0502020204030204"/>
              <a:cs typeface="Calibri" panose="020F0502020204030204"/>
            </a:endParaRPr>
          </a:p>
          <a:p>
            <a:pPr marL="285750" indent="-285750" algn="just">
              <a:buChar char="•"/>
            </a:pPr>
            <a:r>
              <a:rPr lang="en-IN" b="1" dirty="0">
                <a:latin typeface="Söhne"/>
              </a:rPr>
              <a:t>Mocking</a:t>
            </a:r>
            <a:r>
              <a:rPr lang="en-IN" b="1" i="0" dirty="0">
                <a:effectLst/>
                <a:latin typeface="Söhne"/>
              </a:rPr>
              <a:t>:</a:t>
            </a:r>
            <a:r>
              <a:rPr lang="en-US" b="0" i="0" dirty="0">
                <a:effectLst/>
                <a:latin typeface="Söhne"/>
              </a:rPr>
              <a:t>This allows you to isolate the specific functionality you want to test without relying on the complete integration.</a:t>
            </a:r>
          </a:p>
          <a:p>
            <a:pPr marL="285750" indent="-285750" algn="just">
              <a:buChar char="•"/>
            </a:pPr>
            <a:r>
              <a:rPr lang="en-IN" b="1" i="0" dirty="0">
                <a:effectLst/>
                <a:latin typeface="Söhne"/>
              </a:rPr>
              <a:t>Integration Testing:</a:t>
            </a:r>
            <a:r>
              <a:rPr lang="en-US" b="0" i="0" dirty="0">
                <a:effectLst/>
                <a:latin typeface="Söhne"/>
              </a:rPr>
              <a:t>Use sample video files for testing to ensure the consistency of the process.</a:t>
            </a:r>
            <a:endParaRPr lang="en-US" dirty="0">
              <a:latin typeface="Söhne"/>
            </a:endParaRPr>
          </a:p>
          <a:p>
            <a:pPr marL="285750" indent="-285750" algn="just">
              <a:buChar char="•"/>
            </a:pPr>
            <a:r>
              <a:rPr lang="en-IN" b="1" i="0" dirty="0">
                <a:effectLst/>
                <a:latin typeface="Söhne"/>
              </a:rPr>
              <a:t>Test Automation:</a:t>
            </a:r>
            <a:r>
              <a:rPr lang="en-US" b="0" i="0" dirty="0">
                <a:effectLst/>
                <a:latin typeface="Söhne"/>
              </a:rPr>
              <a:t>Continuous Integration (CI) tools like Jenkins, Travis CI, or GitHub Actions can be used to automate testing.</a:t>
            </a:r>
            <a:endParaRPr lang="en-US" dirty="0">
              <a:ea typeface="Calibri" panose="020F0502020204030204"/>
              <a:cs typeface="Calibri" panose="020F0502020204030204"/>
            </a:endParaRPr>
          </a:p>
          <a:p>
            <a:pPr marL="285750" indent="-285750" algn="just">
              <a:buChar char="•"/>
            </a:pPr>
            <a:r>
              <a:rPr lang="en-IN" b="1" i="0" dirty="0">
                <a:effectLst/>
                <a:latin typeface="Söhne"/>
              </a:rPr>
              <a:t>Error Handling:</a:t>
            </a:r>
            <a:r>
              <a:rPr lang="en-US" b="0" i="0" dirty="0">
                <a:effectLst/>
                <a:latin typeface="Söhne"/>
              </a:rPr>
              <a:t>Ensure that appropriate exceptions are raised, and error messages are clear and helpful.</a:t>
            </a:r>
            <a:endParaRPr lang="en-IN" dirty="0">
              <a:latin typeface="Calibri" panose="020F0502020204030204"/>
              <a:ea typeface="Calibri" panose="020F0502020204030204"/>
              <a:cs typeface="Calibri" panose="020F0502020204030204"/>
            </a:endParaRPr>
          </a:p>
          <a:p>
            <a:pPr marL="285750" indent="-285750" algn="just">
              <a:buChar char="•"/>
            </a:pPr>
            <a:r>
              <a:rPr lang="en-IN" b="1" i="0" dirty="0">
                <a:effectLst/>
                <a:latin typeface="Söhne"/>
              </a:rPr>
              <a:t>Code Coverage:</a:t>
            </a:r>
            <a:r>
              <a:rPr lang="en-US" b="0" i="0" dirty="0">
                <a:effectLst/>
                <a:latin typeface="Söhne"/>
              </a:rPr>
              <a:t>Aim for high code coverage to ensure that most parts of your code are exercised during testing.</a:t>
            </a:r>
            <a:endParaRPr lang="en-IN" dirty="0">
              <a:ea typeface="Calibri" panose="020F0502020204030204"/>
              <a:cs typeface="Calibri" panose="020F0502020204030204"/>
            </a:endParaRPr>
          </a:p>
        </p:txBody>
      </p:sp>
      <p:pic>
        <p:nvPicPr>
          <p:cNvPr id="5" name="Picture 4" descr="SSE">
            <a:extLst>
              <a:ext uri="{FF2B5EF4-FFF2-40B4-BE49-F238E27FC236}">
                <a16:creationId xmlns:a16="http://schemas.microsoft.com/office/drawing/2014/main" id="{105EAF0E-3AE1-1E52-F6BB-1488347396C8}"/>
              </a:ext>
            </a:extLst>
          </p:cNvPr>
          <p:cNvPicPr>
            <a:picLocks noChangeAspect="1"/>
          </p:cNvPicPr>
          <p:nvPr/>
        </p:nvPicPr>
        <p:blipFill>
          <a:blip r:embed="rId2"/>
          <a:stretch>
            <a:fillRect/>
          </a:stretch>
        </p:blipFill>
        <p:spPr>
          <a:xfrm>
            <a:off x="10886625" y="-8087"/>
            <a:ext cx="1302408" cy="1051345"/>
          </a:xfrm>
          <a:prstGeom prst="rect">
            <a:avLst/>
          </a:prstGeom>
        </p:spPr>
      </p:pic>
      <p:pic>
        <p:nvPicPr>
          <p:cNvPr id="7" name="Picture 6" descr="Saveetha School Of Engineering">
            <a:extLst>
              <a:ext uri="{FF2B5EF4-FFF2-40B4-BE49-F238E27FC236}">
                <a16:creationId xmlns:a16="http://schemas.microsoft.com/office/drawing/2014/main" id="{CF371683-E658-3C55-13D8-688CFEF7ABCC}"/>
              </a:ext>
            </a:extLst>
          </p:cNvPr>
          <p:cNvPicPr>
            <a:picLocks noChangeAspect="1"/>
          </p:cNvPicPr>
          <p:nvPr/>
        </p:nvPicPr>
        <p:blipFill>
          <a:blip r:embed="rId3"/>
          <a:stretch>
            <a:fillRect/>
          </a:stretch>
        </p:blipFill>
        <p:spPr>
          <a:xfrm>
            <a:off x="-79524" y="-14826"/>
            <a:ext cx="1654295" cy="1165464"/>
          </a:xfrm>
          <a:prstGeom prst="rect">
            <a:avLst/>
          </a:prstGeom>
        </p:spPr>
      </p:pic>
    </p:spTree>
    <p:extLst>
      <p:ext uri="{BB962C8B-B14F-4D97-AF65-F5344CB8AC3E}">
        <p14:creationId xmlns:p14="http://schemas.microsoft.com/office/powerpoint/2010/main" val="26730771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TM04033937[[fn=Vapor Trail]]</Template>
  <TotalTime>236</TotalTime>
  <Words>1395</Words>
  <Application>Microsoft Office PowerPoint</Application>
  <PresentationFormat>Widescreen</PresentationFormat>
  <Paragraphs>107</Paragraphs>
  <Slides>15</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7" baseType="lpstr">
      <vt:lpstr>Arial</vt:lpstr>
      <vt:lpstr>Arial,Sans-Serif</vt:lpstr>
      <vt:lpstr>Calibri</vt:lpstr>
      <vt:lpstr>Calibri Light</vt:lpstr>
      <vt:lpstr>Century Gothic</vt:lpstr>
      <vt:lpstr>Google Sans</vt:lpstr>
      <vt:lpstr>Söhne</vt:lpstr>
      <vt:lpstr>Söhne Mono</vt:lpstr>
      <vt:lpstr>Times New Roman</vt:lpstr>
      <vt:lpstr>Wingdings</vt:lpstr>
      <vt:lpstr>Celestial</vt:lpstr>
      <vt:lpstr>         Csa0810-python programming-SLOT-B</vt:lpstr>
      <vt:lpstr>ABSTRACT:</vt:lpstr>
      <vt:lpstr>INTRODUCTION:</vt:lpstr>
      <vt:lpstr>SOFTWARE AND HARDWARE REQUIREMENTS:</vt:lpstr>
      <vt:lpstr>EXISTING SYSTEMS:</vt:lpstr>
      <vt:lpstr>PROPOSED SYSTEM:</vt:lpstr>
      <vt:lpstr>ARCHITECTURE:</vt:lpstr>
      <vt:lpstr>Coding:</vt:lpstr>
      <vt:lpstr>TESTING:</vt:lpstr>
      <vt:lpstr>FINALL OUTPUT:</vt:lpstr>
      <vt:lpstr>IMPLEMENTATION:</vt:lpstr>
      <vt:lpstr>CONCLUSION:</vt:lpstr>
      <vt:lpstr>Future scope:</vt:lpstr>
      <vt:lpstr>Reference:</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chandu dondapati</dc:creator>
  <cp:lastModifiedBy>chandu dondapati</cp:lastModifiedBy>
  <cp:revision>394</cp:revision>
  <dcterms:created xsi:type="dcterms:W3CDTF">2023-11-19T09:27:25Z</dcterms:created>
  <dcterms:modified xsi:type="dcterms:W3CDTF">2023-11-22T04:09:06Z</dcterms:modified>
</cp:coreProperties>
</file>