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77" r:id="rId3"/>
    <p:sldId id="257" r:id="rId4"/>
    <p:sldId id="258" r:id="rId5"/>
    <p:sldId id="259" r:id="rId6"/>
    <p:sldId id="260" r:id="rId7"/>
    <p:sldId id="261" r:id="rId8"/>
    <p:sldId id="263" r:id="rId9"/>
    <p:sldId id="262" r:id="rId10"/>
    <p:sldId id="264" r:id="rId11"/>
    <p:sldId id="265" r:id="rId12"/>
    <p:sldId id="280" r:id="rId13"/>
    <p:sldId id="266" r:id="rId14"/>
    <p:sldId id="278"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3BF14-C338-47B8-A90E-638AF6092035}" v="16" dt="2024-03-29T03:39:52.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A51639-B2D6-4652-B8C3-1B4C224A7BAF}" type="datetimeFigureOut">
              <a:rPr lang="en-US" smtClean="0"/>
              <a:t>4/13/2024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3234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88454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22322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65368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23938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68053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86153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231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017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46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10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284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40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79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932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785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457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C48EC7-AF6A-48D3-8284-14BACBEBDD84}" type="datetimeFigureOut">
              <a:rPr lang="en-US" smtClean="0"/>
              <a:t>4/13/2024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7201131"/>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1286-4DEA-5403-C6B1-6745C39D0350}"/>
              </a:ext>
            </a:extLst>
          </p:cNvPr>
          <p:cNvSpPr>
            <a:spLocks noGrp="1"/>
          </p:cNvSpPr>
          <p:nvPr>
            <p:ph type="ctrTitle"/>
          </p:nvPr>
        </p:nvSpPr>
        <p:spPr>
          <a:xfrm>
            <a:off x="1876424" y="2032000"/>
            <a:ext cx="8791575" cy="1964266"/>
          </a:xfrm>
        </p:spPr>
        <p:txBody>
          <a:bodyPr>
            <a:noAutofit/>
          </a:bodyPr>
          <a:lstStyle/>
          <a:p>
            <a:pPr algn="ctr"/>
            <a:r>
              <a:rPr lang="en-US" sz="2000" b="0" i="0" dirty="0">
                <a:solidFill>
                  <a:srgbClr val="ECECEC"/>
                </a:solidFill>
                <a:effectLst/>
                <a:latin typeface="Söhne"/>
              </a:rPr>
              <a:t>For an application of Bitcoin ,Integrate information from various sources to develop a comprehensive understanding of the current memory organization in the high-performance computing cluster. How do the current memory constraints impact the cluster's ability to handle largescale simulations effectively?</a:t>
            </a:r>
            <a:br>
              <a:rPr lang="en-IN" sz="2000" dirty="0"/>
            </a:br>
            <a:endParaRPr lang="en-IN" sz="2000" dirty="0"/>
          </a:p>
        </p:txBody>
      </p:sp>
      <p:sp>
        <p:nvSpPr>
          <p:cNvPr id="3" name="Subtitle 2">
            <a:extLst>
              <a:ext uri="{FF2B5EF4-FFF2-40B4-BE49-F238E27FC236}">
                <a16:creationId xmlns:a16="http://schemas.microsoft.com/office/drawing/2014/main" id="{F5D458FC-F6F5-35A1-4E2D-A5EEFD29ABFC}"/>
              </a:ext>
            </a:extLst>
          </p:cNvPr>
          <p:cNvSpPr>
            <a:spLocks noGrp="1"/>
          </p:cNvSpPr>
          <p:nvPr>
            <p:ph type="subTitle" idx="1"/>
          </p:nvPr>
        </p:nvSpPr>
        <p:spPr>
          <a:xfrm>
            <a:off x="7461504" y="3996267"/>
            <a:ext cx="4041518" cy="2217720"/>
          </a:xfrm>
        </p:spPr>
        <p:txBody>
          <a:bodyPr>
            <a:normAutofit/>
          </a:bodyPr>
          <a:lstStyle/>
          <a:p>
            <a:r>
              <a:rPr lang="en-US" sz="1800" dirty="0"/>
              <a:t>BY</a:t>
            </a:r>
          </a:p>
          <a:p>
            <a:r>
              <a:rPr lang="en-US" dirty="0"/>
              <a:t>d. cHANDU (192211232)</a:t>
            </a:r>
          </a:p>
        </p:txBody>
      </p:sp>
      <p:pic>
        <p:nvPicPr>
          <p:cNvPr id="6" name="Picture 5">
            <a:extLst>
              <a:ext uri="{FF2B5EF4-FFF2-40B4-BE49-F238E27FC236}">
                <a16:creationId xmlns:a16="http://schemas.microsoft.com/office/drawing/2014/main" id="{4A4EE4BC-1288-BBDE-E10E-E156F2CB5AAF}"/>
              </a:ext>
            </a:extLst>
          </p:cNvPr>
          <p:cNvPicPr>
            <a:picLocks noChangeAspect="1"/>
          </p:cNvPicPr>
          <p:nvPr/>
        </p:nvPicPr>
        <p:blipFill>
          <a:blip r:embed="rId2"/>
          <a:stretch>
            <a:fillRect/>
          </a:stretch>
        </p:blipFill>
        <p:spPr>
          <a:xfrm>
            <a:off x="1993393" y="303878"/>
            <a:ext cx="8266176" cy="1314450"/>
          </a:xfrm>
          <a:prstGeom prst="rect">
            <a:avLst/>
          </a:prstGeom>
        </p:spPr>
      </p:pic>
    </p:spTree>
    <p:extLst>
      <p:ext uri="{BB962C8B-B14F-4D97-AF65-F5344CB8AC3E}">
        <p14:creationId xmlns:p14="http://schemas.microsoft.com/office/powerpoint/2010/main" val="24440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71EC-30D4-2291-8140-C2FC7455E78A}"/>
              </a:ext>
            </a:extLst>
          </p:cNvPr>
          <p:cNvSpPr>
            <a:spLocks noGrp="1"/>
          </p:cNvSpPr>
          <p:nvPr>
            <p:ph type="title"/>
          </p:nvPr>
        </p:nvSpPr>
        <p:spPr>
          <a:xfrm rot="10800000" flipV="1">
            <a:off x="1484307" y="518160"/>
            <a:ext cx="8076252" cy="1219200"/>
          </a:xfrm>
        </p:spPr>
        <p:txBody>
          <a:bodyPr>
            <a:normAutofit/>
          </a:bodyPr>
          <a:lstStyle/>
          <a:p>
            <a:r>
              <a:rPr lang="en-IN" b="0" i="0" dirty="0">
                <a:solidFill>
                  <a:srgbClr val="ECECEC"/>
                </a:solidFill>
                <a:effectLst/>
                <a:latin typeface="Söhne"/>
              </a:rPr>
              <a:t>Develop Optimization Strategies</a:t>
            </a:r>
            <a:endParaRPr lang="en-IN" dirty="0"/>
          </a:p>
        </p:txBody>
      </p:sp>
      <p:sp>
        <p:nvSpPr>
          <p:cNvPr id="6" name="Content Placeholder 5">
            <a:extLst>
              <a:ext uri="{FF2B5EF4-FFF2-40B4-BE49-F238E27FC236}">
                <a16:creationId xmlns:a16="http://schemas.microsoft.com/office/drawing/2014/main" id="{9A5F5CBE-59FE-8270-A272-3BE2AC7B1ECC}"/>
              </a:ext>
            </a:extLst>
          </p:cNvPr>
          <p:cNvSpPr>
            <a:spLocks noGrp="1"/>
          </p:cNvSpPr>
          <p:nvPr>
            <p:ph idx="1"/>
          </p:nvPr>
        </p:nvSpPr>
        <p:spPr>
          <a:xfrm>
            <a:off x="1381760" y="1737361"/>
            <a:ext cx="10485119" cy="3881119"/>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Propose and implement optimization techniques to mitigate the impact of memory constraints on largescale simulations, such as data compression, prefetching, caching strategies, and parallelization.</a:t>
            </a:r>
          </a:p>
          <a:p>
            <a:pPr algn="l">
              <a:buFont typeface="Arial" panose="020B0604020202020204" pitchFamily="34" charset="0"/>
              <a:buChar char="•"/>
            </a:pPr>
            <a:r>
              <a:rPr lang="en-US" sz="2000" b="0" i="0" dirty="0">
                <a:solidFill>
                  <a:srgbClr val="ECECEC"/>
                </a:solidFill>
                <a:effectLst/>
                <a:latin typeface="Söhne"/>
              </a:rPr>
              <a:t>Evaluate the effectiveness of optimization strategies through experimental testing and performance analysis, measuring improvements in simulation speed, resource utilization, and scalability.</a:t>
            </a:r>
          </a:p>
          <a:p>
            <a:pPr algn="l">
              <a:buFont typeface="Arial" panose="020B0604020202020204" pitchFamily="34" charset="0"/>
              <a:buChar char="•"/>
            </a:pPr>
            <a:r>
              <a:rPr lang="en-US" sz="2000" b="0" i="0" dirty="0">
                <a:solidFill>
                  <a:srgbClr val="ECECEC"/>
                </a:solidFill>
                <a:effectLst/>
                <a:latin typeface="Söhne"/>
              </a:rPr>
              <a:t>Document best practices and guidelines for memory management in largescale computing clusters, including recommendations for hardware upgrades, software configurations, and workload optimizations.</a:t>
            </a:r>
          </a:p>
          <a:p>
            <a:pPr algn="just"/>
            <a:endParaRPr lang="en-IN" sz="2000" dirty="0"/>
          </a:p>
        </p:txBody>
      </p:sp>
      <p:sp>
        <p:nvSpPr>
          <p:cNvPr id="7" name="AutoShape 2">
            <a:extLst>
              <a:ext uri="{FF2B5EF4-FFF2-40B4-BE49-F238E27FC236}">
                <a16:creationId xmlns:a16="http://schemas.microsoft.com/office/drawing/2014/main" id="{3E521354-3B14-7B3D-74B5-54B64BC13584}"/>
              </a:ext>
            </a:extLst>
          </p:cNvPr>
          <p:cNvSpPr>
            <a:spLocks noChangeAspect="1" noChangeArrowheads="1"/>
          </p:cNvSpPr>
          <p:nvPr/>
        </p:nvSpPr>
        <p:spPr bwMode="auto">
          <a:xfrm>
            <a:off x="6096000" y="3408680"/>
            <a:ext cx="335280" cy="3352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a:extLst>
              <a:ext uri="{FF2B5EF4-FFF2-40B4-BE49-F238E27FC236}">
                <a16:creationId xmlns:a16="http://schemas.microsoft.com/office/drawing/2014/main" id="{922A1D48-ABB6-8C10-C40B-09009BE36B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0955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4B4E-E2F3-E3C2-1BC8-D9502CC358AE}"/>
              </a:ext>
            </a:extLst>
          </p:cNvPr>
          <p:cNvSpPr>
            <a:spLocks noGrp="1"/>
          </p:cNvSpPr>
          <p:nvPr>
            <p:ph type="title"/>
          </p:nvPr>
        </p:nvSpPr>
        <p:spPr>
          <a:xfrm>
            <a:off x="1141413" y="0"/>
            <a:ext cx="9905998" cy="1088136"/>
          </a:xfrm>
        </p:spPr>
        <p:txBody>
          <a:bodyPr/>
          <a:lstStyle/>
          <a:p>
            <a:r>
              <a:rPr lang="en-US" dirty="0"/>
              <a:t>Coding</a:t>
            </a:r>
            <a:endParaRPr lang="en-IN" dirty="0"/>
          </a:p>
        </p:txBody>
      </p:sp>
      <p:sp>
        <p:nvSpPr>
          <p:cNvPr id="4" name="Content Placeholder 3">
            <a:extLst>
              <a:ext uri="{FF2B5EF4-FFF2-40B4-BE49-F238E27FC236}">
                <a16:creationId xmlns:a16="http://schemas.microsoft.com/office/drawing/2014/main" id="{790E5F62-CC22-18E5-A3E5-9408B43DD32B}"/>
              </a:ext>
            </a:extLst>
          </p:cNvPr>
          <p:cNvSpPr>
            <a:spLocks noGrp="1"/>
          </p:cNvSpPr>
          <p:nvPr>
            <p:ph idx="1"/>
          </p:nvPr>
        </p:nvSpPr>
        <p:spPr>
          <a:xfrm>
            <a:off x="1141412" y="804672"/>
            <a:ext cx="9905999" cy="6053327"/>
          </a:xfrm>
        </p:spPr>
        <p:txBody>
          <a:bodyPr>
            <a:normAutofit/>
          </a:bodyPr>
          <a:lstStyle/>
          <a:p>
            <a:r>
              <a:rPr lang="en-IN" dirty="0"/>
              <a:t>import pandas as </a:t>
            </a:r>
            <a:r>
              <a:rPr lang="en-IN" dirty="0" err="1"/>
              <a:t>pdimport</a:t>
            </a:r>
            <a:r>
              <a:rPr lang="en-IN" dirty="0"/>
              <a:t> </a:t>
            </a:r>
            <a:r>
              <a:rPr lang="en-IN" dirty="0" err="1"/>
              <a:t>numpy</a:t>
            </a:r>
            <a:r>
              <a:rPr lang="en-IN" dirty="0"/>
              <a:t> as </a:t>
            </a:r>
            <a:r>
              <a:rPr lang="en-IN" dirty="0" err="1"/>
              <a:t>npimport</a:t>
            </a:r>
            <a:r>
              <a:rPr lang="en-IN" dirty="0"/>
              <a:t> </a:t>
            </a:r>
            <a:r>
              <a:rPr lang="en-IN" dirty="0" err="1"/>
              <a:t>randomimport</a:t>
            </a:r>
            <a:r>
              <a:rPr lang="en-IN" dirty="0"/>
              <a:t> </a:t>
            </a:r>
            <a:r>
              <a:rPr lang="en-IN" dirty="0" err="1"/>
              <a:t>datetimedef</a:t>
            </a:r>
            <a:r>
              <a:rPr lang="en-IN" dirty="0"/>
              <a:t> </a:t>
            </a:r>
            <a:r>
              <a:rPr lang="en-IN" dirty="0" err="1"/>
              <a:t>simulate_memory_usage_data</a:t>
            </a:r>
            <a:r>
              <a:rPr lang="en-IN" dirty="0"/>
              <a:t>(</a:t>
            </a:r>
            <a:r>
              <a:rPr lang="en-IN" dirty="0" err="1"/>
              <a:t>node_count</a:t>
            </a:r>
            <a:r>
              <a:rPr lang="en-IN" dirty="0"/>
              <a:t>=10, days=7):    """    Simulates memory usage data for a cluster.        :param </a:t>
            </a:r>
            <a:r>
              <a:rPr lang="en-IN" dirty="0" err="1"/>
              <a:t>node_count</a:t>
            </a:r>
            <a:r>
              <a:rPr lang="en-IN" dirty="0"/>
              <a:t>: Number of nodes in the cluster.    :param days: Number of days to simulate data for.    :return: </a:t>
            </a:r>
            <a:r>
              <a:rPr lang="en-IN" dirty="0" err="1"/>
              <a:t>DataFrame</a:t>
            </a:r>
            <a:r>
              <a:rPr lang="en-IN" dirty="0"/>
              <a:t> with simulated memory data.    """    timestamps = </a:t>
            </a:r>
            <a:r>
              <a:rPr lang="en-IN" dirty="0" err="1"/>
              <a:t>pd.date_range</a:t>
            </a:r>
            <a:r>
              <a:rPr lang="en-IN" dirty="0"/>
              <a:t>(end=</a:t>
            </a:r>
            <a:r>
              <a:rPr lang="en-IN" dirty="0" err="1"/>
              <a:t>datetime.datetime.now</a:t>
            </a:r>
            <a:r>
              <a:rPr lang="en-IN" dirty="0"/>
              <a:t>(), periods=24*days, </a:t>
            </a:r>
            <a:r>
              <a:rPr lang="en-IN" dirty="0" err="1"/>
              <a:t>freq</a:t>
            </a:r>
            <a:r>
              <a:rPr lang="en-IN" dirty="0"/>
              <a:t>='H')    data = {        'timestamp': </a:t>
            </a:r>
            <a:r>
              <a:rPr lang="en-IN" dirty="0" err="1"/>
              <a:t>np.tile</a:t>
            </a:r>
            <a:r>
              <a:rPr lang="en-IN" dirty="0"/>
              <a:t>(timestamps, </a:t>
            </a:r>
            <a:r>
              <a:rPr lang="en-IN" dirty="0" err="1"/>
              <a:t>node_count</a:t>
            </a:r>
            <a:r>
              <a:rPr lang="en-IN" dirty="0"/>
              <a:t>),        '</a:t>
            </a:r>
            <a:r>
              <a:rPr lang="en-IN" dirty="0" err="1"/>
              <a:t>node_id</a:t>
            </a:r>
            <a:r>
              <a:rPr lang="en-IN" dirty="0"/>
              <a:t>': </a:t>
            </a:r>
            <a:r>
              <a:rPr lang="en-IN" dirty="0" err="1"/>
              <a:t>np.repeat</a:t>
            </a:r>
            <a:r>
              <a:rPr lang="en-IN" dirty="0"/>
              <a:t>(range(</a:t>
            </a:r>
            <a:r>
              <a:rPr lang="en-IN" dirty="0" err="1"/>
              <a:t>node_count</a:t>
            </a:r>
            <a:r>
              <a:rPr lang="en-IN" dirty="0"/>
              <a:t>), </a:t>
            </a:r>
            <a:r>
              <a:rPr lang="en-IN" dirty="0" err="1"/>
              <a:t>len</a:t>
            </a:r>
            <a:r>
              <a:rPr lang="en-IN" dirty="0"/>
              <a:t>(timestamps)),        '</a:t>
            </a:r>
            <a:r>
              <a:rPr lang="en-IN" dirty="0" err="1"/>
              <a:t>memory_used_gb</a:t>
            </a:r>
            <a:r>
              <a:rPr lang="en-IN" dirty="0"/>
              <a:t>': [</a:t>
            </a:r>
            <a:r>
              <a:rPr lang="en-IN" dirty="0" err="1"/>
              <a:t>random.uniform</a:t>
            </a:r>
            <a:r>
              <a:rPr lang="en-IN" dirty="0"/>
              <a:t>(50, 200) for _ in range(</a:t>
            </a:r>
            <a:r>
              <a:rPr lang="en-IN" dirty="0" err="1"/>
              <a:t>node_count</a:t>
            </a:r>
            <a:r>
              <a:rPr lang="en-IN" dirty="0"/>
              <a:t> * </a:t>
            </a:r>
            <a:r>
              <a:rPr lang="en-IN" dirty="0" err="1"/>
              <a:t>len</a:t>
            </a:r>
            <a:r>
              <a:rPr lang="en-IN" dirty="0"/>
              <a:t>(timestamps))],        '</a:t>
            </a:r>
            <a:r>
              <a:rPr lang="en-IN" dirty="0" err="1"/>
              <a:t>memory_total_gb</a:t>
            </a:r>
            <a:r>
              <a:rPr lang="en-IN" dirty="0"/>
              <a:t>': 256  # Assuming each node has 256 GB of total memory for simplicity.    }    return </a:t>
            </a:r>
            <a:r>
              <a:rPr lang="en-IN" dirty="0" err="1"/>
              <a:t>pd.DataFrame</a:t>
            </a:r>
            <a:r>
              <a:rPr lang="en-IN" dirty="0"/>
              <a:t>(data)# Simulate memory usage </a:t>
            </a:r>
            <a:r>
              <a:rPr lang="en-IN" dirty="0" err="1"/>
              <a:t>datamemory_data</a:t>
            </a:r>
            <a:r>
              <a:rPr lang="en-IN" dirty="0"/>
              <a:t> = </a:t>
            </a:r>
            <a:r>
              <a:rPr lang="en-IN" dirty="0" err="1"/>
              <a:t>simulate_memory_usage_data</a:t>
            </a:r>
            <a:r>
              <a:rPr lang="en-IN" dirty="0"/>
              <a:t>()print(</a:t>
            </a:r>
            <a:r>
              <a:rPr lang="en-IN" dirty="0" err="1"/>
              <a:t>memory_data.head</a:t>
            </a:r>
            <a:r>
              <a:rPr lang="en-IN" dirty="0"/>
              <a:t>())</a:t>
            </a:r>
          </a:p>
        </p:txBody>
      </p:sp>
    </p:spTree>
    <p:extLst>
      <p:ext uri="{BB962C8B-B14F-4D97-AF65-F5344CB8AC3E}">
        <p14:creationId xmlns:p14="http://schemas.microsoft.com/office/powerpoint/2010/main" val="140352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2396-C158-2B12-D30A-D946B00D4CAC}"/>
              </a:ext>
            </a:extLst>
          </p:cNvPr>
          <p:cNvSpPr>
            <a:spLocks noGrp="1"/>
          </p:cNvSpPr>
          <p:nvPr>
            <p:ph type="title"/>
          </p:nvPr>
        </p:nvSpPr>
        <p:spPr>
          <a:xfrm>
            <a:off x="1141413" y="0"/>
            <a:ext cx="9905998" cy="978408"/>
          </a:xfrm>
        </p:spPr>
        <p:txBody>
          <a:bodyPr/>
          <a:lstStyle/>
          <a:p>
            <a:r>
              <a:rPr lang="en-US" dirty="0"/>
              <a:t>Implementation:</a:t>
            </a:r>
            <a:endParaRPr lang="en-IN" dirty="0"/>
          </a:p>
        </p:txBody>
      </p:sp>
      <p:pic>
        <p:nvPicPr>
          <p:cNvPr id="5" name="Content Placeholder 4">
            <a:extLst>
              <a:ext uri="{FF2B5EF4-FFF2-40B4-BE49-F238E27FC236}">
                <a16:creationId xmlns:a16="http://schemas.microsoft.com/office/drawing/2014/main" id="{C36DF23F-3D5B-E5DB-EE6E-A757C6D45584}"/>
              </a:ext>
            </a:extLst>
          </p:cNvPr>
          <p:cNvPicPr>
            <a:picLocks noGrp="1" noChangeAspect="1"/>
          </p:cNvPicPr>
          <p:nvPr>
            <p:ph idx="1"/>
          </p:nvPr>
        </p:nvPicPr>
        <p:blipFill>
          <a:blip r:embed="rId2"/>
          <a:stretch>
            <a:fillRect/>
          </a:stretch>
        </p:blipFill>
        <p:spPr>
          <a:xfrm>
            <a:off x="1815924" y="977900"/>
            <a:ext cx="8556977" cy="4813300"/>
          </a:xfrm>
        </p:spPr>
      </p:pic>
    </p:spTree>
    <p:extLst>
      <p:ext uri="{BB962C8B-B14F-4D97-AF65-F5344CB8AC3E}">
        <p14:creationId xmlns:p14="http://schemas.microsoft.com/office/powerpoint/2010/main" val="322455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2F83-F7E1-EB31-5290-AF89AEECCBA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376ECD8-93AD-3425-6AA1-D111B7F93A81}"/>
              </a:ext>
            </a:extLst>
          </p:cNvPr>
          <p:cNvSpPr>
            <a:spLocks noGrp="1"/>
          </p:cNvSpPr>
          <p:nvPr>
            <p:ph idx="1"/>
          </p:nvPr>
        </p:nvSpPr>
        <p:spPr>
          <a:xfrm>
            <a:off x="850392" y="1865377"/>
            <a:ext cx="10977751" cy="3580384"/>
          </a:xfrm>
        </p:spPr>
        <p:txBody>
          <a:bodyPr>
            <a:normAutofit/>
          </a:bodyPr>
          <a:lstStyle/>
          <a:p>
            <a:pPr marL="0" indent="0" algn="just">
              <a:buNone/>
            </a:pPr>
            <a:r>
              <a:rPr lang="en-US" dirty="0"/>
              <a:t>In conclusion, the analysis of the</a:t>
            </a:r>
            <a:r>
              <a:rPr lang="en-US" i="0" dirty="0">
                <a:solidFill>
                  <a:srgbClr val="ECECEC"/>
                </a:solidFill>
                <a:effectLst/>
                <a:latin typeface="Söhne"/>
              </a:rPr>
              <a:t> current memory organization in high-performance computing clusters plays a crucial role in their ability to handle large-scale simulations effectively, particularly in the context of applications like Bitcoin mining. By integrating information from various sources, we can develop a comprehensive understanding of the challenges and opportunities presented by these memory constraints.</a:t>
            </a:r>
            <a:endParaRPr lang="en-IN" dirty="0"/>
          </a:p>
        </p:txBody>
      </p:sp>
    </p:spTree>
    <p:extLst>
      <p:ext uri="{BB962C8B-B14F-4D97-AF65-F5344CB8AC3E}">
        <p14:creationId xmlns:p14="http://schemas.microsoft.com/office/powerpoint/2010/main" val="260484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53C9-69D5-F21D-E770-98D62A177B97}"/>
              </a:ext>
            </a:extLst>
          </p:cNvPr>
          <p:cNvSpPr>
            <a:spLocks noGrp="1"/>
          </p:cNvSpPr>
          <p:nvPr>
            <p:ph type="title"/>
          </p:nvPr>
        </p:nvSpPr>
        <p:spPr>
          <a:xfrm>
            <a:off x="1141413" y="109728"/>
            <a:ext cx="9905998" cy="123444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7E29CDC7-1A20-0933-1F3F-93926A15E0D1}"/>
              </a:ext>
            </a:extLst>
          </p:cNvPr>
          <p:cNvSpPr>
            <a:spLocks noGrp="1"/>
          </p:cNvSpPr>
          <p:nvPr>
            <p:ph idx="1"/>
          </p:nvPr>
        </p:nvSpPr>
        <p:spPr>
          <a:xfrm>
            <a:off x="1141412" y="1252728"/>
            <a:ext cx="9905999" cy="4538473"/>
          </a:xfrm>
        </p:spPr>
        <p:txBody>
          <a:bodyPr/>
          <a:lstStyle/>
          <a:p>
            <a:pPr marL="0" indent="0" algn="just">
              <a:buNone/>
            </a:pPr>
            <a:r>
              <a:rPr lang="en-US" b="0" i="0" dirty="0">
                <a:solidFill>
                  <a:srgbClr val="ECECEC"/>
                </a:solidFill>
                <a:effectLst/>
                <a:latin typeface="Söhne"/>
              </a:rPr>
              <a:t>In understanding and addressing the current memory constraints in high-performance computing clusters are essential for optimizing their ability to handle large-scale simulations effectively, including applications like Bitcoin mining. By implementing strategic optimizations and exploring emerging memory technologies, we can pave the way for more efficient and powerful computing systems in the future.</a:t>
            </a:r>
            <a:endParaRPr lang="en-IN" dirty="0"/>
          </a:p>
        </p:txBody>
      </p:sp>
    </p:spTree>
    <p:extLst>
      <p:ext uri="{BB962C8B-B14F-4D97-AF65-F5344CB8AC3E}">
        <p14:creationId xmlns:p14="http://schemas.microsoft.com/office/powerpoint/2010/main" val="12304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324D-6326-9DF6-0F4B-72ED25FD5FB3}"/>
              </a:ext>
            </a:extLst>
          </p:cNvPr>
          <p:cNvSpPr>
            <a:spLocks noGrp="1"/>
          </p:cNvSpPr>
          <p:nvPr>
            <p:ph type="title"/>
          </p:nvPr>
        </p:nvSpPr>
        <p:spPr>
          <a:xfrm>
            <a:off x="1141413" y="91440"/>
            <a:ext cx="9905998" cy="1051560"/>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58647E9B-01BA-AEA7-F449-609E74088BEE}"/>
              </a:ext>
            </a:extLst>
          </p:cNvPr>
          <p:cNvSpPr>
            <a:spLocks noGrp="1"/>
          </p:cNvSpPr>
          <p:nvPr>
            <p:ph idx="1"/>
          </p:nvPr>
        </p:nvSpPr>
        <p:spPr>
          <a:xfrm>
            <a:off x="1141412" y="1143000"/>
            <a:ext cx="9905999" cy="5340096"/>
          </a:xfrm>
        </p:spPr>
        <p:txBody>
          <a:bodyPr>
            <a:normAutofit/>
          </a:bodyPr>
          <a:lstStyle/>
          <a:p>
            <a:pPr>
              <a:buFont typeface="Wingdings" panose="05000000000000000000" pitchFamily="2" charset="2"/>
              <a:buChar char="Ø"/>
            </a:pPr>
            <a:r>
              <a:rPr lang="en-IN" sz="2000" b="0" i="0" dirty="0">
                <a:solidFill>
                  <a:srgbClr val="222222"/>
                </a:solidFill>
                <a:effectLst/>
                <a:latin typeface="Arial" panose="020B0604020202020204" pitchFamily="34" charset="0"/>
              </a:rPr>
              <a:t>Sterling, Thomas, Maciej </a:t>
            </a:r>
            <a:r>
              <a:rPr lang="en-IN" sz="2000" b="0" i="0" dirty="0" err="1">
                <a:solidFill>
                  <a:srgbClr val="222222"/>
                </a:solidFill>
                <a:effectLst/>
                <a:latin typeface="Arial" panose="020B0604020202020204" pitchFamily="34" charset="0"/>
              </a:rPr>
              <a:t>Brodowicz</a:t>
            </a:r>
            <a:r>
              <a:rPr lang="en-IN" sz="2000" b="0" i="0" dirty="0">
                <a:solidFill>
                  <a:srgbClr val="222222"/>
                </a:solidFill>
                <a:effectLst/>
                <a:latin typeface="Arial" panose="020B0604020202020204" pitchFamily="34" charset="0"/>
              </a:rPr>
              <a:t>, and Matthew Anderson. </a:t>
            </a:r>
            <a:r>
              <a:rPr lang="en-IN" sz="2000" b="0" i="1" dirty="0">
                <a:solidFill>
                  <a:srgbClr val="222222"/>
                </a:solidFill>
                <a:effectLst/>
                <a:latin typeface="Arial" panose="020B0604020202020204" pitchFamily="34" charset="0"/>
              </a:rPr>
              <a:t>High performance computing: modern systems and practices</a:t>
            </a:r>
            <a:r>
              <a:rPr lang="en-IN" sz="2000" b="0" i="0" dirty="0">
                <a:solidFill>
                  <a:srgbClr val="222222"/>
                </a:solidFill>
                <a:effectLst/>
                <a:latin typeface="Arial" panose="020B0604020202020204" pitchFamily="34" charset="0"/>
              </a:rPr>
              <a:t>. Morgan Kaufmann, 2017.</a:t>
            </a:r>
          </a:p>
          <a:p>
            <a:pPr>
              <a:buFont typeface="Wingdings" panose="05000000000000000000" pitchFamily="2" charset="2"/>
              <a:buChar char="Ø"/>
            </a:pPr>
            <a:r>
              <a:rPr lang="en-IN" sz="2000" b="0" i="0" dirty="0">
                <a:solidFill>
                  <a:srgbClr val="222222"/>
                </a:solidFill>
                <a:effectLst/>
                <a:latin typeface="Arial" panose="020B0604020202020204" pitchFamily="34" charset="0"/>
              </a:rPr>
              <a:t>Yue, Xuanwu, </a:t>
            </a:r>
            <a:r>
              <a:rPr lang="en-IN" sz="2000" b="0" i="0" dirty="0" err="1">
                <a:solidFill>
                  <a:srgbClr val="222222"/>
                </a:solidFill>
                <a:effectLst/>
                <a:latin typeface="Arial" panose="020B0604020202020204" pitchFamily="34" charset="0"/>
              </a:rPr>
              <a:t>Xinhuan</a:t>
            </a:r>
            <a:r>
              <a:rPr lang="en-IN" sz="2000" b="0" i="0" dirty="0">
                <a:solidFill>
                  <a:srgbClr val="222222"/>
                </a:solidFill>
                <a:effectLst/>
                <a:latin typeface="Arial" panose="020B0604020202020204" pitchFamily="34" charset="0"/>
              </a:rPr>
              <a:t> Shu, </a:t>
            </a:r>
            <a:r>
              <a:rPr lang="en-IN" sz="2000" b="0" i="0" dirty="0" err="1">
                <a:solidFill>
                  <a:srgbClr val="222222"/>
                </a:solidFill>
                <a:effectLst/>
                <a:latin typeface="Arial" panose="020B0604020202020204" pitchFamily="34" charset="0"/>
              </a:rPr>
              <a:t>Xinyu</a:t>
            </a:r>
            <a:r>
              <a:rPr lang="en-IN" sz="2000" b="0" i="0" dirty="0">
                <a:solidFill>
                  <a:srgbClr val="222222"/>
                </a:solidFill>
                <a:effectLst/>
                <a:latin typeface="Arial" panose="020B0604020202020204" pitchFamily="34" charset="0"/>
              </a:rPr>
              <a:t> Zhu, </a:t>
            </a:r>
            <a:r>
              <a:rPr lang="en-IN" sz="2000" b="0" i="0" dirty="0" err="1">
                <a:solidFill>
                  <a:srgbClr val="222222"/>
                </a:solidFill>
                <a:effectLst/>
                <a:latin typeface="Arial" panose="020B0604020202020204" pitchFamily="34" charset="0"/>
              </a:rPr>
              <a:t>Xinnan</a:t>
            </a:r>
            <a:r>
              <a:rPr lang="en-IN" sz="2000" b="0" i="0" dirty="0">
                <a:solidFill>
                  <a:srgbClr val="222222"/>
                </a:solidFill>
                <a:effectLst/>
                <a:latin typeface="Arial" panose="020B0604020202020204" pitchFamily="34" charset="0"/>
              </a:rPr>
              <a:t> Du, </a:t>
            </a:r>
            <a:r>
              <a:rPr lang="en-IN" sz="2000" b="0" i="0" dirty="0" err="1">
                <a:solidFill>
                  <a:srgbClr val="222222"/>
                </a:solidFill>
                <a:effectLst/>
                <a:latin typeface="Arial" panose="020B0604020202020204" pitchFamily="34" charset="0"/>
              </a:rPr>
              <a:t>Zheqing</a:t>
            </a:r>
            <a:r>
              <a:rPr lang="en-IN" sz="2000" b="0" i="0" dirty="0">
                <a:solidFill>
                  <a:srgbClr val="222222"/>
                </a:solidFill>
                <a:effectLst/>
                <a:latin typeface="Arial" panose="020B0604020202020204" pitchFamily="34" charset="0"/>
              </a:rPr>
              <a:t> Yu, Dimitrios Papadopoulos, and </a:t>
            </a:r>
            <a:r>
              <a:rPr lang="en-IN" sz="2000" b="0" i="0" dirty="0" err="1">
                <a:solidFill>
                  <a:srgbClr val="222222"/>
                </a:solidFill>
                <a:effectLst/>
                <a:latin typeface="Arial" panose="020B0604020202020204" pitchFamily="34" charset="0"/>
              </a:rPr>
              <a:t>Siyuan</a:t>
            </a:r>
            <a:r>
              <a:rPr lang="en-IN" sz="2000" b="0" i="0" dirty="0">
                <a:solidFill>
                  <a:srgbClr val="222222"/>
                </a:solidFill>
                <a:effectLst/>
                <a:latin typeface="Arial" panose="020B0604020202020204" pitchFamily="34" charset="0"/>
              </a:rPr>
              <a:t> Liu. "</a:t>
            </a:r>
            <a:r>
              <a:rPr lang="en-IN" sz="2000" b="0" i="0" dirty="0" err="1">
                <a:solidFill>
                  <a:srgbClr val="222222"/>
                </a:solidFill>
                <a:effectLst/>
                <a:latin typeface="Arial" panose="020B0604020202020204" pitchFamily="34" charset="0"/>
              </a:rPr>
              <a:t>Bitextract</a:t>
            </a:r>
            <a:r>
              <a:rPr lang="en-IN" sz="2000" b="0" i="0" dirty="0">
                <a:solidFill>
                  <a:srgbClr val="222222"/>
                </a:solidFill>
                <a:effectLst/>
                <a:latin typeface="Arial" panose="020B0604020202020204" pitchFamily="34" charset="0"/>
              </a:rPr>
              <a:t>: Interactive visualization for extracting bitcoin exchange intelligence." </a:t>
            </a:r>
            <a:r>
              <a:rPr lang="en-IN" sz="2000" b="0" i="1" dirty="0">
                <a:solidFill>
                  <a:srgbClr val="222222"/>
                </a:solidFill>
                <a:effectLst/>
                <a:latin typeface="Arial" panose="020B0604020202020204" pitchFamily="34" charset="0"/>
              </a:rPr>
              <a:t>IEEE transactions on visualization and computer graphics</a:t>
            </a:r>
            <a:r>
              <a:rPr lang="en-IN" sz="2000" b="0" i="0" dirty="0">
                <a:solidFill>
                  <a:srgbClr val="222222"/>
                </a:solidFill>
                <a:effectLst/>
                <a:latin typeface="Arial" panose="020B0604020202020204" pitchFamily="34" charset="0"/>
              </a:rPr>
              <a:t> 25, no. 1 (2018): 162-171.</a:t>
            </a:r>
          </a:p>
          <a:p>
            <a:pPr>
              <a:buFont typeface="Wingdings" panose="05000000000000000000" pitchFamily="2" charset="2"/>
              <a:buChar char="Ø"/>
            </a:pPr>
            <a:r>
              <a:rPr lang="en-US" sz="2000" b="0" i="0" dirty="0">
                <a:solidFill>
                  <a:srgbClr val="222222"/>
                </a:solidFill>
                <a:effectLst/>
                <a:latin typeface="Arial" panose="020B0604020202020204" pitchFamily="34" charset="0"/>
              </a:rPr>
              <a:t>Garcia, David, and Frank Schweitzer. "Social signals and algorithmic trading of Bitcoin." </a:t>
            </a:r>
            <a:r>
              <a:rPr lang="en-US" sz="2000" b="0" i="1" dirty="0">
                <a:solidFill>
                  <a:srgbClr val="222222"/>
                </a:solidFill>
                <a:effectLst/>
                <a:latin typeface="Arial" panose="020B0604020202020204" pitchFamily="34" charset="0"/>
              </a:rPr>
              <a:t>Royal Society open science</a:t>
            </a:r>
            <a:r>
              <a:rPr lang="en-US" sz="2000" b="0" i="0" dirty="0">
                <a:solidFill>
                  <a:srgbClr val="222222"/>
                </a:solidFill>
                <a:effectLst/>
                <a:latin typeface="Arial" panose="020B0604020202020204" pitchFamily="34" charset="0"/>
              </a:rPr>
              <a:t> 2, no. 9 (2015): 150288.</a:t>
            </a:r>
          </a:p>
          <a:p>
            <a:pPr>
              <a:buFont typeface="Wingdings" panose="05000000000000000000" pitchFamily="2" charset="2"/>
              <a:buChar char="Ø"/>
            </a:pPr>
            <a:r>
              <a:rPr lang="en-IN" sz="2000" b="0" i="0" dirty="0">
                <a:solidFill>
                  <a:srgbClr val="222222"/>
                </a:solidFill>
                <a:effectLst/>
                <a:latin typeface="Arial" panose="020B0604020202020204" pitchFamily="34" charset="0"/>
              </a:rPr>
              <a:t>Asch, Mark, Terry Moore, R. </a:t>
            </a:r>
            <a:r>
              <a:rPr lang="en-IN" sz="2000" b="0" i="0" dirty="0" err="1">
                <a:solidFill>
                  <a:srgbClr val="222222"/>
                </a:solidFill>
                <a:effectLst/>
                <a:latin typeface="Arial" panose="020B0604020202020204" pitchFamily="34" charset="0"/>
              </a:rPr>
              <a:t>Badia</a:t>
            </a:r>
            <a:r>
              <a:rPr lang="en-IN" sz="2000" b="0" i="0" dirty="0">
                <a:solidFill>
                  <a:srgbClr val="222222"/>
                </a:solidFill>
                <a:effectLst/>
                <a:latin typeface="Arial" panose="020B0604020202020204" pitchFamily="34" charset="0"/>
              </a:rPr>
              <a:t>, Micah Beck, P. Beckman, T. </a:t>
            </a:r>
            <a:r>
              <a:rPr lang="en-IN" sz="2000" b="0" i="0" dirty="0" err="1">
                <a:solidFill>
                  <a:srgbClr val="222222"/>
                </a:solidFill>
                <a:effectLst/>
                <a:latin typeface="Arial" panose="020B0604020202020204" pitchFamily="34" charset="0"/>
              </a:rPr>
              <a:t>Bidot</a:t>
            </a:r>
            <a:r>
              <a:rPr lang="en-IN" sz="2000" b="0" i="0" dirty="0">
                <a:solidFill>
                  <a:srgbClr val="222222"/>
                </a:solidFill>
                <a:effectLst/>
                <a:latin typeface="Arial" panose="020B0604020202020204" pitchFamily="34" charset="0"/>
              </a:rPr>
              <a:t>, François </a:t>
            </a:r>
            <a:r>
              <a:rPr lang="en-IN" sz="2000" b="0" i="0" dirty="0" err="1">
                <a:solidFill>
                  <a:srgbClr val="222222"/>
                </a:solidFill>
                <a:effectLst/>
                <a:latin typeface="Arial" panose="020B0604020202020204" pitchFamily="34" charset="0"/>
              </a:rPr>
              <a:t>Bodin</a:t>
            </a:r>
            <a:r>
              <a:rPr lang="en-IN" sz="2000" b="0" i="0" dirty="0">
                <a:solidFill>
                  <a:srgbClr val="222222"/>
                </a:solidFill>
                <a:effectLst/>
                <a:latin typeface="Arial" panose="020B0604020202020204" pitchFamily="34" charset="0"/>
              </a:rPr>
              <a:t> et al. "Big data and extreme-scale computing: Pathways to convergence-toward a shaping strategy for a future software and data ecosystem for scientific inquiry." </a:t>
            </a:r>
            <a:r>
              <a:rPr lang="en-IN" sz="2000" b="0" i="1" dirty="0">
                <a:solidFill>
                  <a:srgbClr val="222222"/>
                </a:solidFill>
                <a:effectLst/>
                <a:latin typeface="Arial" panose="020B0604020202020204" pitchFamily="34" charset="0"/>
              </a:rPr>
              <a:t>The International Journal of High Performance Computing Applications</a:t>
            </a:r>
            <a:r>
              <a:rPr lang="en-IN" sz="2000" b="0" i="0" dirty="0">
                <a:solidFill>
                  <a:srgbClr val="222222"/>
                </a:solidFill>
                <a:effectLst/>
                <a:latin typeface="Arial" panose="020B0604020202020204" pitchFamily="34" charset="0"/>
              </a:rPr>
              <a:t> 32, no. 4 (2018): 435-479.</a:t>
            </a:r>
            <a:endParaRPr lang="en-US" sz="2000" dirty="0">
              <a:effectLst/>
            </a:endParaRPr>
          </a:p>
        </p:txBody>
      </p:sp>
    </p:spTree>
    <p:extLst>
      <p:ext uri="{BB962C8B-B14F-4D97-AF65-F5344CB8AC3E}">
        <p14:creationId xmlns:p14="http://schemas.microsoft.com/office/powerpoint/2010/main" val="188494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E1AB-84E3-5270-F315-B01EE67A8302}"/>
              </a:ext>
            </a:extLst>
          </p:cNvPr>
          <p:cNvSpPr>
            <a:spLocks noGrp="1"/>
          </p:cNvSpPr>
          <p:nvPr>
            <p:ph type="title"/>
          </p:nvPr>
        </p:nvSpPr>
        <p:spPr>
          <a:xfrm>
            <a:off x="1141413" y="201168"/>
            <a:ext cx="9905998" cy="1289304"/>
          </a:xfrm>
        </p:spPr>
        <p:txBody>
          <a:bodyPr/>
          <a:lstStyle/>
          <a:p>
            <a:r>
              <a:rPr lang="en-US" sz="3200" dirty="0"/>
              <a:t>OBJECTIVES</a:t>
            </a:r>
            <a:r>
              <a:rPr lang="en-US" dirty="0"/>
              <a:t> </a:t>
            </a:r>
            <a:endParaRPr lang="en-IN" dirty="0"/>
          </a:p>
        </p:txBody>
      </p:sp>
      <p:sp>
        <p:nvSpPr>
          <p:cNvPr id="3" name="Content Placeholder 2">
            <a:extLst>
              <a:ext uri="{FF2B5EF4-FFF2-40B4-BE49-F238E27FC236}">
                <a16:creationId xmlns:a16="http://schemas.microsoft.com/office/drawing/2014/main" id="{F766594D-95EE-9006-EB71-F5522B481A42}"/>
              </a:ext>
            </a:extLst>
          </p:cNvPr>
          <p:cNvSpPr>
            <a:spLocks noGrp="1"/>
          </p:cNvSpPr>
          <p:nvPr>
            <p:ph idx="1"/>
          </p:nvPr>
        </p:nvSpPr>
        <p:spPr>
          <a:xfrm>
            <a:off x="1141412" y="1307592"/>
            <a:ext cx="9905999" cy="4483609"/>
          </a:xfrm>
        </p:spPr>
        <p:txBody>
          <a:bodyPr>
            <a:normAutofit lnSpcReduction="10000"/>
          </a:bodyPr>
          <a:lstStyle/>
          <a:p>
            <a:pPr algn="just"/>
            <a:r>
              <a:rPr lang="en-US" b="0" i="0" dirty="0">
                <a:solidFill>
                  <a:srgbClr val="ECECEC"/>
                </a:solidFill>
                <a:effectLst/>
                <a:latin typeface="Söhne"/>
              </a:rPr>
              <a:t>Understand how Bitcoin works, including its memory organization, data storage requirements, and the role of high-performance computing clusters in Bitcoin mining and transaction processing.</a:t>
            </a:r>
          </a:p>
          <a:p>
            <a:pPr algn="just"/>
            <a:r>
              <a:rPr lang="en-US" b="0" i="0" dirty="0">
                <a:solidFill>
                  <a:srgbClr val="ECECEC"/>
                </a:solidFill>
                <a:effectLst/>
                <a:latin typeface="Söhne"/>
              </a:rPr>
              <a:t>Explore the concepts and technologies behind high-performance computing clusters, including memory architectures, storage systems, and parallel processing techniques.</a:t>
            </a:r>
          </a:p>
          <a:p>
            <a:pPr algn="just"/>
            <a:r>
              <a:rPr lang="en-US" b="0" i="0" dirty="0">
                <a:solidFill>
                  <a:srgbClr val="ECECEC"/>
                </a:solidFill>
                <a:effectLst/>
                <a:latin typeface="Söhne"/>
              </a:rPr>
              <a:t>Discuss potential future developments in memory technologies and their implications for high-performance computing clusters. Consider advancements such as non-volatile memory, heterogeneous memory systems, and novel memory architectures.</a:t>
            </a:r>
            <a:endParaRPr lang="en-IN" dirty="0"/>
          </a:p>
        </p:txBody>
      </p:sp>
    </p:spTree>
    <p:extLst>
      <p:ext uri="{BB962C8B-B14F-4D97-AF65-F5344CB8AC3E}">
        <p14:creationId xmlns:p14="http://schemas.microsoft.com/office/powerpoint/2010/main" val="29890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2A8B-E461-1017-45A3-99F3B870C679}"/>
              </a:ext>
            </a:extLst>
          </p:cNvPr>
          <p:cNvSpPr>
            <a:spLocks noGrp="1"/>
          </p:cNvSpPr>
          <p:nvPr>
            <p:ph type="title"/>
          </p:nvPr>
        </p:nvSpPr>
        <p:spPr>
          <a:xfrm>
            <a:off x="1353313" y="98323"/>
            <a:ext cx="10149712" cy="1200126"/>
          </a:xfrm>
        </p:spPr>
        <p:txBody>
          <a:bodyPr/>
          <a:lstStyle/>
          <a:p>
            <a:r>
              <a:rPr lang="en-US" dirty="0"/>
              <a:t>ABSTRECT</a:t>
            </a:r>
            <a:endParaRPr lang="en-IN" dirty="0"/>
          </a:p>
        </p:txBody>
      </p:sp>
      <p:sp>
        <p:nvSpPr>
          <p:cNvPr id="3" name="Content Placeholder 2">
            <a:extLst>
              <a:ext uri="{FF2B5EF4-FFF2-40B4-BE49-F238E27FC236}">
                <a16:creationId xmlns:a16="http://schemas.microsoft.com/office/drawing/2014/main" id="{D015B75B-8465-D3F4-90A6-10666124F6A5}"/>
              </a:ext>
            </a:extLst>
          </p:cNvPr>
          <p:cNvSpPr>
            <a:spLocks noGrp="1"/>
          </p:cNvSpPr>
          <p:nvPr>
            <p:ph idx="1"/>
          </p:nvPr>
        </p:nvSpPr>
        <p:spPr>
          <a:xfrm>
            <a:off x="1484310" y="1435511"/>
            <a:ext cx="10018713" cy="4663538"/>
          </a:xfrm>
        </p:spPr>
        <p:txBody>
          <a:bodyPr>
            <a:noAutofit/>
          </a:bodyPr>
          <a:lstStyle/>
          <a:p>
            <a:pPr marL="0" indent="0" algn="l">
              <a:buNone/>
            </a:pPr>
            <a:r>
              <a:rPr lang="en-US" sz="2000" b="0" i="0" dirty="0">
                <a:solidFill>
                  <a:srgbClr val="ECECEC"/>
                </a:solidFill>
                <a:effectLst/>
                <a:latin typeface="Söhne"/>
              </a:rPr>
              <a:t>The research will involve a detailed analysis of the cluster's memory organization, covering aspects such as memory types, hierarchy, allocation strategies, and optimizations. By evaluating the existing memory constraints, including bandwidth, latency, and capacity limitations, the study will assess how these factors influence the cluster's performance in conducting large-scale simulations. Furthermore, the project will propose recommendations for optimizing memory usage within the cluster. These recommendations may involve memory management strategies, hardware upgrades, software optimizations, or architectural modifications. The study will also consider future trends in memory technologies and their potential impact on high-performance computing clusters. Through this comprehensive investigation, the project aims to provide insights into enhancing the cluster's ability to handle demanding simulations efficiently, contributing to advancements in both Bitcoin mining and broader high-performance computing applications.</a:t>
            </a:r>
          </a:p>
          <a:p>
            <a:pPr marL="0" indent="0">
              <a:buNone/>
            </a:pPr>
            <a:br>
              <a:rPr lang="en-US" sz="2000" dirty="0"/>
            </a:br>
            <a:endParaRPr lang="en-IN" sz="2000" dirty="0"/>
          </a:p>
        </p:txBody>
      </p:sp>
    </p:spTree>
    <p:extLst>
      <p:ext uri="{BB962C8B-B14F-4D97-AF65-F5344CB8AC3E}">
        <p14:creationId xmlns:p14="http://schemas.microsoft.com/office/powerpoint/2010/main" val="328284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41ED-4C5C-2BB2-33F5-7F8751C24B22}"/>
              </a:ext>
            </a:extLst>
          </p:cNvPr>
          <p:cNvSpPr>
            <a:spLocks noGrp="1"/>
          </p:cNvSpPr>
          <p:nvPr>
            <p:ph type="title"/>
          </p:nvPr>
        </p:nvSpPr>
        <p:spPr>
          <a:xfrm>
            <a:off x="1868129" y="-173736"/>
            <a:ext cx="9634894" cy="1261872"/>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AF1FD419-39CB-B9A1-24EE-105D382F121F}"/>
              </a:ext>
            </a:extLst>
          </p:cNvPr>
          <p:cNvSpPr>
            <a:spLocks noGrp="1"/>
          </p:cNvSpPr>
          <p:nvPr>
            <p:ph idx="1"/>
          </p:nvPr>
        </p:nvSpPr>
        <p:spPr>
          <a:xfrm>
            <a:off x="1868129" y="841248"/>
            <a:ext cx="9634894" cy="5532120"/>
          </a:xfrm>
        </p:spPr>
        <p:txBody>
          <a:bodyPr>
            <a:noAutofit/>
          </a:bodyPr>
          <a:lstStyle/>
          <a:p>
            <a:pPr marL="0" indent="0" algn="l">
              <a:buNone/>
            </a:pPr>
            <a:r>
              <a:rPr lang="en-US" sz="2000" b="0" i="0" dirty="0">
                <a:solidFill>
                  <a:srgbClr val="ECECEC"/>
                </a:solidFill>
                <a:effectLst/>
                <a:latin typeface="Söhne"/>
              </a:rPr>
              <a:t>In the realm of high-performance computing (HPC) clusters, the efficient allocation and utilization of memory resources are paramount for handling large-scale simulations effectively. With the rising prominence of applications like Bitcoin, which rely heavily on intricate computational processes and vast data handling, understanding the nuances of memory organization within an HPC cluster becomes critical. Bitcoin, as a decentralized cryptocurrency, operates on a complex network of nodes that collaboratively manage transactions and secure the blockchain through cryptographic algorithms. These operations necessitate substantial computational power and efficient memory access to validate transactions, mine new blocks, and maintain the integrity of the distributed ledger. The impact of these memory constraints on the cluster's performance becomes particularly pronounced when dealing with large-scale simulations, where the computational workload intensifies, and the demand for memory resources surges. In such scenarios, inefficiencies in memory organization can lead to increased processing times, reduced throughput, and potential scalability limitations, ultimately hindering the cluster's overall effectiveness in handling complex computations and simulations.</a:t>
            </a:r>
          </a:p>
          <a:p>
            <a:pPr algn="just"/>
            <a:endParaRPr lang="en-IN" sz="2000" dirty="0"/>
          </a:p>
        </p:txBody>
      </p:sp>
    </p:spTree>
    <p:extLst>
      <p:ext uri="{BB962C8B-B14F-4D97-AF65-F5344CB8AC3E}">
        <p14:creationId xmlns:p14="http://schemas.microsoft.com/office/powerpoint/2010/main" val="250695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B7AC-8AED-CC7D-0721-84FD121616C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3969F42-65E9-11AC-9C30-73D1D9FBEBE0}"/>
              </a:ext>
            </a:extLst>
          </p:cNvPr>
          <p:cNvSpPr>
            <a:spLocks noGrp="1"/>
          </p:cNvSpPr>
          <p:nvPr>
            <p:ph idx="1"/>
          </p:nvPr>
        </p:nvSpPr>
        <p:spPr>
          <a:xfrm>
            <a:off x="1141413" y="1828801"/>
            <a:ext cx="9905999" cy="3264408"/>
          </a:xfrm>
        </p:spPr>
        <p:txBody>
          <a:bodyPr>
            <a:noAutofit/>
          </a:bodyPr>
          <a:lstStyle/>
          <a:p>
            <a:pPr algn="just"/>
            <a:r>
              <a:rPr lang="en-US" sz="2000" dirty="0"/>
              <a:t>Based on the findings from the literature review, data analysis, and evaluation, provide actionable recommendations for optimizing memory utilization and enhancing the performance of </a:t>
            </a:r>
            <a:r>
              <a:rPr lang="en-US" sz="2000" dirty="0">
                <a:solidFill>
                  <a:srgbClr val="ECECEC"/>
                </a:solidFill>
                <a:effectLst/>
                <a:latin typeface="Söhne"/>
              </a:rPr>
              <a:t>B</a:t>
            </a:r>
            <a:r>
              <a:rPr lang="en-US" sz="2000" b="0" i="0" dirty="0">
                <a:solidFill>
                  <a:srgbClr val="ECECEC"/>
                </a:solidFill>
                <a:effectLst/>
                <a:latin typeface="Söhne"/>
              </a:rPr>
              <a:t>itcoin, Integrate </a:t>
            </a:r>
            <a:r>
              <a:rPr lang="en-US" sz="2000" dirty="0"/>
              <a:t>modelling simulations on HPC clusters. These recommendations should address specific memory constraints and provide practical guidance for cluster administrators and researchers.</a:t>
            </a:r>
            <a:endParaRPr lang="en-IN" sz="2000" dirty="0"/>
          </a:p>
        </p:txBody>
      </p:sp>
    </p:spTree>
    <p:extLst>
      <p:ext uri="{BB962C8B-B14F-4D97-AF65-F5344CB8AC3E}">
        <p14:creationId xmlns:p14="http://schemas.microsoft.com/office/powerpoint/2010/main" val="224235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High Performance Computing (HPC) | OVHcloud">
            <a:extLst>
              <a:ext uri="{FF2B5EF4-FFF2-40B4-BE49-F238E27FC236}">
                <a16:creationId xmlns:a16="http://schemas.microsoft.com/office/drawing/2014/main" id="{FFC80C1D-2426-3D4F-CAB2-A8769563E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39902" y="1282145"/>
            <a:ext cx="5723809" cy="38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87EE2B4E-DC07-7CF7-842A-C98F29AC7647}"/>
              </a:ext>
            </a:extLst>
          </p:cNvPr>
          <p:cNvSpPr>
            <a:spLocks noGrp="1"/>
          </p:cNvSpPr>
          <p:nvPr>
            <p:ph type="body" sz="half" idx="2"/>
          </p:nvPr>
        </p:nvSpPr>
        <p:spPr>
          <a:xfrm>
            <a:off x="1146705" y="1115568"/>
            <a:ext cx="3856037" cy="4675632"/>
          </a:xfrm>
        </p:spPr>
        <p:txBody>
          <a:bodyPr>
            <a:normAutofit/>
          </a:bodyPr>
          <a:lstStyle/>
          <a:p>
            <a:r>
              <a:rPr lang="en-US" sz="2400" dirty="0"/>
              <a:t>HIGH PERFORMANCE COMPUTING:</a:t>
            </a:r>
          </a:p>
          <a:p>
            <a:r>
              <a:rPr lang="en-US" sz="2400" dirty="0">
                <a:solidFill>
                  <a:srgbClr val="E2EEFF"/>
                </a:solidFill>
                <a:effectLst/>
                <a:latin typeface="Google Sans"/>
              </a:rPr>
              <a:t>T</a:t>
            </a:r>
            <a:r>
              <a:rPr lang="en-US" sz="2400" b="0" i="0" dirty="0">
                <a:solidFill>
                  <a:srgbClr val="E2EEFF"/>
                </a:solidFill>
                <a:effectLst/>
                <a:latin typeface="Google Sans"/>
              </a:rPr>
              <a:t>he practice of aggregating computing resources to gain performance greater than that of a single workstation, server, or computer</a:t>
            </a:r>
            <a:endParaRPr lang="en-IN" sz="2400" dirty="0"/>
          </a:p>
        </p:txBody>
      </p:sp>
    </p:spTree>
    <p:extLst>
      <p:ext uri="{BB962C8B-B14F-4D97-AF65-F5344CB8AC3E}">
        <p14:creationId xmlns:p14="http://schemas.microsoft.com/office/powerpoint/2010/main" val="7991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A1D5-7D74-281E-9CF1-A4ADAF0719EA}"/>
              </a:ext>
            </a:extLst>
          </p:cNvPr>
          <p:cNvSpPr>
            <a:spLocks noGrp="1"/>
          </p:cNvSpPr>
          <p:nvPr>
            <p:ph type="title"/>
          </p:nvPr>
        </p:nvSpPr>
        <p:spPr>
          <a:xfrm>
            <a:off x="1415846" y="118873"/>
            <a:ext cx="7819052" cy="923544"/>
          </a:xfrm>
        </p:spPr>
        <p:txBody>
          <a:bodyPr>
            <a:normAutofit fontScale="90000"/>
          </a:bodyPr>
          <a:lstStyle/>
          <a:p>
            <a:br>
              <a:rPr lang="en-IN" sz="4000" dirty="0"/>
            </a:br>
            <a:r>
              <a:rPr lang="en-IN" b="0" i="0" dirty="0">
                <a:solidFill>
                  <a:srgbClr val="ECECEC"/>
                </a:solidFill>
                <a:effectLst/>
                <a:latin typeface="Söhne"/>
              </a:rPr>
              <a:t>Assess Current Memory Organization</a:t>
            </a:r>
            <a:endParaRPr lang="en-IN" dirty="0"/>
          </a:p>
        </p:txBody>
      </p:sp>
      <p:sp>
        <p:nvSpPr>
          <p:cNvPr id="3" name="Content Placeholder 2">
            <a:extLst>
              <a:ext uri="{FF2B5EF4-FFF2-40B4-BE49-F238E27FC236}">
                <a16:creationId xmlns:a16="http://schemas.microsoft.com/office/drawing/2014/main" id="{511B26F3-4927-97C1-85AA-48EB0AA8E202}"/>
              </a:ext>
            </a:extLst>
          </p:cNvPr>
          <p:cNvSpPr>
            <a:spLocks noGrp="1"/>
          </p:cNvSpPr>
          <p:nvPr>
            <p:ph idx="1"/>
          </p:nvPr>
        </p:nvSpPr>
        <p:spPr>
          <a:xfrm>
            <a:off x="1170040" y="1412241"/>
            <a:ext cx="10332984" cy="3031743"/>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Evaluate the current memory architecture of the high-performance computing cluster, including types of memory (e.g., RAM, cache, storage), their capacities, and their interconnectivity.</a:t>
            </a:r>
          </a:p>
          <a:p>
            <a:pPr algn="l">
              <a:buFont typeface="Arial" panose="020B0604020202020204" pitchFamily="34" charset="0"/>
              <a:buChar char="•"/>
            </a:pPr>
            <a:r>
              <a:rPr lang="en-US" sz="2000" b="0" i="0" dirty="0">
                <a:solidFill>
                  <a:srgbClr val="ECECEC"/>
                </a:solidFill>
                <a:effectLst/>
                <a:latin typeface="Söhne"/>
              </a:rPr>
              <a:t>Analyze the memory hierarchy (registers, L1/L2/L3 cache, RAM, disk storage) to understand data movement and latency implications.</a:t>
            </a:r>
          </a:p>
          <a:p>
            <a:pPr algn="l">
              <a:buFont typeface="Arial" panose="020B0604020202020204" pitchFamily="34" charset="0"/>
              <a:buChar char="•"/>
            </a:pPr>
            <a:r>
              <a:rPr lang="en-US" sz="2000" b="0" i="0" dirty="0">
                <a:solidFill>
                  <a:srgbClr val="ECECEC"/>
                </a:solidFill>
                <a:effectLst/>
                <a:latin typeface="Söhne"/>
              </a:rPr>
              <a:t>Investigate the memory management system, including allocation policies, virtual memory settings, and memory access patterns.</a:t>
            </a:r>
          </a:p>
          <a:p>
            <a:pPr marL="0" indent="0" algn="just">
              <a:buNone/>
            </a:pPr>
            <a:endParaRPr lang="en-IN" sz="2200" dirty="0"/>
          </a:p>
        </p:txBody>
      </p:sp>
    </p:spTree>
    <p:extLst>
      <p:ext uri="{BB962C8B-B14F-4D97-AF65-F5344CB8AC3E}">
        <p14:creationId xmlns:p14="http://schemas.microsoft.com/office/powerpoint/2010/main" val="22777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EB41-75B3-D2F3-EBA8-C4F0E97742E1}"/>
              </a:ext>
            </a:extLst>
          </p:cNvPr>
          <p:cNvSpPr>
            <a:spLocks noGrp="1"/>
          </p:cNvSpPr>
          <p:nvPr>
            <p:ph type="title"/>
          </p:nvPr>
        </p:nvSpPr>
        <p:spPr/>
        <p:txBody>
          <a:bodyPr/>
          <a:lstStyle/>
          <a:p>
            <a:r>
              <a:rPr lang="en-IN" b="0" i="0" dirty="0">
                <a:solidFill>
                  <a:srgbClr val="ECECEC"/>
                </a:solidFill>
                <a:effectLst/>
                <a:latin typeface="Söhne"/>
              </a:rPr>
              <a:t>Evaluate Memory Constraints</a:t>
            </a:r>
            <a:endParaRPr lang="en-IN" dirty="0"/>
          </a:p>
        </p:txBody>
      </p:sp>
      <p:sp>
        <p:nvSpPr>
          <p:cNvPr id="3" name="Content Placeholder 2">
            <a:extLst>
              <a:ext uri="{FF2B5EF4-FFF2-40B4-BE49-F238E27FC236}">
                <a16:creationId xmlns:a16="http://schemas.microsoft.com/office/drawing/2014/main" id="{96D382A8-06A8-221D-6537-55CF5FFCCD10}"/>
              </a:ext>
            </a:extLst>
          </p:cNvPr>
          <p:cNvSpPr>
            <a:spLocks noGrp="1"/>
          </p:cNvSpPr>
          <p:nvPr>
            <p:ph idx="1"/>
          </p:nvPr>
        </p:nvSpPr>
        <p:spPr>
          <a:xfrm>
            <a:off x="1585910" y="1717041"/>
            <a:ext cx="10018713" cy="3810000"/>
          </a:xfrm>
        </p:spPr>
        <p:txBody>
          <a:bodyPr>
            <a:normAutofit lnSpcReduction="10000"/>
          </a:bodyPr>
          <a:lstStyle/>
          <a:p>
            <a:pPr algn="l">
              <a:buFont typeface="Arial" panose="020B0604020202020204" pitchFamily="34" charset="0"/>
              <a:buChar char="•"/>
            </a:pPr>
            <a:r>
              <a:rPr lang="en-US" b="0" i="0" dirty="0">
                <a:solidFill>
                  <a:srgbClr val="ECECEC"/>
                </a:solidFill>
                <a:effectLst/>
                <a:latin typeface="Söhne"/>
              </a:rPr>
              <a:t>Identify the limitations and bottlenecks imposed by the current memory constraints on the cluster's performance, especially concerning largescale simulations.</a:t>
            </a:r>
          </a:p>
          <a:p>
            <a:pPr algn="l">
              <a:buFont typeface="Arial" panose="020B0604020202020204" pitchFamily="34" charset="0"/>
              <a:buChar char="•"/>
            </a:pPr>
            <a:r>
              <a:rPr lang="en-US" b="0" i="0" dirty="0">
                <a:solidFill>
                  <a:srgbClr val="ECECEC"/>
                </a:solidFill>
                <a:effectLst/>
                <a:latin typeface="Söhne"/>
              </a:rPr>
              <a:t>Measure memory utilization during various workload scenarios to determine peak usage, contention points, and potential areas for optimization.</a:t>
            </a:r>
          </a:p>
          <a:p>
            <a:pPr algn="l">
              <a:buFont typeface="Arial" panose="020B0604020202020204" pitchFamily="34" charset="0"/>
              <a:buChar char="•"/>
            </a:pPr>
            <a:r>
              <a:rPr lang="en-US" b="0" i="0" dirty="0">
                <a:solidFill>
                  <a:srgbClr val="ECECEC"/>
                </a:solidFill>
                <a:effectLst/>
                <a:latin typeface="Söhne"/>
              </a:rPr>
              <a:t>Benchmark memory-intensive applications or simulations to quantify the impact of memory limitations on performance metrics such as throughput, latency, and scalability.</a:t>
            </a:r>
          </a:p>
          <a:p>
            <a:pPr algn="just"/>
            <a:endParaRPr lang="en-IN" dirty="0"/>
          </a:p>
        </p:txBody>
      </p:sp>
    </p:spTree>
    <p:extLst>
      <p:ext uri="{BB962C8B-B14F-4D97-AF65-F5344CB8AC3E}">
        <p14:creationId xmlns:p14="http://schemas.microsoft.com/office/powerpoint/2010/main" val="202695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4F8F-C1E5-AF84-CB06-B43738D8FE29}"/>
              </a:ext>
            </a:extLst>
          </p:cNvPr>
          <p:cNvSpPr>
            <a:spLocks noGrp="1"/>
          </p:cNvSpPr>
          <p:nvPr>
            <p:ph type="title"/>
          </p:nvPr>
        </p:nvSpPr>
        <p:spPr>
          <a:xfrm>
            <a:off x="1484311" y="685800"/>
            <a:ext cx="7690169" cy="1752599"/>
          </a:xfrm>
        </p:spPr>
        <p:txBody>
          <a:bodyPr/>
          <a:lstStyle/>
          <a:p>
            <a:r>
              <a:rPr lang="en-IN" b="0" i="0" dirty="0" err="1">
                <a:solidFill>
                  <a:srgbClr val="ECECEC"/>
                </a:solidFill>
                <a:effectLst/>
                <a:latin typeface="Söhne"/>
              </a:rPr>
              <a:t>Analyze</a:t>
            </a:r>
            <a:r>
              <a:rPr lang="en-IN" b="0" i="0" dirty="0">
                <a:solidFill>
                  <a:srgbClr val="ECECEC"/>
                </a:solidFill>
                <a:effectLst/>
                <a:latin typeface="Söhne"/>
              </a:rPr>
              <a:t> Performance Impact</a:t>
            </a:r>
            <a:endParaRPr lang="en-IN" dirty="0"/>
          </a:p>
        </p:txBody>
      </p:sp>
      <p:sp>
        <p:nvSpPr>
          <p:cNvPr id="3" name="Content Placeholder 2">
            <a:extLst>
              <a:ext uri="{FF2B5EF4-FFF2-40B4-BE49-F238E27FC236}">
                <a16:creationId xmlns:a16="http://schemas.microsoft.com/office/drawing/2014/main" id="{3689B9F4-B03C-4C0F-EB1F-4D57E1F9A6B8}"/>
              </a:ext>
            </a:extLst>
          </p:cNvPr>
          <p:cNvSpPr>
            <a:spLocks noGrp="1"/>
          </p:cNvSpPr>
          <p:nvPr>
            <p:ph idx="1"/>
          </p:nvPr>
        </p:nvSpPr>
        <p:spPr>
          <a:xfrm>
            <a:off x="1484310" y="2123768"/>
            <a:ext cx="10018713" cy="3864077"/>
          </a:xfrm>
        </p:spPr>
        <p:txBody>
          <a:bodyPr>
            <a:normAutofit fontScale="85000" lnSpcReduction="10000"/>
          </a:bodyPr>
          <a:lstStyle/>
          <a:p>
            <a:pPr algn="l">
              <a:buFont typeface="Arial" panose="020B0604020202020204" pitchFamily="34" charset="0"/>
              <a:buChar char="•"/>
            </a:pPr>
            <a:r>
              <a:rPr lang="en-US" b="0" i="0" dirty="0">
                <a:solidFill>
                  <a:srgbClr val="ECECEC"/>
                </a:solidFill>
                <a:effectLst/>
                <a:latin typeface="Söhne"/>
              </a:rPr>
              <a:t>Conduct performance profiling and analysis to understand how memory constraints affect different aspects of largescale simulations, such as computational speed, data transfer rates, and overall efficiency.</a:t>
            </a:r>
          </a:p>
          <a:p>
            <a:pPr algn="l">
              <a:buFont typeface="Arial" panose="020B0604020202020204" pitchFamily="34" charset="0"/>
              <a:buChar char="•"/>
            </a:pPr>
            <a:r>
              <a:rPr lang="en-US" b="0" i="0" dirty="0">
                <a:solidFill>
                  <a:srgbClr val="ECECEC"/>
                </a:solidFill>
                <a:effectLst/>
                <a:latin typeface="Söhne"/>
              </a:rPr>
              <a:t>Compare performance metrics under varying memory workloads, including scenarios with limited memory, high memory contention, and optimized memory allocation strategies.</a:t>
            </a:r>
          </a:p>
          <a:p>
            <a:pPr algn="l">
              <a:buFont typeface="Arial" panose="020B0604020202020204" pitchFamily="34" charset="0"/>
              <a:buChar char="•"/>
            </a:pPr>
            <a:r>
              <a:rPr lang="en-US" b="0" i="0" dirty="0">
                <a:solidFill>
                  <a:srgbClr val="ECECEC"/>
                </a:solidFill>
                <a:effectLst/>
                <a:latin typeface="Söhne"/>
              </a:rPr>
              <a:t>Investigate the relationship between memory constraints and system stability, including potential issues like memory leaks, thrashing, and resource exhaustion during heavy workloads.</a:t>
            </a:r>
          </a:p>
          <a:p>
            <a:br>
              <a:rPr lang="en-US" dirty="0"/>
            </a:br>
            <a:endParaRPr lang="en-US" dirty="0"/>
          </a:p>
        </p:txBody>
      </p:sp>
    </p:spTree>
    <p:extLst>
      <p:ext uri="{BB962C8B-B14F-4D97-AF65-F5344CB8AC3E}">
        <p14:creationId xmlns:p14="http://schemas.microsoft.com/office/powerpoint/2010/main" val="1387875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513</TotalTime>
  <Words>1373</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Google Sans</vt:lpstr>
      <vt:lpstr>Söhne</vt:lpstr>
      <vt:lpstr>Tw Cen MT</vt:lpstr>
      <vt:lpstr>Wingdings</vt:lpstr>
      <vt:lpstr>Circuit</vt:lpstr>
      <vt:lpstr>For an application of Bitcoin ,Integrate information from various sources to develop a comprehensive understanding of the current memory organization in the high-performance computing cluster. How do the current memory constraints impact the cluster's ability to handle largescale simulations effectively? </vt:lpstr>
      <vt:lpstr>OBJECTIVES </vt:lpstr>
      <vt:lpstr>ABSTRECT</vt:lpstr>
      <vt:lpstr>INTRODUCTION</vt:lpstr>
      <vt:lpstr>METHODOLOGY</vt:lpstr>
      <vt:lpstr>PowerPoint Presentation</vt:lpstr>
      <vt:lpstr> Assess Current Memory Organization</vt:lpstr>
      <vt:lpstr>Evaluate Memory Constraints</vt:lpstr>
      <vt:lpstr>Analyze Performance Impact</vt:lpstr>
      <vt:lpstr>Develop Optimization Strategies</vt:lpstr>
      <vt:lpstr>Coding</vt:lpstr>
      <vt:lpstr>Implementation:</vt:lpstr>
      <vt:lpstr>Conclusion</vt:lpstr>
      <vt:lpstr>Result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FLOOD MONITRING  AND  ALTERNATING DEVICES</dc:title>
  <dc:creator>Sri Ram Chivukula</dc:creator>
  <cp:lastModifiedBy>chandu dondapati</cp:lastModifiedBy>
  <cp:revision>5</cp:revision>
  <dcterms:created xsi:type="dcterms:W3CDTF">2023-06-20T13:15:34Z</dcterms:created>
  <dcterms:modified xsi:type="dcterms:W3CDTF">2024-04-13T06:06:23Z</dcterms:modified>
</cp:coreProperties>
</file>