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sjad99/chicago-air-pollu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2"/>
          <p:cNvSpPr txBox="1"/>
          <p:nvPr/>
        </p:nvSpPr>
        <p:spPr>
          <a:xfrm>
            <a:off x="954000" y="1890000"/>
            <a:ext cx="10030680" cy="359640"/>
          </a:xfrm>
          <a:prstGeom prst="rect">
            <a:avLst/>
          </a:prstGeom>
          <a:noFill/>
          <a:ln>
            <a:noFill/>
          </a:ln>
        </p:spPr>
        <p:txBody>
          <a:bodyPr lIns="0" tIns="0" rIns="0" bIns="0" anchor="t">
            <a:noAutofit/>
          </a:bodyPr>
          <a:lstStyle/>
          <a:p>
            <a:pPr>
              <a:lnSpc>
                <a:spcPts val="2880"/>
              </a:lnSpc>
              <a:spcAft>
                <a:spcPts val="992"/>
              </a:spcAft>
              <a:tabLst>
                <a:tab pos="0" algn="l"/>
              </a:tabLst>
            </a:pPr>
            <a:r>
              <a:rPr lang="en-US" sz="2000" b="1" strike="noStrike" spc="-100" dirty="0">
                <a:solidFill>
                  <a:srgbClr val="FFFFFF"/>
                </a:solidFill>
                <a:latin typeface="Arial"/>
              </a:rPr>
              <a:t>Group Name: A_group163                        Name of Student Presenting: Yamini chandu</a:t>
            </a:r>
            <a:endParaRPr lang="en-US" sz="2000" b="0" strike="noStrike" spc="-1" dirty="0">
              <a:latin typeface="Arial"/>
            </a:endParaRPr>
          </a:p>
        </p:txBody>
      </p:sp>
      <p:sp>
        <p:nvSpPr>
          <p:cNvPr id="94" name="TextShape 3"/>
          <p:cNvSpPr txBox="1"/>
          <p:nvPr/>
        </p:nvSpPr>
        <p:spPr>
          <a:xfrm>
            <a:off x="1161102" y="564041"/>
            <a:ext cx="10455120" cy="735840"/>
          </a:xfrm>
          <a:prstGeom prst="rect">
            <a:avLst/>
          </a:prstGeom>
          <a:noFill/>
          <a:ln>
            <a:noFill/>
          </a:ln>
        </p:spPr>
        <p:txBody>
          <a:bodyPr lIns="0" tIns="0" rIns="0" bIns="0" anchor="t">
            <a:noAutofit/>
          </a:bodyPr>
          <a:lstStyle/>
          <a:p>
            <a:endParaRPr lang="en-US" sz="1500" b="0" strike="noStrike" spc="-1" dirty="0">
              <a:latin typeface="Times New Roman"/>
            </a:endParaRPr>
          </a:p>
        </p:txBody>
      </p:sp>
      <p:sp>
        <p:nvSpPr>
          <p:cNvPr id="3" name="TextBox 2">
            <a:extLst>
              <a:ext uri="{FF2B5EF4-FFF2-40B4-BE49-F238E27FC236}">
                <a16:creationId xmlns:a16="http://schemas.microsoft.com/office/drawing/2014/main" id="{817DCE42-FDBC-C065-6778-761CA4B7D1EF}"/>
              </a:ext>
            </a:extLst>
          </p:cNvPr>
          <p:cNvSpPr txBox="1"/>
          <p:nvPr/>
        </p:nvSpPr>
        <p:spPr>
          <a:xfrm>
            <a:off x="965160" y="2694039"/>
            <a:ext cx="10194454" cy="801566"/>
          </a:xfrm>
          <a:prstGeom prst="rect">
            <a:avLst/>
          </a:prstGeom>
          <a:noFill/>
        </p:spPr>
        <p:txBody>
          <a:bodyPr wrap="square">
            <a:spAutoFit/>
          </a:bodyPr>
          <a:lstStyle/>
          <a:p>
            <a:pPr>
              <a:lnSpc>
                <a:spcPts val="2880"/>
              </a:lnSpc>
              <a:spcAft>
                <a:spcPts val="992"/>
              </a:spcAft>
              <a:tabLst>
                <a:tab pos="0" algn="l"/>
              </a:tabLst>
            </a:pPr>
            <a:r>
              <a:rPr lang="en-US" sz="2000" b="1" strike="noStrike" spc="-1" dirty="0">
                <a:solidFill>
                  <a:schemeClr val="bg1"/>
                </a:solidFill>
                <a:latin typeface="Arial"/>
              </a:rPr>
              <a:t>Research Question : Is there a Comparison of Means between absolute magnitude and Among Different type of Starts?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739018" y="1118830"/>
            <a:ext cx="10109880" cy="587520"/>
          </a:xfrm>
          <a:prstGeom prst="rect">
            <a:avLst/>
          </a:prstGeom>
          <a:noFill/>
          <a:ln>
            <a:noFill/>
          </a:ln>
        </p:spPr>
        <p:txBody>
          <a:bodyPr lIns="0" tIns="0" rIns="0" bIns="0" anchor="t">
            <a:noAutofit/>
          </a:bodyPr>
          <a:lstStyle/>
          <a:p>
            <a:pPr>
              <a:lnSpc>
                <a:spcPts val="2880"/>
              </a:lnSpc>
              <a:spcAft>
                <a:spcPts val="992"/>
              </a:spcAft>
              <a:tabLst>
                <a:tab pos="0" algn="l"/>
              </a:tabLst>
            </a:pPr>
            <a:r>
              <a:rPr lang="en-US" sz="3600" b="1" strike="noStrike" spc="-100" dirty="0">
                <a:solidFill>
                  <a:srgbClr val="203232"/>
                </a:solidFill>
                <a:latin typeface="Arial"/>
              </a:rPr>
              <a:t>Dataset </a:t>
            </a:r>
            <a:r>
              <a:rPr lang="en-US" b="1" spc="-100" dirty="0">
                <a:solidFill>
                  <a:schemeClr val="accent3">
                    <a:lumMod val="60000"/>
                    <a:lumOff val="40000"/>
                  </a:schemeClr>
                </a:solidFill>
                <a:hlinkClick r:id="rId3">
                  <a:extLst>
                    <a:ext uri="{A12FA001-AC4F-418D-AE19-62706E023703}">
                      <ahyp:hlinkClr xmlns:ahyp="http://schemas.microsoft.com/office/drawing/2018/hyperlinkcolor" val="tx"/>
                    </a:ext>
                  </a:extLst>
                </a:hlinkClick>
              </a:rPr>
              <a:t>URL:</a:t>
            </a:r>
            <a:r>
              <a:rPr lang="en-US" b="1" spc="-100" dirty="0">
                <a:solidFill>
                  <a:schemeClr val="accent3">
                    <a:lumMod val="60000"/>
                    <a:lumOff val="40000"/>
                  </a:schemeClr>
                </a:solidFill>
              </a:rPr>
              <a:t>https://www.kaggle.com/datasets/deepu1109/star-dataset,</a:t>
            </a:r>
            <a:r>
              <a:rPr lang="en-US" b="1" spc="-100" dirty="0">
                <a:solidFill>
                  <a:schemeClr val="accent3">
                    <a:lumMod val="60000"/>
                    <a:lumOff val="40000"/>
                  </a:schemeClr>
                </a:solidFill>
                <a:cs typeface="Arial"/>
              </a:rPr>
              <a:t> </a:t>
            </a:r>
            <a:r>
              <a:rPr lang="en-US" b="1" spc="-100" dirty="0"/>
              <a:t>and DS107</a:t>
            </a:r>
            <a:endParaRPr lang="en-US" sz="2000" b="0" strike="noStrike" spc="-1" dirty="0">
              <a:latin typeface="Arial"/>
            </a:endParaRPr>
          </a:p>
        </p:txBody>
      </p:sp>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3" name="TextBox 2">
            <a:extLst>
              <a:ext uri="{FF2B5EF4-FFF2-40B4-BE49-F238E27FC236}">
                <a16:creationId xmlns:a16="http://schemas.microsoft.com/office/drawing/2014/main" id="{4A119B02-E0F5-117C-57A2-171AD5B41024}"/>
              </a:ext>
            </a:extLst>
          </p:cNvPr>
          <p:cNvSpPr txBox="1"/>
          <p:nvPr/>
        </p:nvSpPr>
        <p:spPr>
          <a:xfrm>
            <a:off x="1835314" y="2177491"/>
            <a:ext cx="6802325" cy="1938992"/>
          </a:xfrm>
          <a:prstGeom prst="rect">
            <a:avLst/>
          </a:prstGeom>
          <a:noFill/>
        </p:spPr>
        <p:txBody>
          <a:bodyPr wrap="square">
            <a:spAutoFit/>
          </a:bodyPr>
          <a:lstStyle/>
          <a:p>
            <a:pPr marL="342900" indent="-342900">
              <a:buFont typeface="Wingdings" panose="05000000000000000000" pitchFamily="2" charset="2"/>
              <a:buChar char="v"/>
            </a:pPr>
            <a:r>
              <a:rPr lang="en-US" sz="2400" b="0" strike="noStrike" spc="-202" dirty="0">
                <a:solidFill>
                  <a:srgbClr val="203232"/>
                </a:solidFill>
                <a:latin typeface="Calibri"/>
              </a:rPr>
              <a:t>Our  Independent variable is:  </a:t>
            </a:r>
            <a:r>
              <a:rPr lang="en-GB" sz="2400" b="1" i="0" dirty="0">
                <a:solidFill>
                  <a:srgbClr val="202124"/>
                </a:solidFill>
                <a:effectLst/>
                <a:latin typeface="Inter"/>
              </a:rPr>
              <a:t>( Star </a:t>
            </a:r>
            <a:r>
              <a:rPr lang="en-GB" sz="2400" b="1" i="0" dirty="0" err="1">
                <a:solidFill>
                  <a:srgbClr val="202124"/>
                </a:solidFill>
                <a:effectLst/>
                <a:latin typeface="Inter"/>
              </a:rPr>
              <a:t>Colo</a:t>
            </a:r>
            <a:r>
              <a:rPr lang="en-GB" sz="2400" b="1" dirty="0" err="1">
                <a:solidFill>
                  <a:srgbClr val="202124"/>
                </a:solidFill>
                <a:latin typeface="Inter"/>
              </a:rPr>
              <a:t>r</a:t>
            </a:r>
            <a:r>
              <a:rPr lang="en-GB" sz="2400" b="1" i="0" dirty="0">
                <a:solidFill>
                  <a:srgbClr val="202124"/>
                </a:solidFill>
                <a:effectLst/>
                <a:latin typeface="Inter"/>
              </a:rPr>
              <a:t>)</a:t>
            </a:r>
            <a:br>
              <a:rPr lang="en-US" sz="2400" dirty="0"/>
            </a:br>
            <a:r>
              <a:rPr lang="en-US" sz="2400" b="0" strike="noStrike" spc="-202" dirty="0">
                <a:solidFill>
                  <a:srgbClr val="FF0000"/>
                </a:solidFill>
                <a:latin typeface="Calibri"/>
              </a:rPr>
              <a:t>                   </a:t>
            </a:r>
            <a:r>
              <a:rPr lang="en-US" sz="2400" b="0" strike="noStrike" spc="-202" dirty="0">
                <a:solidFill>
                  <a:srgbClr val="203232"/>
                </a:solidFill>
                <a:latin typeface="Calibri"/>
              </a:rPr>
              <a:t>This  Independent variable datatype is : </a:t>
            </a:r>
            <a:r>
              <a:rPr lang="en-US" sz="2400" b="1" spc="-202" dirty="0">
                <a:latin typeface="Calibri"/>
              </a:rPr>
              <a:t>Nominal</a:t>
            </a:r>
          </a:p>
          <a:p>
            <a:endParaRPr lang="en-US" sz="2400" b="1" spc="-202" dirty="0">
              <a:latin typeface="Calibri"/>
            </a:endParaRPr>
          </a:p>
          <a:p>
            <a:pPr marL="342900" indent="-342900">
              <a:buFont typeface="Wingdings" panose="05000000000000000000" pitchFamily="2" charset="2"/>
              <a:buChar char="v"/>
            </a:pPr>
            <a:r>
              <a:rPr lang="en-US" sz="2400" b="0" strike="noStrike" spc="-202" dirty="0">
                <a:solidFill>
                  <a:srgbClr val="203232"/>
                </a:solidFill>
                <a:latin typeface="Calibri"/>
              </a:rPr>
              <a:t>Our Dependent variable is: </a:t>
            </a:r>
            <a:r>
              <a:rPr lang="en-GB" sz="2400" b="1" strike="noStrike" spc="-202" dirty="0">
                <a:solidFill>
                  <a:srgbClr val="202124"/>
                </a:solidFill>
                <a:latin typeface="Inter"/>
              </a:rPr>
              <a:t> Absolute Magnitude</a:t>
            </a:r>
            <a:br>
              <a:rPr lang="en-US" sz="2400" dirty="0"/>
            </a:br>
            <a:r>
              <a:rPr lang="en-US" sz="2400" b="0" strike="noStrike" spc="-202" dirty="0">
                <a:solidFill>
                  <a:srgbClr val="FF0000"/>
                </a:solidFill>
                <a:latin typeface="Calibri"/>
              </a:rPr>
              <a:t>                   </a:t>
            </a:r>
            <a:r>
              <a:rPr lang="en-US" sz="2400" b="0" strike="noStrike" spc="-202" dirty="0">
                <a:solidFill>
                  <a:srgbClr val="203232"/>
                </a:solidFill>
                <a:latin typeface="Calibri"/>
              </a:rPr>
              <a:t>This Dependent variable datatype is : </a:t>
            </a:r>
            <a:r>
              <a:rPr lang="en-US" sz="2400" b="1" strike="noStrike" spc="-202" dirty="0">
                <a:solidFill>
                  <a:srgbClr val="203232"/>
                </a:solidFill>
                <a:latin typeface="Calibri"/>
              </a:rPr>
              <a:t>Ordinal </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 7COM1079-2024  Student Group No:  </a:t>
            </a:r>
            <a:r>
              <a:rPr lang="en-GB" sz="1500" spc="-1" dirty="0">
                <a:solidFill>
                  <a:srgbClr val="B3B9B9"/>
                </a:solidFill>
                <a:latin typeface="Arial"/>
              </a:rPr>
              <a:t>a_group163</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965160" y="1893960"/>
            <a:ext cx="10676234" cy="3356466"/>
          </a:xfrm>
          <a:prstGeom prst="rect">
            <a:avLst/>
          </a:prstGeom>
          <a:noFill/>
          <a:ln>
            <a:noFill/>
          </a:ln>
        </p:spPr>
        <p:txBody>
          <a:bodyPr lIns="0" tIns="0" rIns="0" bIns="0">
            <a:noAutofit/>
          </a:bodyPr>
          <a:lstStyle/>
          <a:p>
            <a:pPr>
              <a:lnSpc>
                <a:spcPct val="100000"/>
              </a:lnSpc>
            </a:pPr>
            <a:endParaRPr lang="en-IE" sz="2800" spc="-202" dirty="0">
              <a:solidFill>
                <a:srgbClr val="0070C0"/>
              </a:solidFill>
              <a:latin typeface="Calibri"/>
            </a:endParaRPr>
          </a:p>
          <a:p>
            <a:pPr marL="514350" indent="-514350">
              <a:buAutoNum type="arabicPeriod"/>
            </a:pPr>
            <a:r>
              <a:rPr lang="en-US" sz="2600" spc="-1" dirty="0">
                <a:solidFill>
                  <a:srgbClr val="203232"/>
                </a:solidFill>
              </a:rPr>
              <a:t>Null hypothesis (H</a:t>
            </a:r>
            <a:r>
              <a:rPr lang="en-US" sz="2600" i="1" spc="-1" baseline="-25000" dirty="0">
                <a:solidFill>
                  <a:srgbClr val="203232"/>
                </a:solidFill>
              </a:rPr>
              <a:t>o</a:t>
            </a:r>
            <a:r>
              <a:rPr lang="en-US" sz="2600" spc="-1" dirty="0">
                <a:solidFill>
                  <a:srgbClr val="203232"/>
                </a:solidFill>
              </a:rPr>
              <a:t>): </a:t>
            </a:r>
            <a:r>
              <a:rPr lang="en-US" sz="2400" spc="-1" dirty="0">
                <a:solidFill>
                  <a:srgbClr val="203232"/>
                </a:solidFill>
              </a:rPr>
              <a:t>T</a:t>
            </a:r>
            <a:r>
              <a:rPr lang="en-US" sz="2400" spc="-1" dirty="0"/>
              <a:t>here </a:t>
            </a:r>
            <a:r>
              <a:rPr lang="en-US" sz="2400" b="1" spc="-1" dirty="0"/>
              <a:t>is no </a:t>
            </a:r>
            <a:r>
              <a:rPr lang="en-US" sz="2400" spc="-1" dirty="0"/>
              <a:t>difference between </a:t>
            </a:r>
            <a:r>
              <a:rPr lang="en-US" sz="2400" strike="noStrike" spc="-1" dirty="0">
                <a:latin typeface="Arial"/>
              </a:rPr>
              <a:t>absolute magnitude and Among Different type of Starts.</a:t>
            </a:r>
            <a:endParaRPr lang="en-US" sz="2400" spc="-1" dirty="0">
              <a:latin typeface="Arial"/>
            </a:endParaRPr>
          </a:p>
          <a:p>
            <a:pPr marL="514350" indent="-514350">
              <a:buFontTx/>
              <a:buAutoNum type="arabicPeriod"/>
            </a:pPr>
            <a:r>
              <a:rPr lang="en-US" sz="2600" spc="-1" dirty="0"/>
              <a:t>Alternative hypothesis (H</a:t>
            </a:r>
            <a:r>
              <a:rPr lang="en-US" sz="2600" spc="-1" baseline="-25000" dirty="0"/>
              <a:t>1</a:t>
            </a:r>
            <a:r>
              <a:rPr lang="en-US" sz="2600" spc="-1" dirty="0"/>
              <a:t>); There is a </a:t>
            </a:r>
            <a:r>
              <a:rPr lang="en-US" sz="2400" strike="noStrike" spc="-1" dirty="0">
                <a:latin typeface="Arial"/>
              </a:rPr>
              <a:t>absolute magnitude and Among Different type of Starts.</a:t>
            </a:r>
            <a:endParaRPr lang="en-US" sz="2800" b="0" strike="noStrike" spc="-1" dirty="0">
              <a:solidFill>
                <a:srgbClr val="20323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3DC22-8DE4-E071-2BE4-0FF3D4A75D34}"/>
              </a:ext>
            </a:extLst>
          </p:cNvPr>
          <p:cNvSpPr txBox="1"/>
          <p:nvPr/>
        </p:nvSpPr>
        <p:spPr>
          <a:xfrm>
            <a:off x="570271" y="619432"/>
            <a:ext cx="5860025" cy="795731"/>
          </a:xfrm>
          <a:prstGeom prst="rect">
            <a:avLst/>
          </a:prstGeom>
          <a:noFill/>
        </p:spPr>
        <p:txBody>
          <a:bodyPr wrap="square">
            <a:spAutoFit/>
          </a:bodyPr>
          <a:lstStyle/>
          <a:p>
            <a:pPr>
              <a:lnSpc>
                <a:spcPts val="2880"/>
              </a:lnSpc>
              <a:spcAft>
                <a:spcPts val="992"/>
              </a:spcAft>
              <a:tabLst>
                <a:tab pos="0" algn="l"/>
              </a:tabLst>
            </a:pPr>
            <a:r>
              <a:rPr lang="en-US" sz="2400" b="1" strike="noStrike" spc="-100" dirty="0">
                <a:latin typeface="Arial"/>
              </a:rPr>
              <a:t>Visualization</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4" name="Picture 3" descr="A diagram of different types of stars&#10;&#10;Description automatically generated">
            <a:extLst>
              <a:ext uri="{FF2B5EF4-FFF2-40B4-BE49-F238E27FC236}">
                <a16:creationId xmlns:a16="http://schemas.microsoft.com/office/drawing/2014/main" id="{830DC3C2-35F0-CED3-5A0E-B86ECD2E8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363" y="204107"/>
            <a:ext cx="6252922" cy="6252922"/>
          </a:xfrm>
          <a:prstGeom prst="rect">
            <a:avLst/>
          </a:prstGeom>
        </p:spPr>
      </p:pic>
    </p:spTree>
    <p:extLst>
      <p:ext uri="{BB962C8B-B14F-4D97-AF65-F5344CB8AC3E}">
        <p14:creationId xmlns:p14="http://schemas.microsoft.com/office/powerpoint/2010/main" val="29771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81DDA-5365-37AB-E4A6-E97C220EFABC}"/>
              </a:ext>
            </a:extLst>
          </p:cNvPr>
          <p:cNvSpPr txBox="1"/>
          <p:nvPr/>
        </p:nvSpPr>
        <p:spPr>
          <a:xfrm>
            <a:off x="707922" y="723013"/>
            <a:ext cx="6096000" cy="795731"/>
          </a:xfrm>
          <a:prstGeom prst="rect">
            <a:avLst/>
          </a:prstGeom>
          <a:noFill/>
        </p:spPr>
        <p:txBody>
          <a:bodyPr wrap="square">
            <a:spAutoFit/>
          </a:bodyPr>
          <a:lstStyle/>
          <a:p>
            <a:pPr>
              <a:lnSpc>
                <a:spcPts val="2880"/>
              </a:lnSpc>
              <a:spcAft>
                <a:spcPts val="992"/>
              </a:spcAft>
              <a:tabLst>
                <a:tab pos="0" algn="l"/>
              </a:tabLst>
            </a:pPr>
            <a:r>
              <a:rPr lang="en-US" sz="2400" b="1" spc="-100" dirty="0">
                <a:latin typeface="Arial"/>
              </a:rPr>
              <a:t>Histogram</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5" name="Picture 4" descr="A graph of a graph showing the frequency of a number of individuals&#10;&#10;Description automatically generated with medium confidence">
            <a:extLst>
              <a:ext uri="{FF2B5EF4-FFF2-40B4-BE49-F238E27FC236}">
                <a16:creationId xmlns:a16="http://schemas.microsoft.com/office/drawing/2014/main" id="{FC049304-268D-80DF-F60F-84A3F102E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622" y="410936"/>
            <a:ext cx="6447064" cy="6447064"/>
          </a:xfrm>
          <a:prstGeom prst="rect">
            <a:avLst/>
          </a:prstGeom>
        </p:spPr>
      </p:pic>
    </p:spTree>
    <p:extLst>
      <p:ext uri="{BB962C8B-B14F-4D97-AF65-F5344CB8AC3E}">
        <p14:creationId xmlns:p14="http://schemas.microsoft.com/office/powerpoint/2010/main" val="183481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D2A92-B202-ADA6-5C84-97E78CBF63D1}"/>
              </a:ext>
            </a:extLst>
          </p:cNvPr>
          <p:cNvSpPr txBox="1"/>
          <p:nvPr/>
        </p:nvSpPr>
        <p:spPr>
          <a:xfrm>
            <a:off x="914400" y="742677"/>
            <a:ext cx="6096000" cy="795731"/>
          </a:xfrm>
          <a:prstGeom prst="rect">
            <a:avLst/>
          </a:prstGeom>
          <a:noFill/>
        </p:spPr>
        <p:txBody>
          <a:bodyPr wrap="square">
            <a:spAutoFit/>
          </a:bodyPr>
          <a:lstStyle/>
          <a:p>
            <a:pPr>
              <a:lnSpc>
                <a:spcPts val="2880"/>
              </a:lnSpc>
              <a:spcAft>
                <a:spcPts val="992"/>
              </a:spcAft>
              <a:tabLst>
                <a:tab pos="0" algn="l"/>
              </a:tabLst>
            </a:pPr>
            <a:r>
              <a:rPr lang="en-US" sz="2400" b="1" spc="-100" dirty="0">
                <a:latin typeface="Arial"/>
              </a:rPr>
              <a:t>Dataset</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4" name="Picture 3">
            <a:extLst>
              <a:ext uri="{FF2B5EF4-FFF2-40B4-BE49-F238E27FC236}">
                <a16:creationId xmlns:a16="http://schemas.microsoft.com/office/drawing/2014/main" id="{BC505F4E-C4C4-6791-1C2B-EF403272573C}"/>
              </a:ext>
            </a:extLst>
          </p:cNvPr>
          <p:cNvPicPr>
            <a:picLocks noChangeAspect="1"/>
          </p:cNvPicPr>
          <p:nvPr/>
        </p:nvPicPr>
        <p:blipFill>
          <a:blip r:embed="rId2"/>
          <a:stretch>
            <a:fillRect/>
          </a:stretch>
        </p:blipFill>
        <p:spPr>
          <a:xfrm>
            <a:off x="3419337" y="1034143"/>
            <a:ext cx="7967120" cy="4176123"/>
          </a:xfrm>
          <a:prstGeom prst="rect">
            <a:avLst/>
          </a:prstGeom>
        </p:spPr>
      </p:pic>
    </p:spTree>
    <p:extLst>
      <p:ext uri="{BB962C8B-B14F-4D97-AF65-F5344CB8AC3E}">
        <p14:creationId xmlns:p14="http://schemas.microsoft.com/office/powerpoint/2010/main" val="379142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3878</TotalTime>
  <Words>345</Words>
  <Application>Microsoft Office PowerPoint</Application>
  <PresentationFormat>Widescreen</PresentationFormat>
  <Paragraphs>20</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Inter</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Yamini Gayathri Chandu [Student-PECS]</cp:lastModifiedBy>
  <cp:revision>200</cp:revision>
  <dcterms:created xsi:type="dcterms:W3CDTF">2019-10-01T08:37:56Z</dcterms:created>
  <dcterms:modified xsi:type="dcterms:W3CDTF">2025-01-07T18:12:43Z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