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0" r:id="rId2"/>
    <p:sldId id="256" r:id="rId3"/>
    <p:sldId id="257" r:id="rId4"/>
    <p:sldId id="258" r:id="rId5"/>
    <p:sldId id="260" r:id="rId6"/>
    <p:sldId id="261" r:id="rId7"/>
    <p:sldId id="259" r:id="rId8"/>
    <p:sldId id="263" r:id="rId9"/>
    <p:sldId id="274" r:id="rId10"/>
    <p:sldId id="276" r:id="rId11"/>
    <p:sldId id="262" r:id="rId12"/>
    <p:sldId id="264" r:id="rId13"/>
    <p:sldId id="265" r:id="rId14"/>
    <p:sldId id="277" r:id="rId15"/>
    <p:sldId id="266" r:id="rId16"/>
    <p:sldId id="267" r:id="rId17"/>
    <p:sldId id="268" r:id="rId18"/>
    <p:sldId id="269" r:id="rId19"/>
    <p:sldId id="272" r:id="rId20"/>
    <p:sldId id="273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DAB82-9BB8-4B7E-ABAB-308D5280D0BC}" v="13" dt="2023-02-02T08:17:39.608"/>
    <p1510:client id="{27CF12FB-E2EE-47B8-82A2-582096948FFB}" v="779" dt="2023-02-03T07:05:27.848"/>
    <p1510:client id="{6B1729D1-1C0D-4DAF-A35C-56363020904C}" v="136" dt="2023-02-10T04:22:39.345"/>
    <p1510:client id="{6C5AEC34-0F83-4E3D-838C-BF74B3108725}" v="52" dt="2023-02-10T07:18:17.068"/>
    <p1510:client id="{89C634E0-1632-4FAB-81D3-E5E25344DB53}" v="712" dt="2023-02-02T08:13:01.663"/>
    <p1510:client id="{B3993506-B5BF-478E-B27B-12CCFE6F2675}" v="179" dt="2023-02-03T07:15:00.835"/>
    <p1510:client id="{F442A256-CB30-41F5-B045-9208C83BEFCC}" v="1467" dt="2023-02-02T19:21:22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58E16-F0ED-4FB7-9186-3F982B2B779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DCA0E7-0F38-4FF3-9952-8CD5EF48919F}">
      <dgm:prSet/>
      <dgm:spPr/>
      <dgm:t>
        <a:bodyPr/>
        <a:lstStyle/>
        <a:p>
          <a:r>
            <a:rPr lang="en-GB"/>
            <a:t>Testing the single module of our software developer himself conduct testing because they know the coding part, they know how written the code so they how module is working.</a:t>
          </a:r>
          <a:endParaRPr lang="en-US"/>
        </a:p>
      </dgm:t>
    </dgm:pt>
    <dgm:pt modelId="{1283284E-F94E-45D6-929A-99E23D3E654F}" type="parTrans" cxnId="{1553682F-303B-410A-A939-5BD24CBC2D03}">
      <dgm:prSet/>
      <dgm:spPr/>
      <dgm:t>
        <a:bodyPr/>
        <a:lstStyle/>
        <a:p>
          <a:endParaRPr lang="en-US"/>
        </a:p>
      </dgm:t>
    </dgm:pt>
    <dgm:pt modelId="{3B661DCA-13C5-4700-8731-91E99924799A}" type="sibTrans" cxnId="{1553682F-303B-410A-A939-5BD24CBC2D03}">
      <dgm:prSet/>
      <dgm:spPr/>
      <dgm:t>
        <a:bodyPr/>
        <a:lstStyle/>
        <a:p>
          <a:endParaRPr lang="en-US"/>
        </a:p>
      </dgm:t>
    </dgm:pt>
    <dgm:pt modelId="{D9365B77-258F-4EF5-A673-EE9F21C02E21}">
      <dgm:prSet/>
      <dgm:spPr/>
      <dgm:t>
        <a:bodyPr/>
        <a:lstStyle/>
        <a:p>
          <a:r>
            <a:rPr lang="en-GB"/>
            <a:t>It will comes under White box testing</a:t>
          </a:r>
          <a:endParaRPr lang="en-US"/>
        </a:p>
      </dgm:t>
    </dgm:pt>
    <dgm:pt modelId="{69EA5232-573C-4694-9756-E5207D8916DB}" type="parTrans" cxnId="{D378C0DC-646D-49F9-ABA9-5B7073D01119}">
      <dgm:prSet/>
      <dgm:spPr/>
      <dgm:t>
        <a:bodyPr/>
        <a:lstStyle/>
        <a:p>
          <a:endParaRPr lang="en-US"/>
        </a:p>
      </dgm:t>
    </dgm:pt>
    <dgm:pt modelId="{B766831C-DB54-4279-B0BF-D9D5E94221A0}" type="sibTrans" cxnId="{D378C0DC-646D-49F9-ABA9-5B7073D01119}">
      <dgm:prSet/>
      <dgm:spPr/>
      <dgm:t>
        <a:bodyPr/>
        <a:lstStyle/>
        <a:p>
          <a:endParaRPr lang="en-US"/>
        </a:p>
      </dgm:t>
    </dgm:pt>
    <dgm:pt modelId="{EC803124-04D2-455E-BB26-4F1EF3A7B4D6}" type="pres">
      <dgm:prSet presAssocID="{03F58E16-F0ED-4FB7-9186-3F982B2B77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F07C08-9195-435D-8E51-6E644D7A8C7E}" type="pres">
      <dgm:prSet presAssocID="{48DCA0E7-0F38-4FF3-9952-8CD5EF48919F}" presName="hierRoot1" presStyleCnt="0"/>
      <dgm:spPr/>
    </dgm:pt>
    <dgm:pt modelId="{B0CCDDDC-062E-4CCD-A2EC-5BE6F426B0F3}" type="pres">
      <dgm:prSet presAssocID="{48DCA0E7-0F38-4FF3-9952-8CD5EF48919F}" presName="composite" presStyleCnt="0"/>
      <dgm:spPr/>
    </dgm:pt>
    <dgm:pt modelId="{87F2E4FD-CADC-47F8-B95B-C099BC9BCA36}" type="pres">
      <dgm:prSet presAssocID="{48DCA0E7-0F38-4FF3-9952-8CD5EF48919F}" presName="background" presStyleLbl="node0" presStyleIdx="0" presStyleCnt="2"/>
      <dgm:spPr/>
    </dgm:pt>
    <dgm:pt modelId="{1A1C541E-AD7A-4558-AACB-9B63C607BC6D}" type="pres">
      <dgm:prSet presAssocID="{48DCA0E7-0F38-4FF3-9952-8CD5EF48919F}" presName="text" presStyleLbl="fgAcc0" presStyleIdx="0" presStyleCnt="2">
        <dgm:presLayoutVars>
          <dgm:chPref val="3"/>
        </dgm:presLayoutVars>
      </dgm:prSet>
      <dgm:spPr/>
    </dgm:pt>
    <dgm:pt modelId="{1F97905A-AB82-4B21-9BF5-ED1C6F06F10A}" type="pres">
      <dgm:prSet presAssocID="{48DCA0E7-0F38-4FF3-9952-8CD5EF48919F}" presName="hierChild2" presStyleCnt="0"/>
      <dgm:spPr/>
    </dgm:pt>
    <dgm:pt modelId="{7CDB6314-DC92-4F9E-A8A2-422A6011DD14}" type="pres">
      <dgm:prSet presAssocID="{D9365B77-258F-4EF5-A673-EE9F21C02E21}" presName="hierRoot1" presStyleCnt="0"/>
      <dgm:spPr/>
    </dgm:pt>
    <dgm:pt modelId="{CA192AA5-DB3D-4667-8853-10592E89092A}" type="pres">
      <dgm:prSet presAssocID="{D9365B77-258F-4EF5-A673-EE9F21C02E21}" presName="composite" presStyleCnt="0"/>
      <dgm:spPr/>
    </dgm:pt>
    <dgm:pt modelId="{20CCAD14-C9A9-487E-981B-2755470ECC8D}" type="pres">
      <dgm:prSet presAssocID="{D9365B77-258F-4EF5-A673-EE9F21C02E21}" presName="background" presStyleLbl="node0" presStyleIdx="1" presStyleCnt="2"/>
      <dgm:spPr/>
    </dgm:pt>
    <dgm:pt modelId="{9D4984A3-0943-40A0-93E7-0629FCCABBA3}" type="pres">
      <dgm:prSet presAssocID="{D9365B77-258F-4EF5-A673-EE9F21C02E21}" presName="text" presStyleLbl="fgAcc0" presStyleIdx="1" presStyleCnt="2">
        <dgm:presLayoutVars>
          <dgm:chPref val="3"/>
        </dgm:presLayoutVars>
      </dgm:prSet>
      <dgm:spPr/>
    </dgm:pt>
    <dgm:pt modelId="{05BFDF4D-5D1C-4EC5-A202-97420696F5FA}" type="pres">
      <dgm:prSet presAssocID="{D9365B77-258F-4EF5-A673-EE9F21C02E21}" presName="hierChild2" presStyleCnt="0"/>
      <dgm:spPr/>
    </dgm:pt>
  </dgm:ptLst>
  <dgm:cxnLst>
    <dgm:cxn modelId="{1553682F-303B-410A-A939-5BD24CBC2D03}" srcId="{03F58E16-F0ED-4FB7-9186-3F982B2B7798}" destId="{48DCA0E7-0F38-4FF3-9952-8CD5EF48919F}" srcOrd="0" destOrd="0" parTransId="{1283284E-F94E-45D6-929A-99E23D3E654F}" sibTransId="{3B661DCA-13C5-4700-8731-91E99924799A}"/>
    <dgm:cxn modelId="{CC0C5A4E-B445-4BC1-A281-A49F4009751E}" type="presOf" srcId="{03F58E16-F0ED-4FB7-9186-3F982B2B7798}" destId="{EC803124-04D2-455E-BB26-4F1EF3A7B4D6}" srcOrd="0" destOrd="0" presId="urn:microsoft.com/office/officeart/2005/8/layout/hierarchy1"/>
    <dgm:cxn modelId="{04FE88BE-2A93-4656-90D7-C5789ACA1DF0}" type="presOf" srcId="{D9365B77-258F-4EF5-A673-EE9F21C02E21}" destId="{9D4984A3-0943-40A0-93E7-0629FCCABBA3}" srcOrd="0" destOrd="0" presId="urn:microsoft.com/office/officeart/2005/8/layout/hierarchy1"/>
    <dgm:cxn modelId="{D378C0DC-646D-49F9-ABA9-5B7073D01119}" srcId="{03F58E16-F0ED-4FB7-9186-3F982B2B7798}" destId="{D9365B77-258F-4EF5-A673-EE9F21C02E21}" srcOrd="1" destOrd="0" parTransId="{69EA5232-573C-4694-9756-E5207D8916DB}" sibTransId="{B766831C-DB54-4279-B0BF-D9D5E94221A0}"/>
    <dgm:cxn modelId="{F38549EC-435A-4359-A185-CDC7287DEE43}" type="presOf" srcId="{48DCA0E7-0F38-4FF3-9952-8CD5EF48919F}" destId="{1A1C541E-AD7A-4558-AACB-9B63C607BC6D}" srcOrd="0" destOrd="0" presId="urn:microsoft.com/office/officeart/2005/8/layout/hierarchy1"/>
    <dgm:cxn modelId="{4400A6F9-7508-44A5-A128-CB8D62C0AA2E}" type="presParOf" srcId="{EC803124-04D2-455E-BB26-4F1EF3A7B4D6}" destId="{8AF07C08-9195-435D-8E51-6E644D7A8C7E}" srcOrd="0" destOrd="0" presId="urn:microsoft.com/office/officeart/2005/8/layout/hierarchy1"/>
    <dgm:cxn modelId="{30EC373A-FB6D-45E6-8896-1984BF926758}" type="presParOf" srcId="{8AF07C08-9195-435D-8E51-6E644D7A8C7E}" destId="{B0CCDDDC-062E-4CCD-A2EC-5BE6F426B0F3}" srcOrd="0" destOrd="0" presId="urn:microsoft.com/office/officeart/2005/8/layout/hierarchy1"/>
    <dgm:cxn modelId="{4E20D8A0-85AC-4E04-9088-E63573EB204E}" type="presParOf" srcId="{B0CCDDDC-062E-4CCD-A2EC-5BE6F426B0F3}" destId="{87F2E4FD-CADC-47F8-B95B-C099BC9BCA36}" srcOrd="0" destOrd="0" presId="urn:microsoft.com/office/officeart/2005/8/layout/hierarchy1"/>
    <dgm:cxn modelId="{E83F61A1-D792-4C83-8B62-76A08EAD1410}" type="presParOf" srcId="{B0CCDDDC-062E-4CCD-A2EC-5BE6F426B0F3}" destId="{1A1C541E-AD7A-4558-AACB-9B63C607BC6D}" srcOrd="1" destOrd="0" presId="urn:microsoft.com/office/officeart/2005/8/layout/hierarchy1"/>
    <dgm:cxn modelId="{60A276D3-F022-4A9A-B7CF-7A52FA2A87A9}" type="presParOf" srcId="{8AF07C08-9195-435D-8E51-6E644D7A8C7E}" destId="{1F97905A-AB82-4B21-9BF5-ED1C6F06F10A}" srcOrd="1" destOrd="0" presId="urn:microsoft.com/office/officeart/2005/8/layout/hierarchy1"/>
    <dgm:cxn modelId="{69B115DD-8B86-465C-8A19-DC8BB8ED0E3D}" type="presParOf" srcId="{EC803124-04D2-455E-BB26-4F1EF3A7B4D6}" destId="{7CDB6314-DC92-4F9E-A8A2-422A6011DD14}" srcOrd="1" destOrd="0" presId="urn:microsoft.com/office/officeart/2005/8/layout/hierarchy1"/>
    <dgm:cxn modelId="{CE26C667-7B97-450E-9B15-0799DDA8E240}" type="presParOf" srcId="{7CDB6314-DC92-4F9E-A8A2-422A6011DD14}" destId="{CA192AA5-DB3D-4667-8853-10592E89092A}" srcOrd="0" destOrd="0" presId="urn:microsoft.com/office/officeart/2005/8/layout/hierarchy1"/>
    <dgm:cxn modelId="{47F215CA-6681-440B-988B-324FEFC87D5F}" type="presParOf" srcId="{CA192AA5-DB3D-4667-8853-10592E89092A}" destId="{20CCAD14-C9A9-487E-981B-2755470ECC8D}" srcOrd="0" destOrd="0" presId="urn:microsoft.com/office/officeart/2005/8/layout/hierarchy1"/>
    <dgm:cxn modelId="{A2534378-79EF-4A0D-9E27-80F781F2A66F}" type="presParOf" srcId="{CA192AA5-DB3D-4667-8853-10592E89092A}" destId="{9D4984A3-0943-40A0-93E7-0629FCCABBA3}" srcOrd="1" destOrd="0" presId="urn:microsoft.com/office/officeart/2005/8/layout/hierarchy1"/>
    <dgm:cxn modelId="{A265A771-2BD9-4EDE-B5C8-36221EE84453}" type="presParOf" srcId="{7CDB6314-DC92-4F9E-A8A2-422A6011DD14}" destId="{05BFDF4D-5D1C-4EC5-A202-97420696F5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2E4FD-CADC-47F8-B95B-C099BC9BCA3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C541E-AD7A-4558-AACB-9B63C607BC6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Testing the single module of our software developer himself conduct testing because they know the coding part, they know how written the code so they how module is working.</a:t>
          </a:r>
          <a:endParaRPr lang="en-US" sz="2400" kern="1200"/>
        </a:p>
      </dsp:txBody>
      <dsp:txXfrm>
        <a:off x="696297" y="538547"/>
        <a:ext cx="4171627" cy="2590157"/>
      </dsp:txXfrm>
    </dsp:sp>
    <dsp:sp modelId="{20CCAD14-C9A9-487E-981B-2755470ECC8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984A3-0943-40A0-93E7-0629FCCABBA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 will comes under White box testing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3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6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8622F1-DB77-4839-53AC-606A0EC1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14" y="-18372"/>
            <a:ext cx="12199028" cy="6880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36760-4280-1BF2-936A-84A0BDF2FBD9}"/>
              </a:ext>
            </a:extLst>
          </p:cNvPr>
          <p:cNvSpPr txBox="1"/>
          <p:nvPr/>
        </p:nvSpPr>
        <p:spPr>
          <a:xfrm>
            <a:off x="9622117" y="6170705"/>
            <a:ext cx="2540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             </a:t>
            </a:r>
            <a:r>
              <a:rPr lang="en-GB" sz="2800" b="1" dirty="0">
                <a:cs typeface="Calibri"/>
              </a:rPr>
              <a:t>      Vamsi.K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0778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6730A-6F51-9371-A992-A6C76A0D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204-97C0-9762-553D-B6AA823D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Integration testing is performed between 2 or more modules</a:t>
            </a:r>
          </a:p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Integration testing focusses on checking the data communication between multiple modules</a:t>
            </a:r>
          </a:p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Output of one module is input of next module</a:t>
            </a:r>
          </a:p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There are 2 types of integration testing</a:t>
            </a:r>
          </a:p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a)Top Down Approach</a:t>
            </a:r>
          </a:p>
          <a:p>
            <a:r>
              <a:rPr lang="en-GB" sz="1700">
                <a:solidFill>
                  <a:schemeClr val="bg1">
                    <a:alpha val="60000"/>
                  </a:schemeClr>
                </a:solidFill>
                <a:cs typeface="Calibri"/>
              </a:rPr>
              <a:t>b)Bottom Up Approach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741EE80-991D-21CF-3A11-EE856596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654758"/>
            <a:ext cx="6014185" cy="55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D780-9EAB-EF95-F4F6-3E4141AB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Testing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D0684E-1DD2-6B78-4DD1-6D591ED9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152" y="643467"/>
            <a:ext cx="46239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1969-3962-DAD3-DA51-587DBA97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Testing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97AEB5-ED18-ED52-7D7C-49B15CE1E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48" y="2354239"/>
            <a:ext cx="8872103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2A8C-6056-177B-A900-CFA81F72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53635"/>
            <a:ext cx="3308130" cy="2907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Non-Functional Testing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A7EA7FD-46C8-1BDF-E1BC-58323273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846" y="643467"/>
            <a:ext cx="60885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7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94C81-CE96-C19B-AD98-2B75C69F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User 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B2F6-81E0-01A2-D7F7-30712312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100" b="1">
                <a:ea typeface="+mn-lt"/>
                <a:cs typeface="+mn-lt"/>
              </a:rPr>
              <a:t>UAT Testing:</a:t>
            </a:r>
            <a:r>
              <a:rPr lang="en-GB" sz="1100">
                <a:ea typeface="+mn-lt"/>
                <a:cs typeface="+mn-lt"/>
              </a:rPr>
              <a:t> (UAT) is a type of testing performed by the end user or the client to verify/accept the software system before moving the software application to the production environment. UAT is done in the final phase of testing after functional, integration and system testing is done.</a:t>
            </a:r>
            <a:endParaRPr lang="en-GB" sz="1100">
              <a:cs typeface="Calibri" panose="020F0502020204030204"/>
            </a:endParaRPr>
          </a:p>
          <a:p>
            <a:r>
              <a:rPr lang="en-GB" sz="1100" b="1">
                <a:ea typeface="+mn-lt"/>
                <a:cs typeface="+mn-lt"/>
              </a:rPr>
              <a:t>I</a:t>
            </a:r>
            <a:r>
              <a:rPr lang="en-GB" sz="1100">
                <a:ea typeface="+mn-lt"/>
                <a:cs typeface="+mn-lt"/>
              </a:rPr>
              <a:t>t is done by UAT Testers who represents the client premises</a:t>
            </a:r>
            <a:endParaRPr lang="en-GB" sz="1100"/>
          </a:p>
          <a:p>
            <a:r>
              <a:rPr lang="en-GB" sz="1100">
                <a:ea typeface="+mn-lt"/>
                <a:cs typeface="+mn-lt"/>
              </a:rPr>
              <a:t>UAT has  2 types of testing.</a:t>
            </a:r>
            <a:endParaRPr lang="en-GB" sz="1100"/>
          </a:p>
          <a:p>
            <a:r>
              <a:rPr lang="en-GB" sz="1100">
                <a:ea typeface="+mn-lt"/>
                <a:cs typeface="+mn-lt"/>
              </a:rPr>
              <a:t>a)Alpha Testing</a:t>
            </a:r>
            <a:endParaRPr lang="en-GB" sz="1100"/>
          </a:p>
          <a:p>
            <a:r>
              <a:rPr lang="en-GB" sz="1100">
                <a:ea typeface="+mn-lt"/>
                <a:cs typeface="+mn-lt"/>
              </a:rPr>
              <a:t>b)Beta Testing</a:t>
            </a:r>
            <a:endParaRPr lang="en-GB" sz="1100"/>
          </a:p>
          <a:p>
            <a:r>
              <a:rPr lang="en-GB" sz="1100" b="1">
                <a:ea typeface="+mn-lt"/>
                <a:cs typeface="+mn-lt"/>
              </a:rPr>
              <a:t> a)Alpha Testing: </a:t>
            </a:r>
            <a:r>
              <a:rPr lang="en-GB" sz="1100">
                <a:ea typeface="+mn-lt"/>
                <a:cs typeface="+mn-lt"/>
              </a:rPr>
              <a:t>Alpha Testing is done by functional testers in the UAT environment in  the premises of Product based company</a:t>
            </a:r>
          </a:p>
          <a:p>
            <a:br>
              <a:rPr lang="en-US" sz="1100"/>
            </a:br>
            <a:r>
              <a:rPr lang="en-GB" sz="1100" b="1">
                <a:ea typeface="+mn-lt"/>
                <a:cs typeface="+mn-lt"/>
              </a:rPr>
              <a:t>b)Beta Testing</a:t>
            </a:r>
            <a:r>
              <a:rPr lang="en-GB" sz="1100">
                <a:ea typeface="+mn-lt"/>
                <a:cs typeface="+mn-lt"/>
              </a:rPr>
              <a:t>: Beta testing is done by UAT Testers in UAT environment</a:t>
            </a:r>
            <a:endParaRPr lang="en-GB" sz="1100">
              <a:cs typeface="Calibri"/>
            </a:endParaRPr>
          </a:p>
          <a:p>
            <a:r>
              <a:rPr lang="en-GB" sz="1100">
                <a:ea typeface="+mn-lt"/>
                <a:cs typeface="+mn-lt"/>
              </a:rPr>
              <a:t>Beta Testing is performed by clients or users who are not employees of the company</a:t>
            </a:r>
            <a:endParaRPr lang="en-GB" sz="1100">
              <a:cs typeface="Calibri"/>
            </a:endParaRPr>
          </a:p>
          <a:p>
            <a:endParaRPr lang="en-GB" sz="1100">
              <a:cs typeface="Calibri"/>
            </a:endParaRPr>
          </a:p>
        </p:txBody>
      </p:sp>
      <p:pic>
        <p:nvPicPr>
          <p:cNvPr id="4" name="Picture 4" descr="A picture containing text, tool, scissors&#10;&#10;Description automatically generated">
            <a:extLst>
              <a:ext uri="{FF2B5EF4-FFF2-40B4-BE49-F238E27FC236}">
                <a16:creationId xmlns:a16="http://schemas.microsoft.com/office/drawing/2014/main" id="{DECB6BAE-F33D-F565-3E3E-AB7503D2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746261"/>
            <a:ext cx="4736963" cy="32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3B2B3-A23A-7E60-E245-221D7AC3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Terminology</a:t>
            </a:r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BF86F7-E32E-DC98-FE20-3855BE344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299" y="896111"/>
            <a:ext cx="615797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07DFD-89C7-833F-BF33-611EA96B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Design Techniques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A646AB1-FA4E-AA5E-6C13-DB2E614E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242" y="213101"/>
            <a:ext cx="7405155" cy="65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5B2D6-9FD4-39BD-EA60-029C55CA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Testing Life Cycle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DAB8765B-BA85-D7C3-CAD0-50D89D78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726" y="-5123"/>
            <a:ext cx="7431430" cy="67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8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B6BA-2BEB-6F52-9035-3DD87650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Defect Life Cycle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36D939F-8084-F6FF-F9E6-E9535B32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214" y="-3427"/>
            <a:ext cx="8853455" cy="67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6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CD13E-7DAD-930F-145D-DD1C5570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Agile Scrum Framework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DBA3D8D1-3BB9-4C92-F69D-6BB99CD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9" descr="Timeline&#10;&#10;Description automatically generated">
            <a:extLst>
              <a:ext uri="{FF2B5EF4-FFF2-40B4-BE49-F238E27FC236}">
                <a16:creationId xmlns:a16="http://schemas.microsoft.com/office/drawing/2014/main" id="{400B63AB-B837-A1E1-78A5-01EB4BD0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69" y="-191575"/>
            <a:ext cx="7711789" cy="71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6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349" y="2008479"/>
            <a:ext cx="3282696" cy="42949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Manual Testing Concepts</a:t>
            </a:r>
            <a:r>
              <a:rPr lang="en-US" sz="4400" dirty="0">
                <a:solidFill>
                  <a:schemeClr val="bg1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</a:t>
            </a:r>
            <a:endParaRPr lang="en-US" sz="2200" kern="1200" dirty="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SDLC Phases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Models of SDLC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Levels of Testing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Testing Terminology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Software Testing Techniques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Software Testing Life Cycle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Defect Life Cycle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Agile Scrum Framework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Jira</a:t>
            </a:r>
            <a:endParaRPr lang="en-US" sz="2200" dirty="0"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Roles and Responsibilities</a:t>
            </a:r>
            <a:endParaRPr lang="en-US" sz="22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1D6F-AB36-245A-EDE4-A5142BC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b="1" u="sng">
                <a:cs typeface="Calibri Light"/>
              </a:rPr>
              <a:t>JIRA-Agile Management TOOL</a:t>
            </a:r>
            <a:br>
              <a:rPr lang="en-GB" b="1">
                <a:cs typeface="Calibri Light"/>
              </a:rPr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071F-C829-F23C-E45F-90BDDE34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>
                <a:cs typeface="Calibri"/>
              </a:rPr>
              <a:t>Cloud Assistance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          Free Version:10 days</a:t>
            </a:r>
          </a:p>
          <a:p>
            <a:r>
              <a:rPr lang="en-GB" sz="2400">
                <a:cs typeface="Calibri"/>
              </a:rPr>
              <a:t>Link: www.atlassin.com/software/jira/free</a:t>
            </a:r>
          </a:p>
          <a:p>
            <a:r>
              <a:rPr lang="en-GB" sz="2400">
                <a:cs typeface="Calibri"/>
              </a:rPr>
              <a:t>Agile scrum activities</a:t>
            </a:r>
          </a:p>
          <a:p>
            <a:r>
              <a:rPr lang="en-GB" sz="2400">
                <a:cs typeface="Calibri"/>
              </a:rPr>
              <a:t>How to create a project in a Jira</a:t>
            </a:r>
          </a:p>
          <a:p>
            <a:r>
              <a:rPr lang="en-GB" sz="2400">
                <a:cs typeface="Calibri"/>
              </a:rPr>
              <a:t>How to add users in Jira</a:t>
            </a:r>
          </a:p>
          <a:p>
            <a:r>
              <a:rPr lang="en-GB" sz="2400">
                <a:cs typeface="Calibri"/>
              </a:rPr>
              <a:t>How to create a Backlog-Epic</a:t>
            </a:r>
          </a:p>
          <a:p>
            <a:r>
              <a:rPr lang="en-GB" sz="2400">
                <a:cs typeface="Calibri"/>
              </a:rPr>
              <a:t>How to create Jira and story points</a:t>
            </a:r>
          </a:p>
          <a:p>
            <a:r>
              <a:rPr lang="en-GB" sz="2400">
                <a:cs typeface="Calibri"/>
              </a:rPr>
              <a:t>Creating sprint in Jira</a:t>
            </a:r>
          </a:p>
          <a:p>
            <a:r>
              <a:rPr lang="en-GB" sz="2400">
                <a:cs typeface="Calibri"/>
              </a:rPr>
              <a:t>Adding user stories to sprint</a:t>
            </a:r>
          </a:p>
          <a:p>
            <a:r>
              <a:rPr lang="en-GB" sz="2400">
                <a:cs typeface="Calibri"/>
              </a:rPr>
              <a:t>Adding sub task to the story</a:t>
            </a:r>
          </a:p>
          <a:p>
            <a:r>
              <a:rPr lang="en-GB" sz="2400">
                <a:cs typeface="Calibri"/>
              </a:rPr>
              <a:t>Sprint Life cycle</a:t>
            </a:r>
          </a:p>
          <a:p>
            <a:endParaRPr lang="en-GB" sz="1100">
              <a:cs typeface="Calibri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7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B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ECD63F-0065-3C5F-7E31-CEFCF0B2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84063"/>
            <a:ext cx="1462088" cy="4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5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5275-AC6C-0A2C-2F12-2429CE6E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Test Management Activities(zephyr)</a:t>
            </a:r>
            <a:endParaRPr lang="en-GB"/>
          </a:p>
        </p:txBody>
      </p:sp>
      <p:cxnSp>
        <p:nvCxnSpPr>
          <p:cNvPr id="51" name="Straight Arrow Connector 3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CF0D-9035-385D-55C3-C998B7EF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85" y="2255486"/>
            <a:ext cx="7762532" cy="4334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200">
                <a:cs typeface="Calibri"/>
              </a:rPr>
              <a:t>Test Cases</a:t>
            </a:r>
          </a:p>
          <a:p>
            <a:r>
              <a:rPr lang="en-GB" sz="1200">
                <a:cs typeface="Calibri"/>
              </a:rPr>
              <a:t>Test Cycles</a:t>
            </a:r>
          </a:p>
          <a:p>
            <a:r>
              <a:rPr lang="en-GB" sz="1200">
                <a:cs typeface="Calibri"/>
              </a:rPr>
              <a:t>Updated test cases passed/failed/blocked</a:t>
            </a:r>
          </a:p>
          <a:p>
            <a:r>
              <a:rPr lang="en-GB" sz="1200">
                <a:cs typeface="Calibri"/>
              </a:rPr>
              <a:t>Report Bugs</a:t>
            </a:r>
          </a:p>
          <a:p>
            <a:r>
              <a:rPr lang="en-GB" sz="1200">
                <a:cs typeface="Calibri"/>
              </a:rPr>
              <a:t>Reports</a:t>
            </a:r>
          </a:p>
          <a:p>
            <a:endParaRPr lang="en-GB" sz="1200">
              <a:cs typeface="Calibri"/>
            </a:endParaRPr>
          </a:p>
          <a:p>
            <a:r>
              <a:rPr lang="en-GB" sz="1200">
                <a:cs typeface="Calibri"/>
              </a:rPr>
              <a:t>How to install zephyr plugin</a:t>
            </a:r>
          </a:p>
          <a:p>
            <a:r>
              <a:rPr lang="en-GB" sz="1200">
                <a:cs typeface="Calibri"/>
              </a:rPr>
              <a:t>How to create test cases in Jira manually</a:t>
            </a:r>
          </a:p>
          <a:p>
            <a:r>
              <a:rPr lang="en-GB" sz="1200">
                <a:cs typeface="Calibri"/>
              </a:rPr>
              <a:t>How to create multiple test cases in Jira tool</a:t>
            </a:r>
          </a:p>
          <a:p>
            <a:r>
              <a:rPr lang="en-GB" sz="1200">
                <a:cs typeface="Calibri"/>
              </a:rPr>
              <a:t>Create test cycles</a:t>
            </a:r>
          </a:p>
          <a:p>
            <a:r>
              <a:rPr lang="en-GB" sz="1200">
                <a:cs typeface="Calibri"/>
              </a:rPr>
              <a:t>Add test cases to the cycle</a:t>
            </a:r>
          </a:p>
          <a:p>
            <a:r>
              <a:rPr lang="en-GB" sz="1200">
                <a:cs typeface="Calibri"/>
              </a:rPr>
              <a:t>Execute and update test cases</a:t>
            </a:r>
          </a:p>
          <a:p>
            <a:r>
              <a:rPr lang="en-GB" sz="1200">
                <a:cs typeface="Calibri"/>
              </a:rPr>
              <a:t>Reporting bugs</a:t>
            </a:r>
          </a:p>
          <a:p>
            <a:r>
              <a:rPr lang="en-GB" sz="1200">
                <a:cs typeface="Calibri"/>
              </a:rPr>
              <a:t>Reports in zephyr</a:t>
            </a:r>
          </a:p>
          <a:p>
            <a:r>
              <a:rPr lang="en-GB" sz="1200">
                <a:cs typeface="Calibri"/>
              </a:rPr>
              <a:t>Traceability Matrix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83B6AD47-7D23-4A40-498D-9BA19BB91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" r="4393"/>
          <a:stretch/>
        </p:blipFill>
        <p:spPr>
          <a:xfrm>
            <a:off x="5940301" y="24591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384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C5C4-0426-A8EC-9B44-D8988737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Roles and Responsibilities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6E2A-40FA-71BA-EA7F-E31533E22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300">
                <a:cs typeface="Calibri"/>
              </a:rPr>
              <a:t>Understanding the requirements and functional specifications</a:t>
            </a:r>
          </a:p>
          <a:p>
            <a:r>
              <a:rPr lang="en-GB" sz="1300">
                <a:cs typeface="Calibri"/>
              </a:rPr>
              <a:t>Identifying required test scenarios</a:t>
            </a:r>
          </a:p>
          <a:p>
            <a:r>
              <a:rPr lang="en-GB" sz="1300">
                <a:cs typeface="Calibri"/>
              </a:rPr>
              <a:t>Designing test cases to validate application</a:t>
            </a:r>
          </a:p>
          <a:p>
            <a:r>
              <a:rPr lang="en-GB" sz="1300">
                <a:cs typeface="Calibri"/>
              </a:rPr>
              <a:t>Setting up test environment(Test Bed)</a:t>
            </a:r>
          </a:p>
          <a:p>
            <a:r>
              <a:rPr lang="en-GB" sz="1300">
                <a:cs typeface="Calibri"/>
              </a:rPr>
              <a:t>Execute test cases to validate application</a:t>
            </a:r>
          </a:p>
          <a:p>
            <a:r>
              <a:rPr lang="en-GB" sz="1300">
                <a:cs typeface="Calibri"/>
              </a:rPr>
              <a:t>Log test results(How many test cases pass/fail)</a:t>
            </a:r>
          </a:p>
          <a:p>
            <a:r>
              <a:rPr lang="en-GB" sz="1300">
                <a:cs typeface="Calibri"/>
              </a:rPr>
              <a:t>Defect reporting and tracking</a:t>
            </a:r>
          </a:p>
          <a:p>
            <a:r>
              <a:rPr lang="en-GB" sz="1300">
                <a:cs typeface="Calibri"/>
              </a:rPr>
              <a:t>Retest fixed defects of previous build</a:t>
            </a:r>
          </a:p>
          <a:p>
            <a:r>
              <a:rPr lang="en-GB" sz="1300">
                <a:cs typeface="Calibri"/>
              </a:rPr>
              <a:t>Perform various types of testing's in application</a:t>
            </a:r>
          </a:p>
          <a:p>
            <a:r>
              <a:rPr lang="en-GB" sz="1300">
                <a:cs typeface="Calibri"/>
              </a:rPr>
              <a:t>Reports to test lead about the status of assigned tasks</a:t>
            </a:r>
          </a:p>
          <a:p>
            <a:r>
              <a:rPr lang="en-GB" sz="1300">
                <a:cs typeface="Calibri"/>
              </a:rPr>
              <a:t>Participated in the regular meetings</a:t>
            </a:r>
          </a:p>
          <a:p>
            <a:r>
              <a:rPr lang="en-GB" sz="1300">
                <a:cs typeface="Calibri"/>
              </a:rPr>
              <a:t>Provides recommendation on whether or not application is ready for production</a:t>
            </a: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pPr marL="0" indent="0">
              <a:buNone/>
            </a:pPr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  <a:p>
            <a:endParaRPr lang="en-GB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02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 descr="Handshake">
            <a:extLst>
              <a:ext uri="{FF2B5EF4-FFF2-40B4-BE49-F238E27FC236}">
                <a16:creationId xmlns:a16="http://schemas.microsoft.com/office/drawing/2014/main" id="{C1B779F9-7C37-7EB1-06A7-4AAD96C4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935" y="885827"/>
            <a:ext cx="5239512" cy="5239512"/>
          </a:xfrm>
          <a:prstGeom prst="rect">
            <a:avLst/>
          </a:prstGeom>
        </p:spPr>
      </p:pic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3208B-6180-600A-8ACB-04B86D3C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205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D664F-6A71-6E01-82D5-D6E18D76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2600" b="1" dirty="0">
                <a:solidFill>
                  <a:schemeClr val="bg1"/>
                </a:solidFill>
                <a:cs typeface="Calibri Light"/>
              </a:rPr>
              <a:t>                       Introduction</a:t>
            </a:r>
            <a:endParaRPr lang="en-GB" sz="2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487E-96C7-24CD-49C0-797528E0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cs typeface="Calibri"/>
              </a:rPr>
              <a:t>SDLC, Software development life cycle is a process used by software industry to design ,develop and test the quality software</a:t>
            </a:r>
          </a:p>
          <a:p>
            <a:r>
              <a:rPr lang="en-GB" sz="2400" dirty="0">
                <a:cs typeface="Calibri"/>
              </a:rPr>
              <a:t>The main aims to produce high quality software meets the customer expectations</a:t>
            </a:r>
          </a:p>
          <a:p>
            <a:r>
              <a:rPr lang="en-GB" sz="2400" dirty="0">
                <a:cs typeface="Calibri"/>
              </a:rPr>
              <a:t>It is also called as Software development process</a:t>
            </a:r>
          </a:p>
          <a:p>
            <a:r>
              <a:rPr lang="en-GB" sz="2400" dirty="0">
                <a:cs typeface="Calibri"/>
              </a:rPr>
              <a:t>SDLC is a framework defining the tasks performed at each step in the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847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68EA1-729E-0683-9DC8-C49DB8FF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bg1"/>
                </a:solidFill>
                <a:cs typeface="Calibri Light"/>
              </a:rPr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6545-165E-767B-01A9-54A22E69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Requirements</a:t>
            </a:r>
          </a:p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Analysis</a:t>
            </a:r>
          </a:p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Design</a:t>
            </a:r>
          </a:p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Coding</a:t>
            </a:r>
          </a:p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Testing</a:t>
            </a:r>
          </a:p>
          <a:p>
            <a:r>
              <a:rPr lang="en-GB" sz="2000">
                <a:solidFill>
                  <a:schemeClr val="bg1">
                    <a:alpha val="60000"/>
                  </a:schemeClr>
                </a:solidFill>
                <a:cs typeface="Calibri" panose="020F0502020204030204"/>
              </a:rPr>
              <a:t>Release and Maintenance</a:t>
            </a:r>
          </a:p>
        </p:txBody>
      </p:sp>
      <p:pic>
        <p:nvPicPr>
          <p:cNvPr id="5" name="Picture 46" descr="Diagram&#10;&#10;Description automatically generated">
            <a:extLst>
              <a:ext uri="{FF2B5EF4-FFF2-40B4-BE49-F238E27FC236}">
                <a16:creationId xmlns:a16="http://schemas.microsoft.com/office/drawing/2014/main" id="{C2267905-313E-08BC-CCE9-1B82D6B59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r="993" b="-3"/>
          <a:stretch/>
        </p:blipFill>
        <p:spPr>
          <a:xfrm>
            <a:off x="5606928" y="91676"/>
            <a:ext cx="5359676" cy="67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EE653-FDA8-D66C-50A4-FB1888C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4800" b="1">
                <a:solidFill>
                  <a:schemeClr val="bg1"/>
                </a:solidFill>
                <a:cs typeface="Calibri Light"/>
              </a:rPr>
              <a:t>Models of SDLC</a:t>
            </a:r>
            <a:endParaRPr lang="en-GB" sz="4800" b="1">
              <a:solidFill>
                <a:schemeClr val="bg1"/>
              </a:solidFill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9ED8-2E4B-DD63-054B-450A3907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bg1"/>
                </a:solidFill>
                <a:cs typeface="Calibri"/>
              </a:rPr>
              <a:t>Water Fall Method</a:t>
            </a:r>
          </a:p>
          <a:p>
            <a:endParaRPr lang="en-GB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15" descr="Diagram&#10;&#10;Description automatically generated">
            <a:extLst>
              <a:ext uri="{FF2B5EF4-FFF2-40B4-BE49-F238E27FC236}">
                <a16:creationId xmlns:a16="http://schemas.microsoft.com/office/drawing/2014/main" id="{C10B1D15-EAEF-3E77-A0BD-00E27C47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87" y="2968"/>
            <a:ext cx="7512268" cy="68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0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C5D8C-79D6-5180-D64A-EE00C91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Spiral Model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B352790-3166-C57E-5DF2-98152A39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911" y="1679"/>
            <a:ext cx="8211091" cy="68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F00-221E-F4CE-29E5-E6818650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VV Model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F7041C8F-1587-9716-9C5A-C6FF33762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740" y="4967"/>
            <a:ext cx="8132263" cy="68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412BD-62C3-0405-2A7A-7958FE1E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Testing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3753826B-D8DC-6B27-3336-E8AE4364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81" y="320998"/>
            <a:ext cx="7538889" cy="6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C353-1178-936D-7A70-01DA7EF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Unit Testing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1868F2A-BB43-5BCF-99F6-935005A51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435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08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Manual Testing Concepts                                                                                                                                         </vt:lpstr>
      <vt:lpstr>                       Introduction</vt:lpstr>
      <vt:lpstr>SDLC Phases</vt:lpstr>
      <vt:lpstr>Models of SDLC</vt:lpstr>
      <vt:lpstr>Spiral Model</vt:lpstr>
      <vt:lpstr>VV Model </vt:lpstr>
      <vt:lpstr>Levels of Testing</vt:lpstr>
      <vt:lpstr>Unit Testing</vt:lpstr>
      <vt:lpstr>Integration Testing</vt:lpstr>
      <vt:lpstr>System Testing</vt:lpstr>
      <vt:lpstr>Functional Testing</vt:lpstr>
      <vt:lpstr>Non-Functional Testing</vt:lpstr>
      <vt:lpstr>User Acceptance Testing</vt:lpstr>
      <vt:lpstr>Testing Terminology</vt:lpstr>
      <vt:lpstr>Test Design Techniques</vt:lpstr>
      <vt:lpstr>Software Testing Life Cycle</vt:lpstr>
      <vt:lpstr>Defect Life Cycle </vt:lpstr>
      <vt:lpstr>Agile Scrum Framework</vt:lpstr>
      <vt:lpstr>JIRA-Agile Management TOOL </vt:lpstr>
      <vt:lpstr>Test Management Activities(zephyr)</vt:lpstr>
      <vt:lpstr>Roles and Responsibilities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61</cp:revision>
  <dcterms:created xsi:type="dcterms:W3CDTF">2023-02-02T04:28:39Z</dcterms:created>
  <dcterms:modified xsi:type="dcterms:W3CDTF">2023-02-13T03:45:02Z</dcterms:modified>
</cp:coreProperties>
</file>