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65" r:id="rId6"/>
    <p:sldId id="266" r:id="rId7"/>
    <p:sldId id="256" r:id="rId8"/>
    <p:sldId id="258" r:id="rId9"/>
    <p:sldId id="274" r:id="rId10"/>
    <p:sldId id="275" r:id="rId11"/>
    <p:sldId id="276" r:id="rId12"/>
    <p:sldId id="268" r:id="rId13"/>
    <p:sldId id="269" r:id="rId14"/>
    <p:sldId id="270" r:id="rId15"/>
    <p:sldId id="272" r:id="rId16"/>
    <p:sldId id="27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B33AB-4238-C40F-62E9-67735A0FB5AF}" v="115" dt="2023-06-07T03:27:40.952"/>
    <p1510:client id="{08F923B7-1436-6423-A830-55C4C9B179EC}" v="5" dt="2023-06-07T08:21:15.335"/>
    <p1510:client id="{1BF76503-B2DC-5539-8932-5E34F200866D}" v="150" dt="2023-06-07T08:36:40.535"/>
    <p1510:client id="{2556C895-40B4-7F74-B442-72EC2A5AFC5D}" v="6" dt="2023-06-07T08:50:07.071"/>
    <p1510:client id="{4241788B-C1FF-92C4-EB3A-931E780A044D}" v="2" dt="2023-06-09T07:20:08.085"/>
    <p1510:client id="{42C694D4-FF5B-A316-BE35-AE7E34E1FC54}" v="103" dt="2023-06-07T02:07:59.469"/>
    <p1510:client id="{4DED4075-A29E-0963-E38C-A06AD0D07F3D}" v="96" dt="2023-06-07T02:57:43.844"/>
    <p1510:client id="{936DA858-8EA1-11F4-D546-D1ABDD32DCE4}" v="2" dt="2023-06-07T08:15:25.051"/>
    <p1510:client id="{AA117F7C-C1FD-16A7-B8F3-D868C8BEAEFE}" v="2" dt="2023-06-19T05:13:33.498"/>
    <p1510:client id="{D532AC98-C84C-5D7D-DE7A-95B439624D2C}" v="1667" dt="2023-06-07T02:46:44.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9710D-2FF5-425A-97F9-348CC2E51FC3}" type="doc">
      <dgm:prSet loTypeId="urn:microsoft.com/office/officeart/2005/8/layout/radial2" loCatId="relationship" qsTypeId="urn:microsoft.com/office/officeart/2005/8/quickstyle/3d3" qsCatId="3D" csTypeId="urn:microsoft.com/office/officeart/2005/8/colors/accent1_2" csCatId="accent1" phldr="1"/>
      <dgm:spPr/>
      <dgm:t>
        <a:bodyPr/>
        <a:lstStyle/>
        <a:p>
          <a:endParaRPr lang="en-IN"/>
        </a:p>
      </dgm:t>
    </dgm:pt>
    <dgm:pt modelId="{DCF07287-4DD8-43F5-ADA2-CAB944DFC72F}">
      <dgm:prSet/>
      <dgm:spPr/>
      <dgm:t>
        <a:bodyPr/>
        <a:lstStyle/>
        <a:p>
          <a:r>
            <a:rPr lang="en-GB" dirty="0"/>
            <a:t>TREE </a:t>
          </a:r>
          <a:endParaRPr lang="en-IN" dirty="0"/>
        </a:p>
      </dgm:t>
    </dgm:pt>
    <dgm:pt modelId="{7B68E552-ABD0-4881-B061-07590C0737E6}" type="parTrans" cxnId="{C9D2A4C1-6E35-44C0-8F3A-8F52A05F2756}">
      <dgm:prSet/>
      <dgm:spPr/>
      <dgm:t>
        <a:bodyPr/>
        <a:lstStyle/>
        <a:p>
          <a:endParaRPr lang="en-IN"/>
        </a:p>
      </dgm:t>
    </dgm:pt>
    <dgm:pt modelId="{9BBA94F2-EB74-4BD2-8FCB-ABB0A2704841}" type="sibTrans" cxnId="{C9D2A4C1-6E35-44C0-8F3A-8F52A05F2756}">
      <dgm:prSet/>
      <dgm:spPr/>
      <dgm:t>
        <a:bodyPr/>
        <a:lstStyle/>
        <a:p>
          <a:endParaRPr lang="en-IN"/>
        </a:p>
      </dgm:t>
    </dgm:pt>
    <dgm:pt modelId="{B1F041B9-9821-42CC-A591-486237340E1F}">
      <dgm:prSet/>
      <dgm:spPr/>
      <dgm:t>
        <a:bodyPr/>
        <a:lstStyle/>
        <a:p>
          <a:r>
            <a:rPr lang="en-IN" dirty="0"/>
            <a:t>GRAPH</a:t>
          </a:r>
        </a:p>
      </dgm:t>
    </dgm:pt>
    <dgm:pt modelId="{95BEE5FD-9B97-47BD-B120-EF2E6A2106F2}" type="parTrans" cxnId="{638B03D7-2F10-45DE-8433-24EA505BDEE3}">
      <dgm:prSet/>
      <dgm:spPr/>
      <dgm:t>
        <a:bodyPr/>
        <a:lstStyle/>
        <a:p>
          <a:endParaRPr lang="en-IN"/>
        </a:p>
      </dgm:t>
    </dgm:pt>
    <dgm:pt modelId="{19B2BF81-0209-4BD4-8234-5C9E37C40DA1}" type="sibTrans" cxnId="{638B03D7-2F10-45DE-8433-24EA505BDEE3}">
      <dgm:prSet/>
      <dgm:spPr/>
      <dgm:t>
        <a:bodyPr/>
        <a:lstStyle/>
        <a:p>
          <a:endParaRPr lang="en-IN"/>
        </a:p>
      </dgm:t>
    </dgm:pt>
    <dgm:pt modelId="{8C1AA972-4318-4FE9-8445-2227EC4B2027}">
      <dgm:prSet/>
      <dgm:spPr/>
      <dgm:t>
        <a:bodyPr/>
        <a:lstStyle/>
        <a:p>
          <a:r>
            <a:rPr lang="en-GB" dirty="0"/>
            <a:t>PRIORITY QUEUE</a:t>
          </a:r>
          <a:endParaRPr lang="en-IN" dirty="0"/>
        </a:p>
      </dgm:t>
    </dgm:pt>
    <dgm:pt modelId="{5A517D4E-804B-4E82-8EE8-8E1969F1052B}" type="parTrans" cxnId="{D5D283C9-AE48-44BD-85DC-A66C62FC4EB2}">
      <dgm:prSet/>
      <dgm:spPr/>
      <dgm:t>
        <a:bodyPr/>
        <a:lstStyle/>
        <a:p>
          <a:endParaRPr lang="en-IN"/>
        </a:p>
      </dgm:t>
    </dgm:pt>
    <dgm:pt modelId="{5C9FE983-4A61-492B-A0DA-C6217B8AB1AD}" type="sibTrans" cxnId="{D5D283C9-AE48-44BD-85DC-A66C62FC4EB2}">
      <dgm:prSet/>
      <dgm:spPr/>
      <dgm:t>
        <a:bodyPr/>
        <a:lstStyle/>
        <a:p>
          <a:endParaRPr lang="en-IN"/>
        </a:p>
      </dgm:t>
    </dgm:pt>
    <dgm:pt modelId="{0FA24946-6360-4F27-82D7-2FE350D0D42F}" type="pres">
      <dgm:prSet presAssocID="{3719710D-2FF5-425A-97F9-348CC2E51FC3}" presName="composite" presStyleCnt="0">
        <dgm:presLayoutVars>
          <dgm:chMax val="5"/>
          <dgm:dir/>
          <dgm:animLvl val="ctr"/>
          <dgm:resizeHandles val="exact"/>
        </dgm:presLayoutVars>
      </dgm:prSet>
      <dgm:spPr/>
    </dgm:pt>
    <dgm:pt modelId="{81C89D3D-828B-46D7-914C-8FB8C6DA376B}" type="pres">
      <dgm:prSet presAssocID="{3719710D-2FF5-425A-97F9-348CC2E51FC3}" presName="cycle" presStyleCnt="0"/>
      <dgm:spPr/>
    </dgm:pt>
    <dgm:pt modelId="{D93C6D6C-8ECB-4F7B-ACBA-9BA51D931928}" type="pres">
      <dgm:prSet presAssocID="{3719710D-2FF5-425A-97F9-348CC2E51FC3}" presName="centerShape" presStyleCnt="0"/>
      <dgm:spPr/>
    </dgm:pt>
    <dgm:pt modelId="{468AE6C4-A7FB-4D03-8630-C7D5BC745A64}" type="pres">
      <dgm:prSet presAssocID="{3719710D-2FF5-425A-97F9-348CC2E51FC3}" presName="connSite" presStyleLbl="node1" presStyleIdx="0" presStyleCnt="4"/>
      <dgm:spPr/>
    </dgm:pt>
    <dgm:pt modelId="{9FB0F54C-09F8-4439-ABA7-C916347A1641}" type="pres">
      <dgm:prSet presAssocID="{3719710D-2FF5-425A-97F9-348CC2E51FC3}" presName="visible" presStyleLbl="node1" presStyleIdx="0" presStyleCnt="4" custLinFactNeighborX="-2371" custLinFactNeighborY="1634"/>
      <dgm:spPr/>
    </dgm:pt>
    <dgm:pt modelId="{87666383-A20A-4DCE-AF3A-2B6E6D7A63EA}" type="pres">
      <dgm:prSet presAssocID="{7B68E552-ABD0-4881-B061-07590C0737E6}" presName="Name25" presStyleLbl="parChTrans1D1" presStyleIdx="0" presStyleCnt="3"/>
      <dgm:spPr/>
    </dgm:pt>
    <dgm:pt modelId="{3D615B7C-3F68-4C4F-86F4-981707D67D01}" type="pres">
      <dgm:prSet presAssocID="{DCF07287-4DD8-43F5-ADA2-CAB944DFC72F}" presName="node" presStyleCnt="0"/>
      <dgm:spPr/>
    </dgm:pt>
    <dgm:pt modelId="{E79CB295-9ACA-472A-91F0-3D92DF88833C}" type="pres">
      <dgm:prSet presAssocID="{DCF07287-4DD8-43F5-ADA2-CAB944DFC72F}" presName="parentNode" presStyleLbl="node1" presStyleIdx="1" presStyleCnt="4" custLinFactNeighborX="-1180">
        <dgm:presLayoutVars>
          <dgm:chMax val="1"/>
          <dgm:bulletEnabled val="1"/>
        </dgm:presLayoutVars>
      </dgm:prSet>
      <dgm:spPr/>
    </dgm:pt>
    <dgm:pt modelId="{A1A963B5-5EA7-4157-ABC1-44035B01C4FB}" type="pres">
      <dgm:prSet presAssocID="{DCF07287-4DD8-43F5-ADA2-CAB944DFC72F}" presName="childNode" presStyleLbl="revTx" presStyleIdx="0" presStyleCnt="0">
        <dgm:presLayoutVars>
          <dgm:bulletEnabled val="1"/>
        </dgm:presLayoutVars>
      </dgm:prSet>
      <dgm:spPr/>
    </dgm:pt>
    <dgm:pt modelId="{7BEAC590-0F13-4126-878A-CC8DF3A9EB0F}" type="pres">
      <dgm:prSet presAssocID="{95BEE5FD-9B97-47BD-B120-EF2E6A2106F2}" presName="Name25" presStyleLbl="parChTrans1D1" presStyleIdx="1" presStyleCnt="3"/>
      <dgm:spPr/>
    </dgm:pt>
    <dgm:pt modelId="{C39D8085-5D32-43EF-AEE6-999315526AEF}" type="pres">
      <dgm:prSet presAssocID="{B1F041B9-9821-42CC-A591-486237340E1F}" presName="node" presStyleCnt="0"/>
      <dgm:spPr/>
    </dgm:pt>
    <dgm:pt modelId="{F2F930DA-FF24-4A6D-9A2A-9C3B0200B323}" type="pres">
      <dgm:prSet presAssocID="{B1F041B9-9821-42CC-A591-486237340E1F}" presName="parentNode" presStyleLbl="node1" presStyleIdx="2" presStyleCnt="4">
        <dgm:presLayoutVars>
          <dgm:chMax val="1"/>
          <dgm:bulletEnabled val="1"/>
        </dgm:presLayoutVars>
      </dgm:prSet>
      <dgm:spPr/>
    </dgm:pt>
    <dgm:pt modelId="{A4AF935F-135F-4EE9-93BE-D1884AD540AC}" type="pres">
      <dgm:prSet presAssocID="{B1F041B9-9821-42CC-A591-486237340E1F}" presName="childNode" presStyleLbl="revTx" presStyleIdx="0" presStyleCnt="0">
        <dgm:presLayoutVars>
          <dgm:bulletEnabled val="1"/>
        </dgm:presLayoutVars>
      </dgm:prSet>
      <dgm:spPr/>
    </dgm:pt>
    <dgm:pt modelId="{C1CCE6ED-3DD7-48E4-9F05-FF3A53D5C636}" type="pres">
      <dgm:prSet presAssocID="{5A517D4E-804B-4E82-8EE8-8E1969F1052B}" presName="Name25" presStyleLbl="parChTrans1D1" presStyleIdx="2" presStyleCnt="3"/>
      <dgm:spPr/>
    </dgm:pt>
    <dgm:pt modelId="{1DF22FBB-21E9-48AE-B940-2BD8F5A7CE7C}" type="pres">
      <dgm:prSet presAssocID="{8C1AA972-4318-4FE9-8445-2227EC4B2027}" presName="node" presStyleCnt="0"/>
      <dgm:spPr/>
    </dgm:pt>
    <dgm:pt modelId="{C7B2BD96-7523-47BE-A1C3-E21246996D20}" type="pres">
      <dgm:prSet presAssocID="{8C1AA972-4318-4FE9-8445-2227EC4B2027}" presName="parentNode" presStyleLbl="node1" presStyleIdx="3" presStyleCnt="4">
        <dgm:presLayoutVars>
          <dgm:chMax val="1"/>
          <dgm:bulletEnabled val="1"/>
        </dgm:presLayoutVars>
      </dgm:prSet>
      <dgm:spPr/>
    </dgm:pt>
    <dgm:pt modelId="{2D8C4985-1EC3-4739-A317-5D6E8A0A84A8}" type="pres">
      <dgm:prSet presAssocID="{8C1AA972-4318-4FE9-8445-2227EC4B2027}" presName="childNode" presStyleLbl="revTx" presStyleIdx="0" presStyleCnt="0">
        <dgm:presLayoutVars>
          <dgm:bulletEnabled val="1"/>
        </dgm:presLayoutVars>
      </dgm:prSet>
      <dgm:spPr/>
    </dgm:pt>
  </dgm:ptLst>
  <dgm:cxnLst>
    <dgm:cxn modelId="{34F05F04-8E08-48C2-8876-E064ABF6522B}" type="presOf" srcId="{B1F041B9-9821-42CC-A591-486237340E1F}" destId="{F2F930DA-FF24-4A6D-9A2A-9C3B0200B323}" srcOrd="0" destOrd="0" presId="urn:microsoft.com/office/officeart/2005/8/layout/radial2"/>
    <dgm:cxn modelId="{87A6634C-E8F0-4CA9-9538-BC8BDA621C43}" type="presOf" srcId="{DCF07287-4DD8-43F5-ADA2-CAB944DFC72F}" destId="{E79CB295-9ACA-472A-91F0-3D92DF88833C}" srcOrd="0" destOrd="0" presId="urn:microsoft.com/office/officeart/2005/8/layout/radial2"/>
    <dgm:cxn modelId="{67808C76-0108-45B3-B35D-3140DB466A08}" type="presOf" srcId="{3719710D-2FF5-425A-97F9-348CC2E51FC3}" destId="{0FA24946-6360-4F27-82D7-2FE350D0D42F}" srcOrd="0" destOrd="0" presId="urn:microsoft.com/office/officeart/2005/8/layout/radial2"/>
    <dgm:cxn modelId="{9850007D-83D9-4159-ABE5-293C4D592417}" type="presOf" srcId="{7B68E552-ABD0-4881-B061-07590C0737E6}" destId="{87666383-A20A-4DCE-AF3A-2B6E6D7A63EA}" srcOrd="0" destOrd="0" presId="urn:microsoft.com/office/officeart/2005/8/layout/radial2"/>
    <dgm:cxn modelId="{08D199A4-7903-41CC-8D83-BE28074AC648}" type="presOf" srcId="{8C1AA972-4318-4FE9-8445-2227EC4B2027}" destId="{C7B2BD96-7523-47BE-A1C3-E21246996D20}" srcOrd="0" destOrd="0" presId="urn:microsoft.com/office/officeart/2005/8/layout/radial2"/>
    <dgm:cxn modelId="{C9D2A4C1-6E35-44C0-8F3A-8F52A05F2756}" srcId="{3719710D-2FF5-425A-97F9-348CC2E51FC3}" destId="{DCF07287-4DD8-43F5-ADA2-CAB944DFC72F}" srcOrd="0" destOrd="0" parTransId="{7B68E552-ABD0-4881-B061-07590C0737E6}" sibTransId="{9BBA94F2-EB74-4BD2-8FCB-ABB0A2704841}"/>
    <dgm:cxn modelId="{46CB85C4-A71A-46A6-8462-AF59E867B470}" type="presOf" srcId="{5A517D4E-804B-4E82-8EE8-8E1969F1052B}" destId="{C1CCE6ED-3DD7-48E4-9F05-FF3A53D5C636}" srcOrd="0" destOrd="0" presId="urn:microsoft.com/office/officeart/2005/8/layout/radial2"/>
    <dgm:cxn modelId="{D5D283C9-AE48-44BD-85DC-A66C62FC4EB2}" srcId="{3719710D-2FF5-425A-97F9-348CC2E51FC3}" destId="{8C1AA972-4318-4FE9-8445-2227EC4B2027}" srcOrd="2" destOrd="0" parTransId="{5A517D4E-804B-4E82-8EE8-8E1969F1052B}" sibTransId="{5C9FE983-4A61-492B-A0DA-C6217B8AB1AD}"/>
    <dgm:cxn modelId="{7F5674D2-2DA9-4C0D-95D1-BE0053037E90}" type="presOf" srcId="{95BEE5FD-9B97-47BD-B120-EF2E6A2106F2}" destId="{7BEAC590-0F13-4126-878A-CC8DF3A9EB0F}" srcOrd="0" destOrd="0" presId="urn:microsoft.com/office/officeart/2005/8/layout/radial2"/>
    <dgm:cxn modelId="{638B03D7-2F10-45DE-8433-24EA505BDEE3}" srcId="{3719710D-2FF5-425A-97F9-348CC2E51FC3}" destId="{B1F041B9-9821-42CC-A591-486237340E1F}" srcOrd="1" destOrd="0" parTransId="{95BEE5FD-9B97-47BD-B120-EF2E6A2106F2}" sibTransId="{19B2BF81-0209-4BD4-8234-5C9E37C40DA1}"/>
    <dgm:cxn modelId="{2281A059-541E-42C1-B790-E8666E3D39E1}" type="presParOf" srcId="{0FA24946-6360-4F27-82D7-2FE350D0D42F}" destId="{81C89D3D-828B-46D7-914C-8FB8C6DA376B}" srcOrd="0" destOrd="0" presId="urn:microsoft.com/office/officeart/2005/8/layout/radial2"/>
    <dgm:cxn modelId="{7E856334-8A23-47C5-846F-276DD7F134CA}" type="presParOf" srcId="{81C89D3D-828B-46D7-914C-8FB8C6DA376B}" destId="{D93C6D6C-8ECB-4F7B-ACBA-9BA51D931928}" srcOrd="0" destOrd="0" presId="urn:microsoft.com/office/officeart/2005/8/layout/radial2"/>
    <dgm:cxn modelId="{B22251F3-6790-42F8-8251-B5394BA1452F}" type="presParOf" srcId="{D93C6D6C-8ECB-4F7B-ACBA-9BA51D931928}" destId="{468AE6C4-A7FB-4D03-8630-C7D5BC745A64}" srcOrd="0" destOrd="0" presId="urn:microsoft.com/office/officeart/2005/8/layout/radial2"/>
    <dgm:cxn modelId="{247CD750-8670-4320-952E-3DF14B66EAD9}" type="presParOf" srcId="{D93C6D6C-8ECB-4F7B-ACBA-9BA51D931928}" destId="{9FB0F54C-09F8-4439-ABA7-C916347A1641}" srcOrd="1" destOrd="0" presId="urn:microsoft.com/office/officeart/2005/8/layout/radial2"/>
    <dgm:cxn modelId="{F194E664-5857-4BE2-B2B7-77E1537C5AA4}" type="presParOf" srcId="{81C89D3D-828B-46D7-914C-8FB8C6DA376B}" destId="{87666383-A20A-4DCE-AF3A-2B6E6D7A63EA}" srcOrd="1" destOrd="0" presId="urn:microsoft.com/office/officeart/2005/8/layout/radial2"/>
    <dgm:cxn modelId="{4EED839C-1AF1-417D-95CD-1D0EB1DFD4FC}" type="presParOf" srcId="{81C89D3D-828B-46D7-914C-8FB8C6DA376B}" destId="{3D615B7C-3F68-4C4F-86F4-981707D67D01}" srcOrd="2" destOrd="0" presId="urn:microsoft.com/office/officeart/2005/8/layout/radial2"/>
    <dgm:cxn modelId="{20BA64E6-D172-419E-920E-D2D89FC18997}" type="presParOf" srcId="{3D615B7C-3F68-4C4F-86F4-981707D67D01}" destId="{E79CB295-9ACA-472A-91F0-3D92DF88833C}" srcOrd="0" destOrd="0" presId="urn:microsoft.com/office/officeart/2005/8/layout/radial2"/>
    <dgm:cxn modelId="{EE5902DE-4A3A-485B-8549-B38FDE29CAC8}" type="presParOf" srcId="{3D615B7C-3F68-4C4F-86F4-981707D67D01}" destId="{A1A963B5-5EA7-4157-ABC1-44035B01C4FB}" srcOrd="1" destOrd="0" presId="urn:microsoft.com/office/officeart/2005/8/layout/radial2"/>
    <dgm:cxn modelId="{40C7ACE5-B086-432F-99F9-039A45FF6EF1}" type="presParOf" srcId="{81C89D3D-828B-46D7-914C-8FB8C6DA376B}" destId="{7BEAC590-0F13-4126-878A-CC8DF3A9EB0F}" srcOrd="3" destOrd="0" presId="urn:microsoft.com/office/officeart/2005/8/layout/radial2"/>
    <dgm:cxn modelId="{15FFC596-7686-46F0-B54C-E1C10D59CDDF}" type="presParOf" srcId="{81C89D3D-828B-46D7-914C-8FB8C6DA376B}" destId="{C39D8085-5D32-43EF-AEE6-999315526AEF}" srcOrd="4" destOrd="0" presId="urn:microsoft.com/office/officeart/2005/8/layout/radial2"/>
    <dgm:cxn modelId="{79CCF81C-3867-4680-96C5-B46294A0A5CB}" type="presParOf" srcId="{C39D8085-5D32-43EF-AEE6-999315526AEF}" destId="{F2F930DA-FF24-4A6D-9A2A-9C3B0200B323}" srcOrd="0" destOrd="0" presId="urn:microsoft.com/office/officeart/2005/8/layout/radial2"/>
    <dgm:cxn modelId="{A77EF7FD-398F-4E1D-A140-AE9B29CB73ED}" type="presParOf" srcId="{C39D8085-5D32-43EF-AEE6-999315526AEF}" destId="{A4AF935F-135F-4EE9-93BE-D1884AD540AC}" srcOrd="1" destOrd="0" presId="urn:microsoft.com/office/officeart/2005/8/layout/radial2"/>
    <dgm:cxn modelId="{FA4EEBCF-1975-45DE-BD78-4BD9D10D4881}" type="presParOf" srcId="{81C89D3D-828B-46D7-914C-8FB8C6DA376B}" destId="{C1CCE6ED-3DD7-48E4-9F05-FF3A53D5C636}" srcOrd="5" destOrd="0" presId="urn:microsoft.com/office/officeart/2005/8/layout/radial2"/>
    <dgm:cxn modelId="{CD08196F-0424-4C2D-9060-DD6936397035}" type="presParOf" srcId="{81C89D3D-828B-46D7-914C-8FB8C6DA376B}" destId="{1DF22FBB-21E9-48AE-B940-2BD8F5A7CE7C}" srcOrd="6" destOrd="0" presId="urn:microsoft.com/office/officeart/2005/8/layout/radial2"/>
    <dgm:cxn modelId="{F9214CFF-5838-440E-83CC-AADA7E23A75E}" type="presParOf" srcId="{1DF22FBB-21E9-48AE-B940-2BD8F5A7CE7C}" destId="{C7B2BD96-7523-47BE-A1C3-E21246996D20}" srcOrd="0" destOrd="0" presId="urn:microsoft.com/office/officeart/2005/8/layout/radial2"/>
    <dgm:cxn modelId="{5C298223-41F8-41FF-968A-95D9960A71E4}" type="presParOf" srcId="{1DF22FBB-21E9-48AE-B940-2BD8F5A7CE7C}" destId="{2D8C4985-1EC3-4739-A317-5D6E8A0A84A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CE6ED-3DD7-48E4-9F05-FF3A53D5C636}">
      <dsp:nvSpPr>
        <dsp:cNvPr id="0" name=""/>
        <dsp:cNvSpPr/>
      </dsp:nvSpPr>
      <dsp:spPr>
        <a:xfrm rot="2562604">
          <a:off x="3874436" y="3098911"/>
          <a:ext cx="667114" cy="37529"/>
        </a:xfrm>
        <a:custGeom>
          <a:avLst/>
          <a:gdLst/>
          <a:ahLst/>
          <a:cxnLst/>
          <a:rect l="0" t="0" r="0" b="0"/>
          <a:pathLst>
            <a:path>
              <a:moveTo>
                <a:pt x="0" y="18764"/>
              </a:moveTo>
              <a:lnTo>
                <a:pt x="667114" y="1876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BEAC590-0F13-4126-878A-CC8DF3A9EB0F}">
      <dsp:nvSpPr>
        <dsp:cNvPr id="0" name=""/>
        <dsp:cNvSpPr/>
      </dsp:nvSpPr>
      <dsp:spPr>
        <a:xfrm>
          <a:off x="3962897" y="2187336"/>
          <a:ext cx="741962" cy="37529"/>
        </a:xfrm>
        <a:custGeom>
          <a:avLst/>
          <a:gdLst/>
          <a:ahLst/>
          <a:cxnLst/>
          <a:rect l="0" t="0" r="0" b="0"/>
          <a:pathLst>
            <a:path>
              <a:moveTo>
                <a:pt x="0" y="18764"/>
              </a:moveTo>
              <a:lnTo>
                <a:pt x="741962" y="1876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7666383-A20A-4DCE-AF3A-2B6E6D7A63EA}">
      <dsp:nvSpPr>
        <dsp:cNvPr id="0" name=""/>
        <dsp:cNvSpPr/>
      </dsp:nvSpPr>
      <dsp:spPr>
        <a:xfrm rot="19022189">
          <a:off x="3875467" y="1273739"/>
          <a:ext cx="651949" cy="37529"/>
        </a:xfrm>
        <a:custGeom>
          <a:avLst/>
          <a:gdLst/>
          <a:ahLst/>
          <a:cxnLst/>
          <a:rect l="0" t="0" r="0" b="0"/>
          <a:pathLst>
            <a:path>
              <a:moveTo>
                <a:pt x="0" y="18764"/>
              </a:moveTo>
              <a:lnTo>
                <a:pt x="651949" y="1876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FB0F54C-09F8-4439-ABA7-C916347A1641}">
      <dsp:nvSpPr>
        <dsp:cNvPr id="0" name=""/>
        <dsp:cNvSpPr/>
      </dsp:nvSpPr>
      <dsp:spPr>
        <a:xfrm>
          <a:off x="2109584" y="1180161"/>
          <a:ext cx="2121199" cy="212119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79CB295-9ACA-472A-91F0-3D92DF88833C}">
      <dsp:nvSpPr>
        <dsp:cNvPr id="0" name=""/>
        <dsp:cNvSpPr/>
      </dsp:nvSpPr>
      <dsp:spPr>
        <a:xfrm>
          <a:off x="4269307" y="282"/>
          <a:ext cx="1272719" cy="127271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TREE </a:t>
          </a:r>
          <a:endParaRPr lang="en-IN" sz="1800" kern="1200" dirty="0"/>
        </a:p>
      </dsp:txBody>
      <dsp:txXfrm>
        <a:off x="4455692" y="186667"/>
        <a:ext cx="899949" cy="899949"/>
      </dsp:txXfrm>
    </dsp:sp>
    <dsp:sp modelId="{F2F930DA-FF24-4A6D-9A2A-9C3B0200B323}">
      <dsp:nvSpPr>
        <dsp:cNvPr id="0" name=""/>
        <dsp:cNvSpPr/>
      </dsp:nvSpPr>
      <dsp:spPr>
        <a:xfrm>
          <a:off x="4704860" y="1569741"/>
          <a:ext cx="1272719" cy="127271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GRAPH</a:t>
          </a:r>
        </a:p>
      </dsp:txBody>
      <dsp:txXfrm>
        <a:off x="4891245" y="1756126"/>
        <a:ext cx="899949" cy="899949"/>
      </dsp:txXfrm>
    </dsp:sp>
    <dsp:sp modelId="{C7B2BD96-7523-47BE-A1C3-E21246996D20}">
      <dsp:nvSpPr>
        <dsp:cNvPr id="0" name=""/>
        <dsp:cNvSpPr/>
      </dsp:nvSpPr>
      <dsp:spPr>
        <a:xfrm>
          <a:off x="4284325" y="3139200"/>
          <a:ext cx="1272719" cy="127271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PRIORITY QUEUE</a:t>
          </a:r>
          <a:endParaRPr lang="en-IN" sz="1800" kern="1200" dirty="0"/>
        </a:p>
      </dsp:txBody>
      <dsp:txXfrm>
        <a:off x="4470710" y="3325585"/>
        <a:ext cx="899949" cy="89994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540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987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2588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9629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9209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647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93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108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417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2481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824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726927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D139EC-DF46-15F3-E79A-4A725D2E1406}"/>
              </a:ext>
            </a:extLst>
          </p:cNvPr>
          <p:cNvPicPr>
            <a:picLocks noChangeAspect="1"/>
          </p:cNvPicPr>
          <p:nvPr/>
        </p:nvPicPr>
        <p:blipFill rotWithShape="1">
          <a:blip r:embed="rId2">
            <a:extLst>
              <a:ext uri="{28A0092B-C50C-407E-A947-70E740481C1C}">
                <a14:useLocalDpi xmlns:a14="http://schemas.microsoft.com/office/drawing/2010/main" val="0"/>
              </a:ext>
            </a:extLst>
          </a:blip>
          <a:srcRect l="1366" r="1366"/>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35258-90FE-106A-6D8D-8B06407DDFF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RESOURCE ALLOCATION IN CLOUD COMPUTING</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06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itle 4">
            <a:extLst>
              <a:ext uri="{FF2B5EF4-FFF2-40B4-BE49-F238E27FC236}">
                <a16:creationId xmlns:a16="http://schemas.microsoft.com/office/drawing/2014/main" id="{0AACB529-690B-9DF6-D340-4FE7EEF6A077}"/>
              </a:ext>
            </a:extLst>
          </p:cNvPr>
          <p:cNvSpPr>
            <a:spLocks noGrp="1"/>
          </p:cNvSpPr>
          <p:nvPr>
            <p:ph type="title"/>
          </p:nvPr>
        </p:nvSpPr>
        <p:spPr>
          <a:xfrm>
            <a:off x="838200" y="365125"/>
            <a:ext cx="10487378" cy="1283230"/>
          </a:xfrm>
        </p:spPr>
        <p:txBody>
          <a:bodyPr/>
          <a:lstStyle/>
          <a:p>
            <a:r>
              <a:rPr lang="en-GB" b="1" dirty="0"/>
              <a:t>EXAMPLE OF OUTPUT</a:t>
            </a:r>
            <a:endParaRPr lang="en-IN" b="1" dirty="0"/>
          </a:p>
        </p:txBody>
      </p:sp>
      <p:sp>
        <p:nvSpPr>
          <p:cNvPr id="2" name="TextBox 1">
            <a:extLst>
              <a:ext uri="{FF2B5EF4-FFF2-40B4-BE49-F238E27FC236}">
                <a16:creationId xmlns:a16="http://schemas.microsoft.com/office/drawing/2014/main" id="{E6B744C4-90BB-0F3A-5AA5-3E6C6EBA7DBA}"/>
              </a:ext>
            </a:extLst>
          </p:cNvPr>
          <p:cNvSpPr txBox="1"/>
          <p:nvPr/>
        </p:nvSpPr>
        <p:spPr>
          <a:xfrm>
            <a:off x="573347" y="1744316"/>
            <a:ext cx="42346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endParaRPr lang="en-US" dirty="0" err="1">
              <a:ea typeface="+mn-lt"/>
              <a:cs typeface="+mn-lt"/>
            </a:endParaRPr>
          </a:p>
        </p:txBody>
      </p:sp>
      <p:sp>
        <p:nvSpPr>
          <p:cNvPr id="4" name="TextBox 3">
            <a:extLst>
              <a:ext uri="{FF2B5EF4-FFF2-40B4-BE49-F238E27FC236}">
                <a16:creationId xmlns:a16="http://schemas.microsoft.com/office/drawing/2014/main" id="{312624A8-8AC3-6DA1-4A33-B22242E690DF}"/>
              </a:ext>
            </a:extLst>
          </p:cNvPr>
          <p:cNvSpPr txBox="1"/>
          <p:nvPr/>
        </p:nvSpPr>
        <p:spPr>
          <a:xfrm>
            <a:off x="838200" y="1989986"/>
            <a:ext cx="4234628" cy="3970318"/>
          </a:xfrm>
          <a:prstGeom prst="rect">
            <a:avLst/>
          </a:prstGeom>
          <a:noFill/>
        </p:spPr>
        <p:txBody>
          <a:bodyPr wrap="square">
            <a:spAutoFit/>
          </a:bodyPr>
          <a:lstStyle/>
          <a:p>
            <a:r>
              <a:rPr lang="en-US" dirty="0">
                <a:ea typeface="+mn-lt"/>
                <a:cs typeface="+mn-lt"/>
              </a:rPr>
              <a:t>Resource Allocation System Menu:</a:t>
            </a:r>
          </a:p>
          <a:p>
            <a:r>
              <a:rPr lang="en-US" dirty="0">
                <a:ea typeface="+mn-lt"/>
                <a:cs typeface="+mn-lt"/>
              </a:rPr>
              <a:t>1. Allocate a resource</a:t>
            </a:r>
          </a:p>
          <a:p>
            <a:r>
              <a:rPr lang="en-US" dirty="0">
                <a:ea typeface="+mn-lt"/>
                <a:cs typeface="+mn-lt"/>
              </a:rPr>
              <a:t>2. Deallocate a resource</a:t>
            </a:r>
          </a:p>
          <a:p>
            <a:r>
              <a:rPr lang="en-US" dirty="0">
                <a:ea typeface="+mn-lt"/>
                <a:cs typeface="+mn-lt"/>
              </a:rPr>
              <a:t>3. Build Merkle tree</a:t>
            </a:r>
          </a:p>
          <a:p>
            <a:r>
              <a:rPr lang="en-US" dirty="0">
                <a:ea typeface="+mn-lt"/>
                <a:cs typeface="+mn-lt"/>
              </a:rPr>
              <a:t>4. Verify Merkle tree</a:t>
            </a:r>
          </a:p>
          <a:p>
            <a:r>
              <a:rPr lang="en-US" dirty="0">
                <a:ea typeface="+mn-lt"/>
                <a:cs typeface="+mn-lt"/>
              </a:rPr>
              <a:t>5. Get allocated resources</a:t>
            </a:r>
          </a:p>
          <a:p>
            <a:r>
              <a:rPr lang="en-US" dirty="0">
                <a:ea typeface="+mn-lt"/>
                <a:cs typeface="+mn-lt"/>
              </a:rPr>
              <a:t>6. Search for a resource by name</a:t>
            </a:r>
          </a:p>
          <a:p>
            <a:r>
              <a:rPr lang="en-US" dirty="0">
                <a:ea typeface="+mn-lt"/>
                <a:cs typeface="+mn-lt"/>
              </a:rPr>
              <a:t>7. Visualize resources</a:t>
            </a:r>
          </a:p>
          <a:p>
            <a:r>
              <a:rPr lang="en-US" dirty="0">
                <a:ea typeface="+mn-lt"/>
                <a:cs typeface="+mn-lt"/>
              </a:rPr>
              <a:t>0. Exit</a:t>
            </a:r>
          </a:p>
          <a:p>
            <a:r>
              <a:rPr lang="en-US" dirty="0">
                <a:ea typeface="+mn-lt"/>
                <a:cs typeface="+mn-lt"/>
              </a:rPr>
              <a:t>Enter your choice: 1</a:t>
            </a:r>
          </a:p>
          <a:p>
            <a:r>
              <a:rPr lang="en-US" dirty="0">
                <a:ea typeface="+mn-lt"/>
                <a:cs typeface="+mn-lt"/>
              </a:rPr>
              <a:t>Enter the name of the resource: CPU</a:t>
            </a:r>
          </a:p>
          <a:p>
            <a:r>
              <a:rPr lang="en-US" dirty="0">
                <a:ea typeface="+mn-lt"/>
                <a:cs typeface="+mn-lt"/>
              </a:rPr>
              <a:t>Enter the priority of the resource: 2</a:t>
            </a:r>
          </a:p>
          <a:p>
            <a:r>
              <a:rPr lang="en-US" dirty="0">
                <a:ea typeface="+mn-lt"/>
                <a:cs typeface="+mn-lt"/>
              </a:rPr>
              <a:t>Resource allocated successfully.</a:t>
            </a:r>
          </a:p>
          <a:p>
            <a:endParaRPr lang="en-US" dirty="0">
              <a:ea typeface="+mn-lt"/>
              <a:cs typeface="+mn-lt"/>
            </a:endParaRPr>
          </a:p>
        </p:txBody>
      </p:sp>
      <p:sp>
        <p:nvSpPr>
          <p:cNvPr id="7" name="TextBox 6">
            <a:extLst>
              <a:ext uri="{FF2B5EF4-FFF2-40B4-BE49-F238E27FC236}">
                <a16:creationId xmlns:a16="http://schemas.microsoft.com/office/drawing/2014/main" id="{BFE3613E-7CA7-62E4-04A5-BD14E831B447}"/>
              </a:ext>
            </a:extLst>
          </p:cNvPr>
          <p:cNvSpPr txBox="1"/>
          <p:nvPr/>
        </p:nvSpPr>
        <p:spPr>
          <a:xfrm>
            <a:off x="5319561" y="2013909"/>
            <a:ext cx="6096000" cy="3693319"/>
          </a:xfrm>
          <a:prstGeom prst="rect">
            <a:avLst/>
          </a:prstGeom>
          <a:noFill/>
        </p:spPr>
        <p:txBody>
          <a:bodyPr wrap="square">
            <a:spAutoFit/>
          </a:bodyPr>
          <a:lstStyle/>
          <a:p>
            <a:r>
              <a:rPr lang="en-US" dirty="0"/>
              <a:t>Resource Allocation System Menu:</a:t>
            </a:r>
          </a:p>
          <a:p>
            <a:r>
              <a:rPr lang="en-US" dirty="0"/>
              <a:t>1. Allocate a resource</a:t>
            </a:r>
          </a:p>
          <a:p>
            <a:r>
              <a:rPr lang="en-US" dirty="0"/>
              <a:t>2. Deallocate a resource</a:t>
            </a:r>
          </a:p>
          <a:p>
            <a:r>
              <a:rPr lang="en-US" dirty="0"/>
              <a:t>3. Build Merkle tree</a:t>
            </a:r>
          </a:p>
          <a:p>
            <a:r>
              <a:rPr lang="en-US" dirty="0"/>
              <a:t>4. Verify Merkle tree</a:t>
            </a:r>
          </a:p>
          <a:p>
            <a:r>
              <a:rPr lang="en-US" dirty="0"/>
              <a:t>5. Get allocated resources</a:t>
            </a:r>
          </a:p>
          <a:p>
            <a:r>
              <a:rPr lang="en-US" dirty="0"/>
              <a:t>6. Search for a resource by name</a:t>
            </a:r>
          </a:p>
          <a:p>
            <a:r>
              <a:rPr lang="en-US" dirty="0"/>
              <a:t>7. Visualize resources</a:t>
            </a:r>
          </a:p>
          <a:p>
            <a:r>
              <a:rPr lang="en-US" dirty="0"/>
              <a:t>0. Exit</a:t>
            </a:r>
          </a:p>
          <a:p>
            <a:r>
              <a:rPr lang="en-US" dirty="0"/>
              <a:t>Enter your choice: Invalid input. Please try again.</a:t>
            </a:r>
          </a:p>
          <a:p>
            <a:r>
              <a:rPr lang="en-US" dirty="0"/>
              <a:t>Enter your choice: 2</a:t>
            </a:r>
          </a:p>
          <a:p>
            <a:r>
              <a:rPr lang="en-US" dirty="0"/>
              <a:t>Enter the name of the resource to deallocate: CPU</a:t>
            </a:r>
          </a:p>
          <a:p>
            <a:r>
              <a:rPr lang="en-US" dirty="0"/>
              <a:t>Resource deallocated successfully.</a:t>
            </a:r>
            <a:endParaRPr lang="en-IN" dirty="0"/>
          </a:p>
        </p:txBody>
      </p:sp>
    </p:spTree>
    <p:extLst>
      <p:ext uri="{BB962C8B-B14F-4D97-AF65-F5344CB8AC3E}">
        <p14:creationId xmlns:p14="http://schemas.microsoft.com/office/powerpoint/2010/main" val="370329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itle 4">
            <a:extLst>
              <a:ext uri="{FF2B5EF4-FFF2-40B4-BE49-F238E27FC236}">
                <a16:creationId xmlns:a16="http://schemas.microsoft.com/office/drawing/2014/main" id="{0AACB529-690B-9DF6-D340-4FE7EEF6A077}"/>
              </a:ext>
            </a:extLst>
          </p:cNvPr>
          <p:cNvSpPr>
            <a:spLocks noGrp="1"/>
          </p:cNvSpPr>
          <p:nvPr>
            <p:ph type="title"/>
          </p:nvPr>
        </p:nvSpPr>
        <p:spPr>
          <a:xfrm>
            <a:off x="838200" y="365125"/>
            <a:ext cx="10487378" cy="1283230"/>
          </a:xfrm>
        </p:spPr>
        <p:txBody>
          <a:bodyPr/>
          <a:lstStyle/>
          <a:p>
            <a:r>
              <a:rPr lang="en-GB" b="1" dirty="0"/>
              <a:t>EXAMPLE OF OUTPUT</a:t>
            </a:r>
            <a:endParaRPr lang="en-IN" b="1" dirty="0"/>
          </a:p>
        </p:txBody>
      </p:sp>
      <p:sp>
        <p:nvSpPr>
          <p:cNvPr id="2" name="TextBox 1">
            <a:extLst>
              <a:ext uri="{FF2B5EF4-FFF2-40B4-BE49-F238E27FC236}">
                <a16:creationId xmlns:a16="http://schemas.microsoft.com/office/drawing/2014/main" id="{E6B744C4-90BB-0F3A-5AA5-3E6C6EBA7DBA}"/>
              </a:ext>
            </a:extLst>
          </p:cNvPr>
          <p:cNvSpPr txBox="1"/>
          <p:nvPr/>
        </p:nvSpPr>
        <p:spPr>
          <a:xfrm>
            <a:off x="603251" y="1939728"/>
            <a:ext cx="291669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Resource Allocation System Menu:</a:t>
            </a:r>
          </a:p>
          <a:p>
            <a:r>
              <a:rPr lang="en-US" sz="1400" dirty="0">
                <a:ea typeface="+mn-lt"/>
                <a:cs typeface="+mn-lt"/>
              </a:rPr>
              <a:t>1. Allocate a resource</a:t>
            </a:r>
          </a:p>
          <a:p>
            <a:r>
              <a:rPr lang="en-US" sz="1400" dirty="0">
                <a:ea typeface="+mn-lt"/>
                <a:cs typeface="+mn-lt"/>
              </a:rPr>
              <a:t>2. Deallocate a resource</a:t>
            </a:r>
          </a:p>
          <a:p>
            <a:r>
              <a:rPr lang="en-US" sz="1400" dirty="0">
                <a:ea typeface="+mn-lt"/>
                <a:cs typeface="+mn-lt"/>
              </a:rPr>
              <a:t>3. Build Merkle tree</a:t>
            </a:r>
          </a:p>
          <a:p>
            <a:r>
              <a:rPr lang="en-US" sz="1400" dirty="0">
                <a:ea typeface="+mn-lt"/>
                <a:cs typeface="+mn-lt"/>
              </a:rPr>
              <a:t>4. Verify Merkle tree</a:t>
            </a:r>
          </a:p>
          <a:p>
            <a:r>
              <a:rPr lang="en-US" sz="1400" dirty="0">
                <a:ea typeface="+mn-lt"/>
                <a:cs typeface="+mn-lt"/>
              </a:rPr>
              <a:t>5. Get allocated resources</a:t>
            </a:r>
          </a:p>
          <a:p>
            <a:r>
              <a:rPr lang="en-US" sz="1400" dirty="0">
                <a:ea typeface="+mn-lt"/>
                <a:cs typeface="+mn-lt"/>
              </a:rPr>
              <a:t>6. Search for a resource by name</a:t>
            </a:r>
          </a:p>
          <a:p>
            <a:r>
              <a:rPr lang="en-US" sz="1400" dirty="0">
                <a:ea typeface="+mn-lt"/>
                <a:cs typeface="+mn-lt"/>
              </a:rPr>
              <a:t>7. Visualize resources</a:t>
            </a:r>
          </a:p>
          <a:p>
            <a:r>
              <a:rPr lang="en-US" sz="1400" dirty="0">
                <a:ea typeface="+mn-lt"/>
                <a:cs typeface="+mn-lt"/>
              </a:rPr>
              <a:t>0. Exit</a:t>
            </a:r>
          </a:p>
          <a:p>
            <a:r>
              <a:rPr lang="en-US" sz="1400" dirty="0">
                <a:ea typeface="+mn-lt"/>
                <a:cs typeface="+mn-lt"/>
              </a:rPr>
              <a:t>Enter your choice: 3</a:t>
            </a:r>
          </a:p>
          <a:p>
            <a:r>
              <a:rPr lang="en-US" sz="1400" dirty="0">
                <a:ea typeface="+mn-lt"/>
                <a:cs typeface="+mn-lt"/>
              </a:rPr>
              <a:t>Merkle tree built successfully.</a:t>
            </a:r>
            <a:endParaRPr lang="en-US" sz="1400" dirty="0">
              <a:cs typeface="Calibri"/>
            </a:endParaRPr>
          </a:p>
        </p:txBody>
      </p:sp>
      <p:sp>
        <p:nvSpPr>
          <p:cNvPr id="4" name="TextBox 3">
            <a:extLst>
              <a:ext uri="{FF2B5EF4-FFF2-40B4-BE49-F238E27FC236}">
                <a16:creationId xmlns:a16="http://schemas.microsoft.com/office/drawing/2014/main" id="{EC3D491C-9EB5-BE3C-3171-FC9872037FF7}"/>
              </a:ext>
            </a:extLst>
          </p:cNvPr>
          <p:cNvSpPr txBox="1"/>
          <p:nvPr/>
        </p:nvSpPr>
        <p:spPr>
          <a:xfrm>
            <a:off x="603251" y="4310901"/>
            <a:ext cx="3677265" cy="2462213"/>
          </a:xfrm>
          <a:prstGeom prst="rect">
            <a:avLst/>
          </a:prstGeom>
          <a:noFill/>
        </p:spPr>
        <p:txBody>
          <a:bodyPr wrap="square">
            <a:spAutoFit/>
          </a:bodyPr>
          <a:lstStyle/>
          <a:p>
            <a:r>
              <a:rPr lang="en-US" sz="1400" dirty="0"/>
              <a:t>Resource Allocation System Menu:</a:t>
            </a:r>
          </a:p>
          <a:p>
            <a:r>
              <a:rPr lang="en-US" sz="1400" dirty="0"/>
              <a:t>1. Allocate a resource</a:t>
            </a:r>
          </a:p>
          <a:p>
            <a:r>
              <a:rPr lang="en-US" sz="1400" dirty="0"/>
              <a:t>2. Deallocate a resource</a:t>
            </a:r>
          </a:p>
          <a:p>
            <a:r>
              <a:rPr lang="en-US" sz="1400" dirty="0"/>
              <a:t>3. Build Merkle tree</a:t>
            </a:r>
          </a:p>
          <a:p>
            <a:r>
              <a:rPr lang="en-US" sz="1400" dirty="0"/>
              <a:t>4. Verify Merkle tree</a:t>
            </a:r>
          </a:p>
          <a:p>
            <a:r>
              <a:rPr lang="en-US" sz="1400" dirty="0"/>
              <a:t>5. Get allocated resources</a:t>
            </a:r>
          </a:p>
          <a:p>
            <a:r>
              <a:rPr lang="en-US" sz="1400" dirty="0"/>
              <a:t>6. Search for a resource by name</a:t>
            </a:r>
          </a:p>
          <a:p>
            <a:r>
              <a:rPr lang="en-US" sz="1400" dirty="0"/>
              <a:t>7. Visualize resources</a:t>
            </a:r>
          </a:p>
          <a:p>
            <a:r>
              <a:rPr lang="en-US" sz="1400" dirty="0"/>
              <a:t>0. Exit</a:t>
            </a:r>
          </a:p>
          <a:p>
            <a:r>
              <a:rPr lang="en-US" sz="1400" dirty="0"/>
              <a:t>Enter your choice: 4</a:t>
            </a:r>
          </a:p>
          <a:p>
            <a:r>
              <a:rPr lang="en-US" sz="1400" dirty="0"/>
              <a:t>Merkle tree verified successfully.</a:t>
            </a:r>
          </a:p>
        </p:txBody>
      </p:sp>
      <p:sp>
        <p:nvSpPr>
          <p:cNvPr id="7" name="TextBox 6">
            <a:extLst>
              <a:ext uri="{FF2B5EF4-FFF2-40B4-BE49-F238E27FC236}">
                <a16:creationId xmlns:a16="http://schemas.microsoft.com/office/drawing/2014/main" id="{7AE59A8E-143E-B7D2-4047-AC9C619073EE}"/>
              </a:ext>
            </a:extLst>
          </p:cNvPr>
          <p:cNvSpPr txBox="1"/>
          <p:nvPr/>
        </p:nvSpPr>
        <p:spPr>
          <a:xfrm>
            <a:off x="3613639" y="1898590"/>
            <a:ext cx="4052041" cy="5324535"/>
          </a:xfrm>
          <a:prstGeom prst="rect">
            <a:avLst/>
          </a:prstGeom>
          <a:noFill/>
        </p:spPr>
        <p:txBody>
          <a:bodyPr wrap="square">
            <a:spAutoFit/>
          </a:bodyPr>
          <a:lstStyle/>
          <a:p>
            <a:r>
              <a:rPr lang="en-US" sz="1400" dirty="0"/>
              <a:t>Resource Allocation System Menu:</a:t>
            </a:r>
          </a:p>
          <a:p>
            <a:r>
              <a:rPr lang="en-US" sz="1400" dirty="0"/>
              <a:t>1. Allocate a resource</a:t>
            </a:r>
          </a:p>
          <a:p>
            <a:r>
              <a:rPr lang="en-US" sz="1400" dirty="0"/>
              <a:t>2. Deallocate a resource</a:t>
            </a:r>
          </a:p>
          <a:p>
            <a:r>
              <a:rPr lang="en-US" sz="1400" dirty="0"/>
              <a:t>3. Build Merkle tree</a:t>
            </a:r>
          </a:p>
          <a:p>
            <a:r>
              <a:rPr lang="en-US" sz="1400" dirty="0"/>
              <a:t>4. Verify Merkle tree</a:t>
            </a:r>
          </a:p>
          <a:p>
            <a:r>
              <a:rPr lang="en-US" sz="1400" dirty="0"/>
              <a:t>5. Get allocated resources</a:t>
            </a:r>
          </a:p>
          <a:p>
            <a:r>
              <a:rPr lang="en-US" sz="1400" dirty="0"/>
              <a:t>6. Search for a resource by name</a:t>
            </a:r>
          </a:p>
          <a:p>
            <a:r>
              <a:rPr lang="en-US" sz="1400" dirty="0"/>
              <a:t>7. Visualize resources</a:t>
            </a:r>
          </a:p>
          <a:p>
            <a:r>
              <a:rPr lang="en-US" sz="1400" dirty="0"/>
              <a:t>0. Exit</a:t>
            </a:r>
          </a:p>
          <a:p>
            <a:r>
              <a:rPr lang="en-US" sz="1400" dirty="0"/>
              <a:t>Enter your choice: 5</a:t>
            </a:r>
          </a:p>
          <a:p>
            <a:r>
              <a:rPr lang="en-US" sz="1400" dirty="0"/>
              <a:t>Allocated resources: ['STORAGE', 'MEMORY']</a:t>
            </a:r>
          </a:p>
          <a:p>
            <a:r>
              <a:rPr lang="en-US" sz="1400" dirty="0"/>
              <a:t>Resource Allocation System Menu:</a:t>
            </a:r>
          </a:p>
          <a:p>
            <a:r>
              <a:rPr lang="en-US" sz="1400" dirty="0"/>
              <a:t>1. Allocate a resource</a:t>
            </a:r>
          </a:p>
          <a:p>
            <a:r>
              <a:rPr lang="en-US" sz="1400" dirty="0"/>
              <a:t>2. Deallocate a resource</a:t>
            </a:r>
          </a:p>
          <a:p>
            <a:r>
              <a:rPr lang="en-US" sz="1400" dirty="0"/>
              <a:t>3. Build Merkle tree</a:t>
            </a:r>
          </a:p>
          <a:p>
            <a:r>
              <a:rPr lang="en-US" sz="1400" dirty="0"/>
              <a:t>4. Verify Merkle tree</a:t>
            </a:r>
          </a:p>
          <a:p>
            <a:r>
              <a:rPr lang="en-US" sz="1400" dirty="0"/>
              <a:t>5. Get allocated resources</a:t>
            </a:r>
          </a:p>
          <a:p>
            <a:r>
              <a:rPr lang="en-US" sz="1400" dirty="0"/>
              <a:t>6. Search for a resource by name</a:t>
            </a:r>
          </a:p>
          <a:p>
            <a:r>
              <a:rPr lang="en-US" sz="1400" dirty="0"/>
              <a:t>7. Visualize resources</a:t>
            </a:r>
          </a:p>
          <a:p>
            <a:r>
              <a:rPr lang="en-US" sz="1400" dirty="0"/>
              <a:t>0. Exit</a:t>
            </a:r>
          </a:p>
          <a:p>
            <a:r>
              <a:rPr lang="en-US" sz="1400" dirty="0"/>
              <a:t>Enter your choice: 6</a:t>
            </a:r>
          </a:p>
          <a:p>
            <a:r>
              <a:rPr lang="en-US" sz="1400" dirty="0"/>
              <a:t>Enter the name of the resource to search: STORAGE</a:t>
            </a:r>
          </a:p>
          <a:p>
            <a:r>
              <a:rPr lang="en-US" sz="1400" dirty="0"/>
              <a:t>Resource found:  STORAGE with priority: 1</a:t>
            </a:r>
          </a:p>
          <a:p>
            <a:endParaRPr lang="en-US" dirty="0"/>
          </a:p>
        </p:txBody>
      </p:sp>
      <p:sp>
        <p:nvSpPr>
          <p:cNvPr id="9" name="TextBox 8">
            <a:extLst>
              <a:ext uri="{FF2B5EF4-FFF2-40B4-BE49-F238E27FC236}">
                <a16:creationId xmlns:a16="http://schemas.microsoft.com/office/drawing/2014/main" id="{78CDB720-F165-F5A8-E783-A2A2AC1F22E2}"/>
              </a:ext>
            </a:extLst>
          </p:cNvPr>
          <p:cNvSpPr txBox="1"/>
          <p:nvPr/>
        </p:nvSpPr>
        <p:spPr>
          <a:xfrm>
            <a:off x="7665680" y="1925345"/>
            <a:ext cx="3779217" cy="5047536"/>
          </a:xfrm>
          <a:prstGeom prst="rect">
            <a:avLst/>
          </a:prstGeom>
          <a:noFill/>
        </p:spPr>
        <p:txBody>
          <a:bodyPr wrap="square">
            <a:spAutoFit/>
          </a:bodyPr>
          <a:lstStyle/>
          <a:p>
            <a:r>
              <a:rPr lang="en-US" sz="1400" dirty="0"/>
              <a:t>Resource Allocation System Menu:</a:t>
            </a:r>
          </a:p>
          <a:p>
            <a:r>
              <a:rPr lang="en-US" sz="1400" dirty="0"/>
              <a:t>1. Allocate a resource</a:t>
            </a:r>
          </a:p>
          <a:p>
            <a:r>
              <a:rPr lang="en-US" sz="1400" dirty="0"/>
              <a:t>2. Deallocate a resource</a:t>
            </a:r>
          </a:p>
          <a:p>
            <a:r>
              <a:rPr lang="en-US" sz="1400" dirty="0"/>
              <a:t>3. Build Merkle tree</a:t>
            </a:r>
          </a:p>
          <a:p>
            <a:r>
              <a:rPr lang="en-US" sz="1400" dirty="0"/>
              <a:t>4. Verify Merkle tree</a:t>
            </a:r>
          </a:p>
          <a:p>
            <a:r>
              <a:rPr lang="en-US" sz="1400" dirty="0"/>
              <a:t>5. Get allocated resources</a:t>
            </a:r>
          </a:p>
          <a:p>
            <a:r>
              <a:rPr lang="en-US" sz="1400" dirty="0"/>
              <a:t>6. Search for a resource by name</a:t>
            </a:r>
          </a:p>
          <a:p>
            <a:r>
              <a:rPr lang="en-US" sz="1400" dirty="0"/>
              <a:t>7. Visualize resources</a:t>
            </a:r>
          </a:p>
          <a:p>
            <a:r>
              <a:rPr lang="en-US" sz="1400" dirty="0"/>
              <a:t>0. Exit</a:t>
            </a:r>
          </a:p>
          <a:p>
            <a:r>
              <a:rPr lang="en-US" sz="1400" dirty="0"/>
              <a:t>Enter your choice: 7</a:t>
            </a:r>
          </a:p>
          <a:p>
            <a:r>
              <a:rPr lang="en-US" sz="1400" dirty="0"/>
              <a:t>Resource Allocation System Menu:</a:t>
            </a:r>
          </a:p>
          <a:p>
            <a:r>
              <a:rPr lang="en-US" sz="1400" dirty="0"/>
              <a:t>1. Allocate a resource</a:t>
            </a:r>
          </a:p>
          <a:p>
            <a:r>
              <a:rPr lang="en-US" sz="1400" dirty="0"/>
              <a:t>2. Deallocate a resource</a:t>
            </a:r>
          </a:p>
          <a:p>
            <a:r>
              <a:rPr lang="en-US" sz="1400" dirty="0"/>
              <a:t>3. Build Merkle tree</a:t>
            </a:r>
          </a:p>
          <a:p>
            <a:r>
              <a:rPr lang="en-US" sz="1400" dirty="0"/>
              <a:t>4. Verify Merkle tree</a:t>
            </a:r>
          </a:p>
          <a:p>
            <a:r>
              <a:rPr lang="en-US" sz="1400" dirty="0"/>
              <a:t>5. Get allocated resources</a:t>
            </a:r>
          </a:p>
          <a:p>
            <a:r>
              <a:rPr lang="en-US" sz="1400" dirty="0"/>
              <a:t>6. Search for a resource by name</a:t>
            </a:r>
          </a:p>
          <a:p>
            <a:r>
              <a:rPr lang="en-US" sz="1400" dirty="0"/>
              <a:t>7. Visualize resources</a:t>
            </a:r>
          </a:p>
          <a:p>
            <a:r>
              <a:rPr lang="en-US" sz="1400" dirty="0"/>
              <a:t>0. Exit</a:t>
            </a:r>
          </a:p>
          <a:p>
            <a:r>
              <a:rPr lang="en-US" sz="1400" dirty="0"/>
              <a:t>Enter your choice: 0</a:t>
            </a:r>
          </a:p>
          <a:p>
            <a:r>
              <a:rPr lang="en-US" sz="1400" dirty="0"/>
              <a:t>Exiting...</a:t>
            </a:r>
          </a:p>
          <a:p>
            <a:endParaRPr lang="en-US" sz="1400" dirty="0"/>
          </a:p>
          <a:p>
            <a:r>
              <a:rPr lang="en-US" sz="1400" dirty="0"/>
              <a:t>Process finished with exit code 0</a:t>
            </a:r>
            <a:endParaRPr lang="en-IN" sz="1400" dirty="0"/>
          </a:p>
        </p:txBody>
      </p:sp>
    </p:spTree>
    <p:extLst>
      <p:ext uri="{BB962C8B-B14F-4D97-AF65-F5344CB8AC3E}">
        <p14:creationId xmlns:p14="http://schemas.microsoft.com/office/powerpoint/2010/main" val="24213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DA3AB-218E-C715-D22F-39FE8D148BD0}"/>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dirty="0"/>
              <a:t>Time complexity</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8AC4837-2E2A-160B-948E-11F0799B9CCC}"/>
              </a:ext>
            </a:extLst>
          </p:cNvPr>
          <p:cNvSpPr txBox="1"/>
          <p:nvPr/>
        </p:nvSpPr>
        <p:spPr>
          <a:xfrm>
            <a:off x="640079" y="2872899"/>
            <a:ext cx="6389986"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IN" sz="2400" b="0" i="0" dirty="0">
                <a:solidFill>
                  <a:srgbClr val="D1D5DB"/>
                </a:solidFill>
                <a:effectLst/>
                <a:latin typeface="Söhne"/>
              </a:rPr>
              <a:t>Building the Merkle Tree:</a:t>
            </a:r>
            <a:r>
              <a:rPr lang="en-US" sz="2200" dirty="0"/>
              <a:t>: </a:t>
            </a:r>
            <a:r>
              <a:rPr lang="en-IN" sz="2400" b="0" i="0" dirty="0">
                <a:solidFill>
                  <a:srgbClr val="D1D5DB"/>
                </a:solidFill>
                <a:effectLst/>
                <a:latin typeface="Söhne"/>
              </a:rPr>
              <a:t>O(n)</a:t>
            </a:r>
          </a:p>
          <a:p>
            <a:pPr marL="342900" indent="-228600">
              <a:lnSpc>
                <a:spcPct val="90000"/>
              </a:lnSpc>
              <a:spcAft>
                <a:spcPts val="600"/>
              </a:spcAft>
              <a:buFont typeface="Arial" panose="020B0604020202020204" pitchFamily="34" charset="0"/>
              <a:buChar char="•"/>
            </a:pPr>
            <a:r>
              <a:rPr lang="en-IN" sz="2400" b="0" i="0" dirty="0">
                <a:solidFill>
                  <a:srgbClr val="D1D5DB"/>
                </a:solidFill>
                <a:effectLst/>
                <a:latin typeface="Söhne"/>
              </a:rPr>
              <a:t>Resource Allocation and Deallocation:</a:t>
            </a:r>
            <a:r>
              <a:rPr lang="en-US" sz="2200" dirty="0"/>
              <a:t>:</a:t>
            </a:r>
            <a:r>
              <a:rPr lang="en-IN" sz="2400" b="0" i="0" dirty="0">
                <a:solidFill>
                  <a:srgbClr val="D1D5DB"/>
                </a:solidFill>
                <a:effectLst/>
                <a:latin typeface="Söhne"/>
              </a:rPr>
              <a:t>O(log(n))</a:t>
            </a:r>
          </a:p>
          <a:p>
            <a:pPr marL="342900" indent="-228600">
              <a:lnSpc>
                <a:spcPct val="90000"/>
              </a:lnSpc>
              <a:spcAft>
                <a:spcPts val="600"/>
              </a:spcAft>
              <a:buFont typeface="Arial" panose="020B0604020202020204" pitchFamily="34" charset="0"/>
              <a:buChar char="•"/>
            </a:pPr>
            <a:r>
              <a:rPr lang="en-US" sz="2400" b="0" i="0" dirty="0">
                <a:solidFill>
                  <a:srgbClr val="D1D5DB"/>
                </a:solidFill>
                <a:effectLst/>
                <a:latin typeface="Söhne"/>
              </a:rPr>
              <a:t>Building and Verifying the Merkle Tree:</a:t>
            </a:r>
            <a:r>
              <a:rPr lang="en-US" sz="2200" dirty="0"/>
              <a:t>: </a:t>
            </a:r>
            <a:r>
              <a:rPr lang="en-IN" sz="2400" b="0" i="0" dirty="0">
                <a:solidFill>
                  <a:srgbClr val="D1D5DB"/>
                </a:solidFill>
                <a:effectLst/>
                <a:latin typeface="Söhne"/>
              </a:rPr>
              <a:t>O(n)</a:t>
            </a:r>
          </a:p>
          <a:p>
            <a:pPr marL="342900" indent="-228600">
              <a:lnSpc>
                <a:spcPct val="90000"/>
              </a:lnSpc>
              <a:spcAft>
                <a:spcPts val="600"/>
              </a:spcAft>
              <a:buFont typeface="Arial" panose="020B0604020202020204" pitchFamily="34" charset="0"/>
              <a:buChar char="•"/>
            </a:pPr>
            <a:r>
              <a:rPr lang="en-IN" sz="2400" b="0" i="0" dirty="0">
                <a:solidFill>
                  <a:srgbClr val="D1D5DB"/>
                </a:solidFill>
                <a:effectLst/>
                <a:latin typeface="Söhne"/>
              </a:rPr>
              <a:t>Other Operations:</a:t>
            </a:r>
            <a:r>
              <a:rPr lang="en-US" sz="2200" dirty="0"/>
              <a:t>: O(n), </a:t>
            </a:r>
            <a:endParaRPr lang="en-US" sz="2200" dirty="0">
              <a:cs typeface="Calibri"/>
            </a:endParaRPr>
          </a:p>
          <a:p>
            <a:pPr>
              <a:lnSpc>
                <a:spcPct val="90000"/>
              </a:lnSpc>
              <a:spcAft>
                <a:spcPts val="600"/>
              </a:spcAft>
            </a:pPr>
            <a:r>
              <a:rPr lang="en-US" sz="2200" dirty="0"/>
              <a:t>     </a:t>
            </a:r>
            <a:r>
              <a:rPr lang="en-US" sz="2400" b="0" i="0" dirty="0">
                <a:solidFill>
                  <a:srgbClr val="D1D5DB"/>
                </a:solidFill>
                <a:effectLst/>
                <a:latin typeface="Söhne"/>
              </a:rPr>
              <a:t>where n is the number of resources in the queue</a:t>
            </a:r>
          </a:p>
          <a:p>
            <a:pPr>
              <a:lnSpc>
                <a:spcPct val="90000"/>
              </a:lnSpc>
              <a:spcAft>
                <a:spcPts val="600"/>
              </a:spcAft>
            </a:pPr>
            <a:endParaRPr lang="en-US" sz="2400" dirty="0">
              <a:solidFill>
                <a:srgbClr val="D1D5DB"/>
              </a:solidFill>
              <a:latin typeface="Söhne"/>
              <a:cs typeface="Calibri" panose="020F0502020204030204"/>
            </a:endParaRPr>
          </a:p>
          <a:p>
            <a:pPr>
              <a:lnSpc>
                <a:spcPct val="90000"/>
              </a:lnSpc>
              <a:spcAft>
                <a:spcPts val="600"/>
              </a:spcAft>
            </a:pPr>
            <a:r>
              <a:rPr lang="en-US" sz="2400" dirty="0">
                <a:solidFill>
                  <a:srgbClr val="D1D5DB"/>
                </a:solidFill>
                <a:latin typeface="Söhne"/>
                <a:cs typeface="Calibri" panose="020F0502020204030204"/>
              </a:rPr>
              <a:t>TOTAL TIME COMPLEXITY :: </a:t>
            </a:r>
            <a:r>
              <a:rPr lang="en-IN" sz="2400" b="0" i="0" dirty="0">
                <a:solidFill>
                  <a:srgbClr val="D1D5DB"/>
                </a:solidFill>
                <a:effectLst/>
                <a:latin typeface="Söhne"/>
              </a:rPr>
              <a:t>O(log(n))</a:t>
            </a:r>
            <a:endParaRPr lang="en-US" sz="2200" dirty="0">
              <a:cs typeface="Calibri" panose="020F0502020204030204"/>
            </a:endParaRPr>
          </a:p>
        </p:txBody>
      </p:sp>
      <p:pic>
        <p:nvPicPr>
          <p:cNvPr id="5" name="Picture 4">
            <a:extLst>
              <a:ext uri="{FF2B5EF4-FFF2-40B4-BE49-F238E27FC236}">
                <a16:creationId xmlns:a16="http://schemas.microsoft.com/office/drawing/2014/main" id="{F1F1B42B-144C-4B81-4A1F-39D69D851DF0}"/>
              </a:ext>
            </a:extLst>
          </p:cNvPr>
          <p:cNvPicPr>
            <a:picLocks noChangeAspect="1"/>
          </p:cNvPicPr>
          <p:nvPr/>
        </p:nvPicPr>
        <p:blipFill rotWithShape="1">
          <a:blip r:embed="rId2"/>
          <a:srcRect l="12442" r="10416" b="-6"/>
          <a:stretch/>
        </p:blipFill>
        <p:spPr>
          <a:xfrm>
            <a:off x="6823587" y="10"/>
            <a:ext cx="5366890"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5108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DA3AB-218E-C715-D22F-39FE8D148BD0}"/>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600" b="1"/>
              <a:t>Space  complexity</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8AC4837-2E2A-160B-948E-11F0799B9CCC}"/>
              </a:ext>
            </a:extLst>
          </p:cNvPr>
          <p:cNvSpPr txBox="1"/>
          <p:nvPr/>
        </p:nvSpPr>
        <p:spPr>
          <a:xfrm>
            <a:off x="640080" y="2872899"/>
            <a:ext cx="6311326"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IN" sz="2400" b="0" i="0" dirty="0">
                <a:solidFill>
                  <a:srgbClr val="D1D5DB"/>
                </a:solidFill>
                <a:effectLst/>
                <a:latin typeface="Söhne"/>
              </a:rPr>
              <a:t>Merkle Tree:</a:t>
            </a:r>
            <a:r>
              <a:rPr lang="en-US" sz="2200" dirty="0"/>
              <a:t>: </a:t>
            </a:r>
            <a:r>
              <a:rPr lang="en-IN" sz="2400" b="0" i="0" dirty="0">
                <a:solidFill>
                  <a:srgbClr val="D1D5DB"/>
                </a:solidFill>
                <a:effectLst/>
                <a:latin typeface="Söhne"/>
              </a:rPr>
              <a:t>O(log(n)) </a:t>
            </a:r>
          </a:p>
          <a:p>
            <a:pPr marL="342900" indent="-228600">
              <a:lnSpc>
                <a:spcPct val="90000"/>
              </a:lnSpc>
              <a:spcAft>
                <a:spcPts val="600"/>
              </a:spcAft>
              <a:buFont typeface="Arial" panose="020B0604020202020204" pitchFamily="34" charset="0"/>
              <a:buChar char="•"/>
            </a:pPr>
            <a:r>
              <a:rPr lang="en-US" sz="2400" b="0" i="0" dirty="0">
                <a:solidFill>
                  <a:srgbClr val="D1D5DB"/>
                </a:solidFill>
                <a:effectLst/>
                <a:latin typeface="Söhne"/>
              </a:rPr>
              <a:t>Cloud Resources and Priority Queue:</a:t>
            </a:r>
            <a:r>
              <a:rPr lang="en-US" sz="2200" dirty="0"/>
              <a:t>: </a:t>
            </a:r>
            <a:r>
              <a:rPr lang="en-IN" sz="2400" b="0" i="0" dirty="0">
                <a:solidFill>
                  <a:srgbClr val="D1D5DB"/>
                </a:solidFill>
                <a:effectLst/>
                <a:latin typeface="Söhne"/>
              </a:rPr>
              <a:t> O(n) </a:t>
            </a:r>
          </a:p>
          <a:p>
            <a:pPr marL="342900" indent="-228600">
              <a:lnSpc>
                <a:spcPct val="90000"/>
              </a:lnSpc>
              <a:spcAft>
                <a:spcPts val="600"/>
              </a:spcAft>
              <a:buFont typeface="Arial" panose="020B0604020202020204" pitchFamily="34" charset="0"/>
              <a:buChar char="•"/>
            </a:pPr>
            <a:r>
              <a:rPr lang="en-IN" sz="2400" b="0" i="0" dirty="0">
                <a:solidFill>
                  <a:srgbClr val="D1D5DB"/>
                </a:solidFill>
                <a:effectLst/>
                <a:latin typeface="Söhne"/>
              </a:rPr>
              <a:t>Graph Visualization:</a:t>
            </a:r>
            <a:r>
              <a:rPr lang="en-US" sz="2200" dirty="0"/>
              <a:t>: O(n)</a:t>
            </a:r>
          </a:p>
          <a:p>
            <a:pPr marL="342900" indent="-228600">
              <a:lnSpc>
                <a:spcPct val="90000"/>
              </a:lnSpc>
              <a:spcAft>
                <a:spcPts val="600"/>
              </a:spcAft>
              <a:buFont typeface="Arial" panose="020B0604020202020204" pitchFamily="34" charset="0"/>
              <a:buChar char="•"/>
            </a:pPr>
            <a:endParaRPr lang="en-US" sz="2200" dirty="0">
              <a:cs typeface="Calibri"/>
            </a:endParaRPr>
          </a:p>
          <a:p>
            <a:pPr marL="342900" indent="-228600">
              <a:lnSpc>
                <a:spcPct val="90000"/>
              </a:lnSpc>
              <a:spcAft>
                <a:spcPts val="600"/>
              </a:spcAft>
              <a:buFont typeface="Arial" panose="020B0604020202020204" pitchFamily="34" charset="0"/>
              <a:buChar char="•"/>
            </a:pPr>
            <a:endParaRPr lang="en-US" sz="2200" dirty="0">
              <a:cs typeface="Calibri"/>
            </a:endParaRPr>
          </a:p>
          <a:p>
            <a:pPr marL="114300">
              <a:lnSpc>
                <a:spcPct val="90000"/>
              </a:lnSpc>
              <a:spcAft>
                <a:spcPts val="600"/>
              </a:spcAft>
            </a:pPr>
            <a:r>
              <a:rPr lang="en-US" sz="2800" dirty="0">
                <a:solidFill>
                  <a:srgbClr val="D1D5DB"/>
                </a:solidFill>
                <a:latin typeface="Söhne"/>
                <a:cs typeface="Calibri" panose="020F0502020204030204"/>
              </a:rPr>
              <a:t>TOTAL SPACE COMPLEXITY :: </a:t>
            </a:r>
            <a:r>
              <a:rPr lang="en-IN" sz="2800" b="0" i="0" dirty="0">
                <a:solidFill>
                  <a:srgbClr val="D1D5DB"/>
                </a:solidFill>
                <a:effectLst/>
                <a:latin typeface="Söhne"/>
              </a:rPr>
              <a:t>O(n)</a:t>
            </a:r>
            <a:endParaRPr lang="en-US" sz="2800" dirty="0">
              <a:cs typeface="Calibri" panose="020F0502020204030204"/>
            </a:endParaRPr>
          </a:p>
          <a:p>
            <a:pPr marL="342900" indent="-228600">
              <a:lnSpc>
                <a:spcPct val="90000"/>
              </a:lnSpc>
              <a:spcAft>
                <a:spcPts val="600"/>
              </a:spcAft>
              <a:buFont typeface="Arial" panose="020B0604020202020204" pitchFamily="34" charset="0"/>
              <a:buChar char="•"/>
            </a:pPr>
            <a:endParaRPr lang="en-US" sz="2200" dirty="0">
              <a:cs typeface="Calibri"/>
            </a:endParaRPr>
          </a:p>
        </p:txBody>
      </p:sp>
      <p:pic>
        <p:nvPicPr>
          <p:cNvPr id="5" name="Picture 4">
            <a:extLst>
              <a:ext uri="{FF2B5EF4-FFF2-40B4-BE49-F238E27FC236}">
                <a16:creationId xmlns:a16="http://schemas.microsoft.com/office/drawing/2014/main" id="{5FC2F3F1-9817-FA2D-D224-BF433348ACCE}"/>
              </a:ext>
            </a:extLst>
          </p:cNvPr>
          <p:cNvPicPr>
            <a:picLocks noChangeAspect="1"/>
          </p:cNvPicPr>
          <p:nvPr/>
        </p:nvPicPr>
        <p:blipFill rotWithShape="1">
          <a:blip r:embed="rId2"/>
          <a:srcRect l="13752" r="36094" b="-4"/>
          <a:stretch/>
        </p:blipFill>
        <p:spPr>
          <a:xfrm>
            <a:off x="6784258" y="10"/>
            <a:ext cx="5406219"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3131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DA3AB-218E-C715-D22F-39FE8D148BD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A4997E9B-FA9A-8D02-5420-EDE94A89DF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88AC4837-2E2A-160B-948E-11F0799B9CCC}"/>
              </a:ext>
            </a:extLst>
          </p:cNvPr>
          <p:cNvSpPr txBox="1"/>
          <p:nvPr/>
        </p:nvSpPr>
        <p:spPr>
          <a:xfrm>
            <a:off x="1019577" y="1717183"/>
            <a:ext cx="105043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endParaRPr lang="en-US">
              <a:cs typeface="Calibri" panose="020F0502020204030204"/>
            </a:endParaRPr>
          </a:p>
        </p:txBody>
      </p:sp>
    </p:spTree>
    <p:extLst>
      <p:ext uri="{BB962C8B-B14F-4D97-AF65-F5344CB8AC3E}">
        <p14:creationId xmlns:p14="http://schemas.microsoft.com/office/powerpoint/2010/main" val="28477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4D17F-52A4-FB66-9417-3CBE88EC238D}"/>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dirty="0"/>
              <a:t>TEAM- 35</a:t>
            </a:r>
          </a:p>
        </p:txBody>
      </p:sp>
      <p:sp>
        <p:nvSpPr>
          <p:cNvPr id="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8DDF00-D2FE-C026-274B-C56AC58F21C7}"/>
              </a:ext>
            </a:extLst>
          </p:cNvPr>
          <p:cNvSpPr txBox="1"/>
          <p:nvPr/>
        </p:nvSpPr>
        <p:spPr>
          <a:xfrm>
            <a:off x="640080" y="4003357"/>
            <a:ext cx="4243589" cy="922211"/>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200" dirty="0"/>
              <a:t>SANDIREDDY CHANDANA– CB.EN.U4CSE21255</a:t>
            </a:r>
          </a:p>
        </p:txBody>
      </p:sp>
      <p:pic>
        <p:nvPicPr>
          <p:cNvPr id="27" name="Picture 26">
            <a:extLst>
              <a:ext uri="{FF2B5EF4-FFF2-40B4-BE49-F238E27FC236}">
                <a16:creationId xmlns:a16="http://schemas.microsoft.com/office/drawing/2014/main" id="{EDF9A6AA-8258-E7FF-0A8A-23D1040AFEBE}"/>
              </a:ext>
            </a:extLst>
          </p:cNvPr>
          <p:cNvPicPr>
            <a:picLocks noChangeAspect="1"/>
          </p:cNvPicPr>
          <p:nvPr/>
        </p:nvPicPr>
        <p:blipFill rotWithShape="1">
          <a:blip r:embed="rId2"/>
          <a:srcRect l="29084" r="-4"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6197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5" name="Group 5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6" name="Freeform: Shape 5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Title 3">
            <a:extLst>
              <a:ext uri="{FF2B5EF4-FFF2-40B4-BE49-F238E27FC236}">
                <a16:creationId xmlns:a16="http://schemas.microsoft.com/office/drawing/2014/main" id="{8FB651B7-1F57-AAF9-7C50-EAD67F57A1FE}"/>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a:solidFill>
                  <a:schemeClr val="tx2"/>
                </a:solidFill>
                <a:latin typeface="+mj-lt"/>
                <a:ea typeface="+mj-ea"/>
                <a:cs typeface="+mj-cs"/>
              </a:rPr>
              <a:t>PROBLEM STATEMENT</a:t>
            </a:r>
          </a:p>
        </p:txBody>
      </p:sp>
      <p:sp>
        <p:nvSpPr>
          <p:cNvPr id="11" name="TextBox 10">
            <a:extLst>
              <a:ext uri="{FF2B5EF4-FFF2-40B4-BE49-F238E27FC236}">
                <a16:creationId xmlns:a16="http://schemas.microsoft.com/office/drawing/2014/main" id="{4A0DFA55-0EAD-4A89-F9C8-FD790B981406}"/>
              </a:ext>
            </a:extLst>
          </p:cNvPr>
          <p:cNvSpPr txBox="1"/>
          <p:nvPr/>
        </p:nvSpPr>
        <p:spPr>
          <a:xfrm>
            <a:off x="5479473" y="804672"/>
            <a:ext cx="5913951" cy="5230368"/>
          </a:xfrm>
          <a:prstGeom prst="rect">
            <a:avLst/>
          </a:prstGeom>
        </p:spPr>
        <p:txBody>
          <a:bodyPr vert="horz" lIns="91440" tIns="45720" rIns="91440" bIns="45720" rtlCol="0" anchor="ctr">
            <a:normAutofit/>
          </a:bodyPr>
          <a:lstStyle/>
          <a:p>
            <a:pPr>
              <a:lnSpc>
                <a:spcPct val="90000"/>
              </a:lnSpc>
              <a:spcAft>
                <a:spcPts val="800"/>
              </a:spcAft>
            </a:pPr>
            <a:r>
              <a:rPr lang="en-US" sz="2400" dirty="0">
                <a:solidFill>
                  <a:srgbClr val="D1D5DB"/>
                </a:solidFill>
                <a:latin typeface="Söhne"/>
              </a:rPr>
              <a:t>I</a:t>
            </a:r>
            <a:r>
              <a:rPr lang="en-US" sz="2400" b="0" i="0" dirty="0">
                <a:solidFill>
                  <a:srgbClr val="D1D5DB"/>
                </a:solidFill>
                <a:effectLst/>
                <a:latin typeface="Söhne"/>
              </a:rPr>
              <a:t>mplements a resource allocation system using a hybrid data structure that combines a priority queue and a Merkle tree. The system allows for efficient allocation and deallocation of resources based on their priorities. The Merkle tree ensures the integrity of the allocated resources through cryptographic hashing. The code provides a menu-based interface for users to interact with the system, including options for allocation, deallocation, building and verifying the Merkle tree, retrieving allocated resources, searching for resources, and visualizing the allocation</a:t>
            </a:r>
            <a:endParaRPr lang="en-US" sz="2400" dirty="0">
              <a:solidFill>
                <a:schemeClr val="tx2"/>
              </a:solidFill>
            </a:endParaRPr>
          </a:p>
        </p:txBody>
      </p:sp>
    </p:spTree>
    <p:extLst>
      <p:ext uri="{BB962C8B-B14F-4D97-AF65-F5344CB8AC3E}">
        <p14:creationId xmlns:p14="http://schemas.microsoft.com/office/powerpoint/2010/main" val="296632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B09A3D-53CB-8D01-D79D-BA56D406972F}"/>
              </a:ext>
            </a:extLst>
          </p:cNvPr>
          <p:cNvSpPr>
            <a:spLocks noGrp="1"/>
          </p:cNvSpPr>
          <p:nvPr>
            <p:ph type="title"/>
          </p:nvPr>
        </p:nvSpPr>
        <p:spPr/>
        <p:txBody>
          <a:bodyPr/>
          <a:lstStyle/>
          <a:p>
            <a:r>
              <a:rPr lang="en-GB" b="1"/>
              <a:t>DATA STRUCTURES</a:t>
            </a:r>
            <a:endParaRPr lang="en-IN" b="1"/>
          </a:p>
        </p:txBody>
      </p:sp>
      <p:graphicFrame>
        <p:nvGraphicFramePr>
          <p:cNvPr id="7" name="Diagram 6">
            <a:extLst>
              <a:ext uri="{FF2B5EF4-FFF2-40B4-BE49-F238E27FC236}">
                <a16:creationId xmlns:a16="http://schemas.microsoft.com/office/drawing/2014/main" id="{73233493-6B04-1668-598E-9B80C52D1BEF}"/>
              </a:ext>
            </a:extLst>
          </p:cNvPr>
          <p:cNvGraphicFramePr/>
          <p:nvPr>
            <p:extLst>
              <p:ext uri="{D42A27DB-BD31-4B8C-83A1-F6EECF244321}">
                <p14:modId xmlns:p14="http://schemas.microsoft.com/office/powerpoint/2010/main" val="2066283836"/>
              </p:ext>
            </p:extLst>
          </p:nvPr>
        </p:nvGraphicFramePr>
        <p:xfrm>
          <a:off x="1434437" y="1641874"/>
          <a:ext cx="10173810" cy="4412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668825C7-DF7A-606A-AFEF-32C6D63AB005}"/>
              </a:ext>
            </a:extLst>
          </p:cNvPr>
          <p:cNvSpPr txBox="1"/>
          <p:nvPr/>
        </p:nvSpPr>
        <p:spPr>
          <a:xfrm>
            <a:off x="5638800" y="2971800"/>
            <a:ext cx="914400" cy="914400"/>
          </a:xfrm>
          <a:prstGeom prst="rect">
            <a:avLst/>
          </a:prstGeom>
          <a:noFill/>
        </p:spPr>
        <p:txBody>
          <a:bodyPr wrap="square" rtlCol="0">
            <a:spAutoFit/>
          </a:bodyPr>
          <a:lstStyle/>
          <a:p>
            <a:endParaRPr lang="en-IN"/>
          </a:p>
        </p:txBody>
      </p:sp>
      <p:sp>
        <p:nvSpPr>
          <p:cNvPr id="11" name="TextBox 10">
            <a:extLst>
              <a:ext uri="{FF2B5EF4-FFF2-40B4-BE49-F238E27FC236}">
                <a16:creationId xmlns:a16="http://schemas.microsoft.com/office/drawing/2014/main" id="{FE7B4CEB-99DD-77EA-850C-DEEF7989CDFA}"/>
              </a:ext>
            </a:extLst>
          </p:cNvPr>
          <p:cNvSpPr txBox="1"/>
          <p:nvPr/>
        </p:nvSpPr>
        <p:spPr>
          <a:xfrm>
            <a:off x="3755923" y="3251881"/>
            <a:ext cx="1760695" cy="1200329"/>
          </a:xfrm>
          <a:prstGeom prst="rect">
            <a:avLst/>
          </a:prstGeom>
          <a:noFill/>
        </p:spPr>
        <p:txBody>
          <a:bodyPr wrap="square" rtlCol="0">
            <a:spAutoFit/>
          </a:bodyPr>
          <a:lstStyle/>
          <a:p>
            <a:r>
              <a:rPr lang="en-GB" dirty="0"/>
              <a:t>       HYBRID </a:t>
            </a:r>
          </a:p>
          <a:p>
            <a:r>
              <a:rPr lang="en-GB" dirty="0"/>
              <a:t>     </a:t>
            </a:r>
          </a:p>
          <a:p>
            <a:r>
              <a:rPr lang="en-GB" dirty="0"/>
              <a:t>           </a:t>
            </a:r>
          </a:p>
          <a:p>
            <a:r>
              <a:rPr lang="en-GB" dirty="0"/>
              <a:t>            DS</a:t>
            </a:r>
            <a:endParaRPr lang="en-IN" dirty="0"/>
          </a:p>
        </p:txBody>
      </p:sp>
    </p:spTree>
    <p:extLst>
      <p:ext uri="{BB962C8B-B14F-4D97-AF65-F5344CB8AC3E}">
        <p14:creationId xmlns:p14="http://schemas.microsoft.com/office/powerpoint/2010/main" val="2888994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graphicEl>
                                              <a:dgm id="{9FB0F54C-09F8-4439-ABA7-C916347A1641}"/>
                                            </p:graphicEl>
                                          </p:spTgt>
                                        </p:tgtEl>
                                        <p:attrNameLst>
                                          <p:attrName>style.visibility</p:attrName>
                                        </p:attrNameLst>
                                      </p:cBhvr>
                                      <p:to>
                                        <p:strVal val="visible"/>
                                      </p:to>
                                    </p:set>
                                    <p:animEffect transition="in" filter="wipe(down)">
                                      <p:cBhvr>
                                        <p:cTn id="7" dur="580">
                                          <p:stCondLst>
                                            <p:cond delay="0"/>
                                          </p:stCondLst>
                                        </p:cTn>
                                        <p:tgtEl>
                                          <p:spTgt spid="7">
                                            <p:graphicEl>
                                              <a:dgm id="{9FB0F54C-09F8-4439-ABA7-C916347A1641}"/>
                                            </p:graphicEl>
                                          </p:spTgt>
                                        </p:tgtEl>
                                      </p:cBhvr>
                                    </p:animEffect>
                                    <p:anim calcmode="lin" valueType="num">
                                      <p:cBhvr>
                                        <p:cTn id="8" dur="1822" tmFilter="0,0; 0.14,0.36; 0.43,0.73; 0.71,0.91; 1.0,1.0">
                                          <p:stCondLst>
                                            <p:cond delay="0"/>
                                          </p:stCondLst>
                                        </p:cTn>
                                        <p:tgtEl>
                                          <p:spTgt spid="7">
                                            <p:graphicEl>
                                              <a:dgm id="{9FB0F54C-09F8-4439-ABA7-C916347A1641}"/>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graphicEl>
                                              <a:dgm id="{9FB0F54C-09F8-4439-ABA7-C916347A1641}"/>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graphicEl>
                                              <a:dgm id="{9FB0F54C-09F8-4439-ABA7-C916347A1641}"/>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graphicEl>
                                              <a:dgm id="{9FB0F54C-09F8-4439-ABA7-C916347A1641}"/>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graphicEl>
                                              <a:dgm id="{9FB0F54C-09F8-4439-ABA7-C916347A1641}"/>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graphicEl>
                                              <a:dgm id="{9FB0F54C-09F8-4439-ABA7-C916347A1641}"/>
                                            </p:graphicEl>
                                          </p:spTgt>
                                        </p:tgtEl>
                                      </p:cBhvr>
                                      <p:to x="100000" y="60000"/>
                                    </p:animScale>
                                    <p:animScale>
                                      <p:cBhvr>
                                        <p:cTn id="14" dur="166" decel="50000">
                                          <p:stCondLst>
                                            <p:cond delay="676"/>
                                          </p:stCondLst>
                                        </p:cTn>
                                        <p:tgtEl>
                                          <p:spTgt spid="7">
                                            <p:graphicEl>
                                              <a:dgm id="{9FB0F54C-09F8-4439-ABA7-C916347A1641}"/>
                                            </p:graphicEl>
                                          </p:spTgt>
                                        </p:tgtEl>
                                      </p:cBhvr>
                                      <p:to x="100000" y="100000"/>
                                    </p:animScale>
                                    <p:animScale>
                                      <p:cBhvr>
                                        <p:cTn id="15" dur="26">
                                          <p:stCondLst>
                                            <p:cond delay="1312"/>
                                          </p:stCondLst>
                                        </p:cTn>
                                        <p:tgtEl>
                                          <p:spTgt spid="7">
                                            <p:graphicEl>
                                              <a:dgm id="{9FB0F54C-09F8-4439-ABA7-C916347A1641}"/>
                                            </p:graphicEl>
                                          </p:spTgt>
                                        </p:tgtEl>
                                      </p:cBhvr>
                                      <p:to x="100000" y="80000"/>
                                    </p:animScale>
                                    <p:animScale>
                                      <p:cBhvr>
                                        <p:cTn id="16" dur="166" decel="50000">
                                          <p:stCondLst>
                                            <p:cond delay="1338"/>
                                          </p:stCondLst>
                                        </p:cTn>
                                        <p:tgtEl>
                                          <p:spTgt spid="7">
                                            <p:graphicEl>
                                              <a:dgm id="{9FB0F54C-09F8-4439-ABA7-C916347A1641}"/>
                                            </p:graphicEl>
                                          </p:spTgt>
                                        </p:tgtEl>
                                      </p:cBhvr>
                                      <p:to x="100000" y="100000"/>
                                    </p:animScale>
                                    <p:animScale>
                                      <p:cBhvr>
                                        <p:cTn id="17" dur="26">
                                          <p:stCondLst>
                                            <p:cond delay="1642"/>
                                          </p:stCondLst>
                                        </p:cTn>
                                        <p:tgtEl>
                                          <p:spTgt spid="7">
                                            <p:graphicEl>
                                              <a:dgm id="{9FB0F54C-09F8-4439-ABA7-C916347A1641}"/>
                                            </p:graphicEl>
                                          </p:spTgt>
                                        </p:tgtEl>
                                      </p:cBhvr>
                                      <p:to x="100000" y="90000"/>
                                    </p:animScale>
                                    <p:animScale>
                                      <p:cBhvr>
                                        <p:cTn id="18" dur="166" decel="50000">
                                          <p:stCondLst>
                                            <p:cond delay="1668"/>
                                          </p:stCondLst>
                                        </p:cTn>
                                        <p:tgtEl>
                                          <p:spTgt spid="7">
                                            <p:graphicEl>
                                              <a:dgm id="{9FB0F54C-09F8-4439-ABA7-C916347A1641}"/>
                                            </p:graphicEl>
                                          </p:spTgt>
                                        </p:tgtEl>
                                      </p:cBhvr>
                                      <p:to x="100000" y="100000"/>
                                    </p:animScale>
                                    <p:animScale>
                                      <p:cBhvr>
                                        <p:cTn id="19" dur="26">
                                          <p:stCondLst>
                                            <p:cond delay="1808"/>
                                          </p:stCondLst>
                                        </p:cTn>
                                        <p:tgtEl>
                                          <p:spTgt spid="7">
                                            <p:graphicEl>
                                              <a:dgm id="{9FB0F54C-09F8-4439-ABA7-C916347A1641}"/>
                                            </p:graphicEl>
                                          </p:spTgt>
                                        </p:tgtEl>
                                      </p:cBhvr>
                                      <p:to x="100000" y="95000"/>
                                    </p:animScale>
                                    <p:animScale>
                                      <p:cBhvr>
                                        <p:cTn id="20" dur="166" decel="50000">
                                          <p:stCondLst>
                                            <p:cond delay="1834"/>
                                          </p:stCondLst>
                                        </p:cTn>
                                        <p:tgtEl>
                                          <p:spTgt spid="7">
                                            <p:graphicEl>
                                              <a:dgm id="{9FB0F54C-09F8-4439-ABA7-C916347A1641}"/>
                                            </p:graphic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7">
                                            <p:graphicEl>
                                              <a:dgm id="{87666383-A20A-4DCE-AF3A-2B6E6D7A63EA}"/>
                                            </p:graphicEl>
                                          </p:spTgt>
                                        </p:tgtEl>
                                        <p:attrNameLst>
                                          <p:attrName>style.visibility</p:attrName>
                                        </p:attrNameLst>
                                      </p:cBhvr>
                                      <p:to>
                                        <p:strVal val="visible"/>
                                      </p:to>
                                    </p:set>
                                    <p:animEffect transition="in" filter="wipe(down)">
                                      <p:cBhvr>
                                        <p:cTn id="41" dur="580">
                                          <p:stCondLst>
                                            <p:cond delay="0"/>
                                          </p:stCondLst>
                                        </p:cTn>
                                        <p:tgtEl>
                                          <p:spTgt spid="7">
                                            <p:graphicEl>
                                              <a:dgm id="{87666383-A20A-4DCE-AF3A-2B6E6D7A63EA}"/>
                                            </p:graphicEl>
                                          </p:spTgt>
                                        </p:tgtEl>
                                      </p:cBhvr>
                                    </p:animEffect>
                                    <p:anim calcmode="lin" valueType="num">
                                      <p:cBhvr>
                                        <p:cTn id="42" dur="1822" tmFilter="0,0; 0.14,0.36; 0.43,0.73; 0.71,0.91; 1.0,1.0">
                                          <p:stCondLst>
                                            <p:cond delay="0"/>
                                          </p:stCondLst>
                                        </p:cTn>
                                        <p:tgtEl>
                                          <p:spTgt spid="7">
                                            <p:graphicEl>
                                              <a:dgm id="{87666383-A20A-4DCE-AF3A-2B6E6D7A63EA}"/>
                                            </p:graphic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7">
                                            <p:graphicEl>
                                              <a:dgm id="{87666383-A20A-4DCE-AF3A-2B6E6D7A63EA}"/>
                                            </p:graphic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7">
                                            <p:graphicEl>
                                              <a:dgm id="{87666383-A20A-4DCE-AF3A-2B6E6D7A63EA}"/>
                                            </p:graphic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7">
                                            <p:graphicEl>
                                              <a:dgm id="{87666383-A20A-4DCE-AF3A-2B6E6D7A63EA}"/>
                                            </p:graphic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7">
                                            <p:graphicEl>
                                              <a:dgm id="{87666383-A20A-4DCE-AF3A-2B6E6D7A63EA}"/>
                                            </p:graphic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7">
                                            <p:graphicEl>
                                              <a:dgm id="{87666383-A20A-4DCE-AF3A-2B6E6D7A63EA}"/>
                                            </p:graphicEl>
                                          </p:spTgt>
                                        </p:tgtEl>
                                      </p:cBhvr>
                                      <p:to x="100000" y="60000"/>
                                    </p:animScale>
                                    <p:animScale>
                                      <p:cBhvr>
                                        <p:cTn id="48" dur="166" decel="50000">
                                          <p:stCondLst>
                                            <p:cond delay="676"/>
                                          </p:stCondLst>
                                        </p:cTn>
                                        <p:tgtEl>
                                          <p:spTgt spid="7">
                                            <p:graphicEl>
                                              <a:dgm id="{87666383-A20A-4DCE-AF3A-2B6E6D7A63EA}"/>
                                            </p:graphicEl>
                                          </p:spTgt>
                                        </p:tgtEl>
                                      </p:cBhvr>
                                      <p:to x="100000" y="100000"/>
                                    </p:animScale>
                                    <p:animScale>
                                      <p:cBhvr>
                                        <p:cTn id="49" dur="26">
                                          <p:stCondLst>
                                            <p:cond delay="1312"/>
                                          </p:stCondLst>
                                        </p:cTn>
                                        <p:tgtEl>
                                          <p:spTgt spid="7">
                                            <p:graphicEl>
                                              <a:dgm id="{87666383-A20A-4DCE-AF3A-2B6E6D7A63EA}"/>
                                            </p:graphicEl>
                                          </p:spTgt>
                                        </p:tgtEl>
                                      </p:cBhvr>
                                      <p:to x="100000" y="80000"/>
                                    </p:animScale>
                                    <p:animScale>
                                      <p:cBhvr>
                                        <p:cTn id="50" dur="166" decel="50000">
                                          <p:stCondLst>
                                            <p:cond delay="1338"/>
                                          </p:stCondLst>
                                        </p:cTn>
                                        <p:tgtEl>
                                          <p:spTgt spid="7">
                                            <p:graphicEl>
                                              <a:dgm id="{87666383-A20A-4DCE-AF3A-2B6E6D7A63EA}"/>
                                            </p:graphicEl>
                                          </p:spTgt>
                                        </p:tgtEl>
                                      </p:cBhvr>
                                      <p:to x="100000" y="100000"/>
                                    </p:animScale>
                                    <p:animScale>
                                      <p:cBhvr>
                                        <p:cTn id="51" dur="26">
                                          <p:stCondLst>
                                            <p:cond delay="1642"/>
                                          </p:stCondLst>
                                        </p:cTn>
                                        <p:tgtEl>
                                          <p:spTgt spid="7">
                                            <p:graphicEl>
                                              <a:dgm id="{87666383-A20A-4DCE-AF3A-2B6E6D7A63EA}"/>
                                            </p:graphicEl>
                                          </p:spTgt>
                                        </p:tgtEl>
                                      </p:cBhvr>
                                      <p:to x="100000" y="90000"/>
                                    </p:animScale>
                                    <p:animScale>
                                      <p:cBhvr>
                                        <p:cTn id="52" dur="166" decel="50000">
                                          <p:stCondLst>
                                            <p:cond delay="1668"/>
                                          </p:stCondLst>
                                        </p:cTn>
                                        <p:tgtEl>
                                          <p:spTgt spid="7">
                                            <p:graphicEl>
                                              <a:dgm id="{87666383-A20A-4DCE-AF3A-2B6E6D7A63EA}"/>
                                            </p:graphicEl>
                                          </p:spTgt>
                                        </p:tgtEl>
                                      </p:cBhvr>
                                      <p:to x="100000" y="100000"/>
                                    </p:animScale>
                                    <p:animScale>
                                      <p:cBhvr>
                                        <p:cTn id="53" dur="26">
                                          <p:stCondLst>
                                            <p:cond delay="1808"/>
                                          </p:stCondLst>
                                        </p:cTn>
                                        <p:tgtEl>
                                          <p:spTgt spid="7">
                                            <p:graphicEl>
                                              <a:dgm id="{87666383-A20A-4DCE-AF3A-2B6E6D7A63EA}"/>
                                            </p:graphicEl>
                                          </p:spTgt>
                                        </p:tgtEl>
                                      </p:cBhvr>
                                      <p:to x="100000" y="95000"/>
                                    </p:animScale>
                                    <p:animScale>
                                      <p:cBhvr>
                                        <p:cTn id="54" dur="166" decel="50000">
                                          <p:stCondLst>
                                            <p:cond delay="1834"/>
                                          </p:stCondLst>
                                        </p:cTn>
                                        <p:tgtEl>
                                          <p:spTgt spid="7">
                                            <p:graphicEl>
                                              <a:dgm id="{87666383-A20A-4DCE-AF3A-2B6E6D7A63EA}"/>
                                            </p:graphic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7">
                                            <p:graphicEl>
                                              <a:dgm id="{E79CB295-9ACA-472A-91F0-3D92DF88833C}"/>
                                            </p:graphicEl>
                                          </p:spTgt>
                                        </p:tgtEl>
                                        <p:attrNameLst>
                                          <p:attrName>style.visibility</p:attrName>
                                        </p:attrNameLst>
                                      </p:cBhvr>
                                      <p:to>
                                        <p:strVal val="visible"/>
                                      </p:to>
                                    </p:set>
                                    <p:animEffect transition="in" filter="wipe(down)">
                                      <p:cBhvr>
                                        <p:cTn id="57" dur="580">
                                          <p:stCondLst>
                                            <p:cond delay="0"/>
                                          </p:stCondLst>
                                        </p:cTn>
                                        <p:tgtEl>
                                          <p:spTgt spid="7">
                                            <p:graphicEl>
                                              <a:dgm id="{E79CB295-9ACA-472A-91F0-3D92DF88833C}"/>
                                            </p:graphicEl>
                                          </p:spTgt>
                                        </p:tgtEl>
                                      </p:cBhvr>
                                    </p:animEffect>
                                    <p:anim calcmode="lin" valueType="num">
                                      <p:cBhvr>
                                        <p:cTn id="58" dur="1822" tmFilter="0,0; 0.14,0.36; 0.43,0.73; 0.71,0.91; 1.0,1.0">
                                          <p:stCondLst>
                                            <p:cond delay="0"/>
                                          </p:stCondLst>
                                        </p:cTn>
                                        <p:tgtEl>
                                          <p:spTgt spid="7">
                                            <p:graphicEl>
                                              <a:dgm id="{E79CB295-9ACA-472A-91F0-3D92DF88833C}"/>
                                            </p:graphic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7">
                                            <p:graphicEl>
                                              <a:dgm id="{E79CB295-9ACA-472A-91F0-3D92DF88833C}"/>
                                            </p:graphic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7">
                                            <p:graphicEl>
                                              <a:dgm id="{E79CB295-9ACA-472A-91F0-3D92DF88833C}"/>
                                            </p:graphic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7">
                                            <p:graphicEl>
                                              <a:dgm id="{E79CB295-9ACA-472A-91F0-3D92DF88833C}"/>
                                            </p:graphic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7">
                                            <p:graphicEl>
                                              <a:dgm id="{E79CB295-9ACA-472A-91F0-3D92DF88833C}"/>
                                            </p:graphic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7">
                                            <p:graphicEl>
                                              <a:dgm id="{E79CB295-9ACA-472A-91F0-3D92DF88833C}"/>
                                            </p:graphicEl>
                                          </p:spTgt>
                                        </p:tgtEl>
                                      </p:cBhvr>
                                      <p:to x="100000" y="60000"/>
                                    </p:animScale>
                                    <p:animScale>
                                      <p:cBhvr>
                                        <p:cTn id="64" dur="166" decel="50000">
                                          <p:stCondLst>
                                            <p:cond delay="676"/>
                                          </p:stCondLst>
                                        </p:cTn>
                                        <p:tgtEl>
                                          <p:spTgt spid="7">
                                            <p:graphicEl>
                                              <a:dgm id="{E79CB295-9ACA-472A-91F0-3D92DF88833C}"/>
                                            </p:graphicEl>
                                          </p:spTgt>
                                        </p:tgtEl>
                                      </p:cBhvr>
                                      <p:to x="100000" y="100000"/>
                                    </p:animScale>
                                    <p:animScale>
                                      <p:cBhvr>
                                        <p:cTn id="65" dur="26">
                                          <p:stCondLst>
                                            <p:cond delay="1312"/>
                                          </p:stCondLst>
                                        </p:cTn>
                                        <p:tgtEl>
                                          <p:spTgt spid="7">
                                            <p:graphicEl>
                                              <a:dgm id="{E79CB295-9ACA-472A-91F0-3D92DF88833C}"/>
                                            </p:graphicEl>
                                          </p:spTgt>
                                        </p:tgtEl>
                                      </p:cBhvr>
                                      <p:to x="100000" y="80000"/>
                                    </p:animScale>
                                    <p:animScale>
                                      <p:cBhvr>
                                        <p:cTn id="66" dur="166" decel="50000">
                                          <p:stCondLst>
                                            <p:cond delay="1338"/>
                                          </p:stCondLst>
                                        </p:cTn>
                                        <p:tgtEl>
                                          <p:spTgt spid="7">
                                            <p:graphicEl>
                                              <a:dgm id="{E79CB295-9ACA-472A-91F0-3D92DF88833C}"/>
                                            </p:graphicEl>
                                          </p:spTgt>
                                        </p:tgtEl>
                                      </p:cBhvr>
                                      <p:to x="100000" y="100000"/>
                                    </p:animScale>
                                    <p:animScale>
                                      <p:cBhvr>
                                        <p:cTn id="67" dur="26">
                                          <p:stCondLst>
                                            <p:cond delay="1642"/>
                                          </p:stCondLst>
                                        </p:cTn>
                                        <p:tgtEl>
                                          <p:spTgt spid="7">
                                            <p:graphicEl>
                                              <a:dgm id="{E79CB295-9ACA-472A-91F0-3D92DF88833C}"/>
                                            </p:graphicEl>
                                          </p:spTgt>
                                        </p:tgtEl>
                                      </p:cBhvr>
                                      <p:to x="100000" y="90000"/>
                                    </p:animScale>
                                    <p:animScale>
                                      <p:cBhvr>
                                        <p:cTn id="68" dur="166" decel="50000">
                                          <p:stCondLst>
                                            <p:cond delay="1668"/>
                                          </p:stCondLst>
                                        </p:cTn>
                                        <p:tgtEl>
                                          <p:spTgt spid="7">
                                            <p:graphicEl>
                                              <a:dgm id="{E79CB295-9ACA-472A-91F0-3D92DF88833C}"/>
                                            </p:graphicEl>
                                          </p:spTgt>
                                        </p:tgtEl>
                                      </p:cBhvr>
                                      <p:to x="100000" y="100000"/>
                                    </p:animScale>
                                    <p:animScale>
                                      <p:cBhvr>
                                        <p:cTn id="69" dur="26">
                                          <p:stCondLst>
                                            <p:cond delay="1808"/>
                                          </p:stCondLst>
                                        </p:cTn>
                                        <p:tgtEl>
                                          <p:spTgt spid="7">
                                            <p:graphicEl>
                                              <a:dgm id="{E79CB295-9ACA-472A-91F0-3D92DF88833C}"/>
                                            </p:graphicEl>
                                          </p:spTgt>
                                        </p:tgtEl>
                                      </p:cBhvr>
                                      <p:to x="100000" y="95000"/>
                                    </p:animScale>
                                    <p:animScale>
                                      <p:cBhvr>
                                        <p:cTn id="70" dur="166" decel="50000">
                                          <p:stCondLst>
                                            <p:cond delay="1834"/>
                                          </p:stCondLst>
                                        </p:cTn>
                                        <p:tgtEl>
                                          <p:spTgt spid="7">
                                            <p:graphicEl>
                                              <a:dgm id="{E79CB295-9ACA-472A-91F0-3D92DF88833C}"/>
                                            </p:graphic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7">
                                            <p:graphicEl>
                                              <a:dgm id="{7BEAC590-0F13-4126-878A-CC8DF3A9EB0F}"/>
                                            </p:graphicEl>
                                          </p:spTgt>
                                        </p:tgtEl>
                                        <p:attrNameLst>
                                          <p:attrName>style.visibility</p:attrName>
                                        </p:attrNameLst>
                                      </p:cBhvr>
                                      <p:to>
                                        <p:strVal val="visible"/>
                                      </p:to>
                                    </p:set>
                                    <p:animEffect transition="in" filter="wipe(down)">
                                      <p:cBhvr>
                                        <p:cTn id="75" dur="580">
                                          <p:stCondLst>
                                            <p:cond delay="0"/>
                                          </p:stCondLst>
                                        </p:cTn>
                                        <p:tgtEl>
                                          <p:spTgt spid="7">
                                            <p:graphicEl>
                                              <a:dgm id="{7BEAC590-0F13-4126-878A-CC8DF3A9EB0F}"/>
                                            </p:graphicEl>
                                          </p:spTgt>
                                        </p:tgtEl>
                                      </p:cBhvr>
                                    </p:animEffect>
                                    <p:anim calcmode="lin" valueType="num">
                                      <p:cBhvr>
                                        <p:cTn id="76" dur="1822" tmFilter="0,0; 0.14,0.36; 0.43,0.73; 0.71,0.91; 1.0,1.0">
                                          <p:stCondLst>
                                            <p:cond delay="0"/>
                                          </p:stCondLst>
                                        </p:cTn>
                                        <p:tgtEl>
                                          <p:spTgt spid="7">
                                            <p:graphicEl>
                                              <a:dgm id="{7BEAC590-0F13-4126-878A-CC8DF3A9EB0F}"/>
                                            </p:graphic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7">
                                            <p:graphicEl>
                                              <a:dgm id="{7BEAC590-0F13-4126-878A-CC8DF3A9EB0F}"/>
                                            </p:graphic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7">
                                            <p:graphicEl>
                                              <a:dgm id="{7BEAC590-0F13-4126-878A-CC8DF3A9EB0F}"/>
                                            </p:graphic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7">
                                            <p:graphicEl>
                                              <a:dgm id="{7BEAC590-0F13-4126-878A-CC8DF3A9EB0F}"/>
                                            </p:graphic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7">
                                            <p:graphicEl>
                                              <a:dgm id="{7BEAC590-0F13-4126-878A-CC8DF3A9EB0F}"/>
                                            </p:graphic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7">
                                            <p:graphicEl>
                                              <a:dgm id="{7BEAC590-0F13-4126-878A-CC8DF3A9EB0F}"/>
                                            </p:graphicEl>
                                          </p:spTgt>
                                        </p:tgtEl>
                                      </p:cBhvr>
                                      <p:to x="100000" y="60000"/>
                                    </p:animScale>
                                    <p:animScale>
                                      <p:cBhvr>
                                        <p:cTn id="82" dur="166" decel="50000">
                                          <p:stCondLst>
                                            <p:cond delay="676"/>
                                          </p:stCondLst>
                                        </p:cTn>
                                        <p:tgtEl>
                                          <p:spTgt spid="7">
                                            <p:graphicEl>
                                              <a:dgm id="{7BEAC590-0F13-4126-878A-CC8DF3A9EB0F}"/>
                                            </p:graphicEl>
                                          </p:spTgt>
                                        </p:tgtEl>
                                      </p:cBhvr>
                                      <p:to x="100000" y="100000"/>
                                    </p:animScale>
                                    <p:animScale>
                                      <p:cBhvr>
                                        <p:cTn id="83" dur="26">
                                          <p:stCondLst>
                                            <p:cond delay="1312"/>
                                          </p:stCondLst>
                                        </p:cTn>
                                        <p:tgtEl>
                                          <p:spTgt spid="7">
                                            <p:graphicEl>
                                              <a:dgm id="{7BEAC590-0F13-4126-878A-CC8DF3A9EB0F}"/>
                                            </p:graphicEl>
                                          </p:spTgt>
                                        </p:tgtEl>
                                      </p:cBhvr>
                                      <p:to x="100000" y="80000"/>
                                    </p:animScale>
                                    <p:animScale>
                                      <p:cBhvr>
                                        <p:cTn id="84" dur="166" decel="50000">
                                          <p:stCondLst>
                                            <p:cond delay="1338"/>
                                          </p:stCondLst>
                                        </p:cTn>
                                        <p:tgtEl>
                                          <p:spTgt spid="7">
                                            <p:graphicEl>
                                              <a:dgm id="{7BEAC590-0F13-4126-878A-CC8DF3A9EB0F}"/>
                                            </p:graphicEl>
                                          </p:spTgt>
                                        </p:tgtEl>
                                      </p:cBhvr>
                                      <p:to x="100000" y="100000"/>
                                    </p:animScale>
                                    <p:animScale>
                                      <p:cBhvr>
                                        <p:cTn id="85" dur="26">
                                          <p:stCondLst>
                                            <p:cond delay="1642"/>
                                          </p:stCondLst>
                                        </p:cTn>
                                        <p:tgtEl>
                                          <p:spTgt spid="7">
                                            <p:graphicEl>
                                              <a:dgm id="{7BEAC590-0F13-4126-878A-CC8DF3A9EB0F}"/>
                                            </p:graphicEl>
                                          </p:spTgt>
                                        </p:tgtEl>
                                      </p:cBhvr>
                                      <p:to x="100000" y="90000"/>
                                    </p:animScale>
                                    <p:animScale>
                                      <p:cBhvr>
                                        <p:cTn id="86" dur="166" decel="50000">
                                          <p:stCondLst>
                                            <p:cond delay="1668"/>
                                          </p:stCondLst>
                                        </p:cTn>
                                        <p:tgtEl>
                                          <p:spTgt spid="7">
                                            <p:graphicEl>
                                              <a:dgm id="{7BEAC590-0F13-4126-878A-CC8DF3A9EB0F}"/>
                                            </p:graphicEl>
                                          </p:spTgt>
                                        </p:tgtEl>
                                      </p:cBhvr>
                                      <p:to x="100000" y="100000"/>
                                    </p:animScale>
                                    <p:animScale>
                                      <p:cBhvr>
                                        <p:cTn id="87" dur="26">
                                          <p:stCondLst>
                                            <p:cond delay="1808"/>
                                          </p:stCondLst>
                                        </p:cTn>
                                        <p:tgtEl>
                                          <p:spTgt spid="7">
                                            <p:graphicEl>
                                              <a:dgm id="{7BEAC590-0F13-4126-878A-CC8DF3A9EB0F}"/>
                                            </p:graphicEl>
                                          </p:spTgt>
                                        </p:tgtEl>
                                      </p:cBhvr>
                                      <p:to x="100000" y="95000"/>
                                    </p:animScale>
                                    <p:animScale>
                                      <p:cBhvr>
                                        <p:cTn id="88" dur="166" decel="50000">
                                          <p:stCondLst>
                                            <p:cond delay="1834"/>
                                          </p:stCondLst>
                                        </p:cTn>
                                        <p:tgtEl>
                                          <p:spTgt spid="7">
                                            <p:graphicEl>
                                              <a:dgm id="{7BEAC590-0F13-4126-878A-CC8DF3A9EB0F}"/>
                                            </p:graphicEl>
                                          </p:spTgt>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7">
                                            <p:graphicEl>
                                              <a:dgm id="{F2F930DA-FF24-4A6D-9A2A-9C3B0200B323}"/>
                                            </p:graphicEl>
                                          </p:spTgt>
                                        </p:tgtEl>
                                        <p:attrNameLst>
                                          <p:attrName>style.visibility</p:attrName>
                                        </p:attrNameLst>
                                      </p:cBhvr>
                                      <p:to>
                                        <p:strVal val="visible"/>
                                      </p:to>
                                    </p:set>
                                    <p:animEffect transition="in" filter="wipe(down)">
                                      <p:cBhvr>
                                        <p:cTn id="91" dur="580">
                                          <p:stCondLst>
                                            <p:cond delay="0"/>
                                          </p:stCondLst>
                                        </p:cTn>
                                        <p:tgtEl>
                                          <p:spTgt spid="7">
                                            <p:graphicEl>
                                              <a:dgm id="{F2F930DA-FF24-4A6D-9A2A-9C3B0200B323}"/>
                                            </p:graphicEl>
                                          </p:spTgt>
                                        </p:tgtEl>
                                      </p:cBhvr>
                                    </p:animEffect>
                                    <p:anim calcmode="lin" valueType="num">
                                      <p:cBhvr>
                                        <p:cTn id="92" dur="1822" tmFilter="0,0; 0.14,0.36; 0.43,0.73; 0.71,0.91; 1.0,1.0">
                                          <p:stCondLst>
                                            <p:cond delay="0"/>
                                          </p:stCondLst>
                                        </p:cTn>
                                        <p:tgtEl>
                                          <p:spTgt spid="7">
                                            <p:graphicEl>
                                              <a:dgm id="{F2F930DA-FF24-4A6D-9A2A-9C3B0200B323}"/>
                                            </p:graphic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7">
                                            <p:graphicEl>
                                              <a:dgm id="{F2F930DA-FF24-4A6D-9A2A-9C3B0200B323}"/>
                                            </p:graphic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7">
                                            <p:graphicEl>
                                              <a:dgm id="{F2F930DA-FF24-4A6D-9A2A-9C3B0200B323}"/>
                                            </p:graphic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7">
                                            <p:graphicEl>
                                              <a:dgm id="{F2F930DA-FF24-4A6D-9A2A-9C3B0200B323}"/>
                                            </p:graphic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7">
                                            <p:graphicEl>
                                              <a:dgm id="{F2F930DA-FF24-4A6D-9A2A-9C3B0200B323}"/>
                                            </p:graphic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7">
                                            <p:graphicEl>
                                              <a:dgm id="{F2F930DA-FF24-4A6D-9A2A-9C3B0200B323}"/>
                                            </p:graphicEl>
                                          </p:spTgt>
                                        </p:tgtEl>
                                      </p:cBhvr>
                                      <p:to x="100000" y="60000"/>
                                    </p:animScale>
                                    <p:animScale>
                                      <p:cBhvr>
                                        <p:cTn id="98" dur="166" decel="50000">
                                          <p:stCondLst>
                                            <p:cond delay="676"/>
                                          </p:stCondLst>
                                        </p:cTn>
                                        <p:tgtEl>
                                          <p:spTgt spid="7">
                                            <p:graphicEl>
                                              <a:dgm id="{F2F930DA-FF24-4A6D-9A2A-9C3B0200B323}"/>
                                            </p:graphicEl>
                                          </p:spTgt>
                                        </p:tgtEl>
                                      </p:cBhvr>
                                      <p:to x="100000" y="100000"/>
                                    </p:animScale>
                                    <p:animScale>
                                      <p:cBhvr>
                                        <p:cTn id="99" dur="26">
                                          <p:stCondLst>
                                            <p:cond delay="1312"/>
                                          </p:stCondLst>
                                        </p:cTn>
                                        <p:tgtEl>
                                          <p:spTgt spid="7">
                                            <p:graphicEl>
                                              <a:dgm id="{F2F930DA-FF24-4A6D-9A2A-9C3B0200B323}"/>
                                            </p:graphicEl>
                                          </p:spTgt>
                                        </p:tgtEl>
                                      </p:cBhvr>
                                      <p:to x="100000" y="80000"/>
                                    </p:animScale>
                                    <p:animScale>
                                      <p:cBhvr>
                                        <p:cTn id="100" dur="166" decel="50000">
                                          <p:stCondLst>
                                            <p:cond delay="1338"/>
                                          </p:stCondLst>
                                        </p:cTn>
                                        <p:tgtEl>
                                          <p:spTgt spid="7">
                                            <p:graphicEl>
                                              <a:dgm id="{F2F930DA-FF24-4A6D-9A2A-9C3B0200B323}"/>
                                            </p:graphicEl>
                                          </p:spTgt>
                                        </p:tgtEl>
                                      </p:cBhvr>
                                      <p:to x="100000" y="100000"/>
                                    </p:animScale>
                                    <p:animScale>
                                      <p:cBhvr>
                                        <p:cTn id="101" dur="26">
                                          <p:stCondLst>
                                            <p:cond delay="1642"/>
                                          </p:stCondLst>
                                        </p:cTn>
                                        <p:tgtEl>
                                          <p:spTgt spid="7">
                                            <p:graphicEl>
                                              <a:dgm id="{F2F930DA-FF24-4A6D-9A2A-9C3B0200B323}"/>
                                            </p:graphicEl>
                                          </p:spTgt>
                                        </p:tgtEl>
                                      </p:cBhvr>
                                      <p:to x="100000" y="90000"/>
                                    </p:animScale>
                                    <p:animScale>
                                      <p:cBhvr>
                                        <p:cTn id="102" dur="166" decel="50000">
                                          <p:stCondLst>
                                            <p:cond delay="1668"/>
                                          </p:stCondLst>
                                        </p:cTn>
                                        <p:tgtEl>
                                          <p:spTgt spid="7">
                                            <p:graphicEl>
                                              <a:dgm id="{F2F930DA-FF24-4A6D-9A2A-9C3B0200B323}"/>
                                            </p:graphicEl>
                                          </p:spTgt>
                                        </p:tgtEl>
                                      </p:cBhvr>
                                      <p:to x="100000" y="100000"/>
                                    </p:animScale>
                                    <p:animScale>
                                      <p:cBhvr>
                                        <p:cTn id="103" dur="26">
                                          <p:stCondLst>
                                            <p:cond delay="1808"/>
                                          </p:stCondLst>
                                        </p:cTn>
                                        <p:tgtEl>
                                          <p:spTgt spid="7">
                                            <p:graphicEl>
                                              <a:dgm id="{F2F930DA-FF24-4A6D-9A2A-9C3B0200B323}"/>
                                            </p:graphicEl>
                                          </p:spTgt>
                                        </p:tgtEl>
                                      </p:cBhvr>
                                      <p:to x="100000" y="95000"/>
                                    </p:animScale>
                                    <p:animScale>
                                      <p:cBhvr>
                                        <p:cTn id="104" dur="166" decel="50000">
                                          <p:stCondLst>
                                            <p:cond delay="1834"/>
                                          </p:stCondLst>
                                        </p:cTn>
                                        <p:tgtEl>
                                          <p:spTgt spid="7">
                                            <p:graphicEl>
                                              <a:dgm id="{F2F930DA-FF24-4A6D-9A2A-9C3B0200B323}"/>
                                            </p:graphicEl>
                                          </p:spTgt>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grpId="0" nodeType="clickEffect">
                                  <p:stCondLst>
                                    <p:cond delay="0"/>
                                  </p:stCondLst>
                                  <p:childTnLst>
                                    <p:set>
                                      <p:cBhvr>
                                        <p:cTn id="108" dur="1" fill="hold">
                                          <p:stCondLst>
                                            <p:cond delay="0"/>
                                          </p:stCondLst>
                                        </p:cTn>
                                        <p:tgtEl>
                                          <p:spTgt spid="7">
                                            <p:graphicEl>
                                              <a:dgm id="{C1CCE6ED-3DD7-48E4-9F05-FF3A53D5C636}"/>
                                            </p:graphicEl>
                                          </p:spTgt>
                                        </p:tgtEl>
                                        <p:attrNameLst>
                                          <p:attrName>style.visibility</p:attrName>
                                        </p:attrNameLst>
                                      </p:cBhvr>
                                      <p:to>
                                        <p:strVal val="visible"/>
                                      </p:to>
                                    </p:set>
                                    <p:animEffect transition="in" filter="wipe(down)">
                                      <p:cBhvr>
                                        <p:cTn id="109" dur="580">
                                          <p:stCondLst>
                                            <p:cond delay="0"/>
                                          </p:stCondLst>
                                        </p:cTn>
                                        <p:tgtEl>
                                          <p:spTgt spid="7">
                                            <p:graphicEl>
                                              <a:dgm id="{C1CCE6ED-3DD7-48E4-9F05-FF3A53D5C636}"/>
                                            </p:graphicEl>
                                          </p:spTgt>
                                        </p:tgtEl>
                                      </p:cBhvr>
                                    </p:animEffect>
                                    <p:anim calcmode="lin" valueType="num">
                                      <p:cBhvr>
                                        <p:cTn id="110" dur="1822" tmFilter="0,0; 0.14,0.36; 0.43,0.73; 0.71,0.91; 1.0,1.0">
                                          <p:stCondLst>
                                            <p:cond delay="0"/>
                                          </p:stCondLst>
                                        </p:cTn>
                                        <p:tgtEl>
                                          <p:spTgt spid="7">
                                            <p:graphicEl>
                                              <a:dgm id="{C1CCE6ED-3DD7-48E4-9F05-FF3A53D5C636}"/>
                                            </p:graphic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7">
                                            <p:graphicEl>
                                              <a:dgm id="{C1CCE6ED-3DD7-48E4-9F05-FF3A53D5C636}"/>
                                            </p:graphic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7">
                                            <p:graphicEl>
                                              <a:dgm id="{C1CCE6ED-3DD7-48E4-9F05-FF3A53D5C636}"/>
                                            </p:graphic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7">
                                            <p:graphicEl>
                                              <a:dgm id="{C1CCE6ED-3DD7-48E4-9F05-FF3A53D5C636}"/>
                                            </p:graphic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7">
                                            <p:graphicEl>
                                              <a:dgm id="{C1CCE6ED-3DD7-48E4-9F05-FF3A53D5C636}"/>
                                            </p:graphic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7">
                                            <p:graphicEl>
                                              <a:dgm id="{C1CCE6ED-3DD7-48E4-9F05-FF3A53D5C636}"/>
                                            </p:graphicEl>
                                          </p:spTgt>
                                        </p:tgtEl>
                                      </p:cBhvr>
                                      <p:to x="100000" y="60000"/>
                                    </p:animScale>
                                    <p:animScale>
                                      <p:cBhvr>
                                        <p:cTn id="116" dur="166" decel="50000">
                                          <p:stCondLst>
                                            <p:cond delay="676"/>
                                          </p:stCondLst>
                                        </p:cTn>
                                        <p:tgtEl>
                                          <p:spTgt spid="7">
                                            <p:graphicEl>
                                              <a:dgm id="{C1CCE6ED-3DD7-48E4-9F05-FF3A53D5C636}"/>
                                            </p:graphicEl>
                                          </p:spTgt>
                                        </p:tgtEl>
                                      </p:cBhvr>
                                      <p:to x="100000" y="100000"/>
                                    </p:animScale>
                                    <p:animScale>
                                      <p:cBhvr>
                                        <p:cTn id="117" dur="26">
                                          <p:stCondLst>
                                            <p:cond delay="1312"/>
                                          </p:stCondLst>
                                        </p:cTn>
                                        <p:tgtEl>
                                          <p:spTgt spid="7">
                                            <p:graphicEl>
                                              <a:dgm id="{C1CCE6ED-3DD7-48E4-9F05-FF3A53D5C636}"/>
                                            </p:graphicEl>
                                          </p:spTgt>
                                        </p:tgtEl>
                                      </p:cBhvr>
                                      <p:to x="100000" y="80000"/>
                                    </p:animScale>
                                    <p:animScale>
                                      <p:cBhvr>
                                        <p:cTn id="118" dur="166" decel="50000">
                                          <p:stCondLst>
                                            <p:cond delay="1338"/>
                                          </p:stCondLst>
                                        </p:cTn>
                                        <p:tgtEl>
                                          <p:spTgt spid="7">
                                            <p:graphicEl>
                                              <a:dgm id="{C1CCE6ED-3DD7-48E4-9F05-FF3A53D5C636}"/>
                                            </p:graphicEl>
                                          </p:spTgt>
                                        </p:tgtEl>
                                      </p:cBhvr>
                                      <p:to x="100000" y="100000"/>
                                    </p:animScale>
                                    <p:animScale>
                                      <p:cBhvr>
                                        <p:cTn id="119" dur="26">
                                          <p:stCondLst>
                                            <p:cond delay="1642"/>
                                          </p:stCondLst>
                                        </p:cTn>
                                        <p:tgtEl>
                                          <p:spTgt spid="7">
                                            <p:graphicEl>
                                              <a:dgm id="{C1CCE6ED-3DD7-48E4-9F05-FF3A53D5C636}"/>
                                            </p:graphicEl>
                                          </p:spTgt>
                                        </p:tgtEl>
                                      </p:cBhvr>
                                      <p:to x="100000" y="90000"/>
                                    </p:animScale>
                                    <p:animScale>
                                      <p:cBhvr>
                                        <p:cTn id="120" dur="166" decel="50000">
                                          <p:stCondLst>
                                            <p:cond delay="1668"/>
                                          </p:stCondLst>
                                        </p:cTn>
                                        <p:tgtEl>
                                          <p:spTgt spid="7">
                                            <p:graphicEl>
                                              <a:dgm id="{C1CCE6ED-3DD7-48E4-9F05-FF3A53D5C636}"/>
                                            </p:graphicEl>
                                          </p:spTgt>
                                        </p:tgtEl>
                                      </p:cBhvr>
                                      <p:to x="100000" y="100000"/>
                                    </p:animScale>
                                    <p:animScale>
                                      <p:cBhvr>
                                        <p:cTn id="121" dur="26">
                                          <p:stCondLst>
                                            <p:cond delay="1808"/>
                                          </p:stCondLst>
                                        </p:cTn>
                                        <p:tgtEl>
                                          <p:spTgt spid="7">
                                            <p:graphicEl>
                                              <a:dgm id="{C1CCE6ED-3DD7-48E4-9F05-FF3A53D5C636}"/>
                                            </p:graphicEl>
                                          </p:spTgt>
                                        </p:tgtEl>
                                      </p:cBhvr>
                                      <p:to x="100000" y="95000"/>
                                    </p:animScale>
                                    <p:animScale>
                                      <p:cBhvr>
                                        <p:cTn id="122" dur="166" decel="50000">
                                          <p:stCondLst>
                                            <p:cond delay="1834"/>
                                          </p:stCondLst>
                                        </p:cTn>
                                        <p:tgtEl>
                                          <p:spTgt spid="7">
                                            <p:graphicEl>
                                              <a:dgm id="{C1CCE6ED-3DD7-48E4-9F05-FF3A53D5C636}"/>
                                            </p:graphicEl>
                                          </p:spTgt>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7">
                                            <p:graphicEl>
                                              <a:dgm id="{C7B2BD96-7523-47BE-A1C3-E21246996D20}"/>
                                            </p:graphicEl>
                                          </p:spTgt>
                                        </p:tgtEl>
                                        <p:attrNameLst>
                                          <p:attrName>style.visibility</p:attrName>
                                        </p:attrNameLst>
                                      </p:cBhvr>
                                      <p:to>
                                        <p:strVal val="visible"/>
                                      </p:to>
                                    </p:set>
                                    <p:animEffect transition="in" filter="wipe(down)">
                                      <p:cBhvr>
                                        <p:cTn id="125" dur="580">
                                          <p:stCondLst>
                                            <p:cond delay="0"/>
                                          </p:stCondLst>
                                        </p:cTn>
                                        <p:tgtEl>
                                          <p:spTgt spid="7">
                                            <p:graphicEl>
                                              <a:dgm id="{C7B2BD96-7523-47BE-A1C3-E21246996D20}"/>
                                            </p:graphicEl>
                                          </p:spTgt>
                                        </p:tgtEl>
                                      </p:cBhvr>
                                    </p:animEffect>
                                    <p:anim calcmode="lin" valueType="num">
                                      <p:cBhvr>
                                        <p:cTn id="126" dur="1822" tmFilter="0,0; 0.14,0.36; 0.43,0.73; 0.71,0.91; 1.0,1.0">
                                          <p:stCondLst>
                                            <p:cond delay="0"/>
                                          </p:stCondLst>
                                        </p:cTn>
                                        <p:tgtEl>
                                          <p:spTgt spid="7">
                                            <p:graphicEl>
                                              <a:dgm id="{C7B2BD96-7523-47BE-A1C3-E21246996D20}"/>
                                            </p:graphicEl>
                                          </p:spTgt>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7">
                                            <p:graphicEl>
                                              <a:dgm id="{C7B2BD96-7523-47BE-A1C3-E21246996D20}"/>
                                            </p:graphicEl>
                                          </p:spTgt>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7">
                                            <p:graphicEl>
                                              <a:dgm id="{C7B2BD96-7523-47BE-A1C3-E21246996D20}"/>
                                            </p:graphicEl>
                                          </p:spTgt>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7">
                                            <p:graphicEl>
                                              <a:dgm id="{C7B2BD96-7523-47BE-A1C3-E21246996D20}"/>
                                            </p:graphicEl>
                                          </p:spTgt>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7">
                                            <p:graphicEl>
                                              <a:dgm id="{C7B2BD96-7523-47BE-A1C3-E21246996D20}"/>
                                            </p:graphicEl>
                                          </p:spTgt>
                                        </p:tgtEl>
                                        <p:attrNameLst>
                                          <p:attrName>ppt_y</p:attrName>
                                        </p:attrNameLst>
                                      </p:cBhvr>
                                      <p:tavLst>
                                        <p:tav tm="0" fmla="#ppt_y-sin(pi*$)/81">
                                          <p:val>
                                            <p:fltVal val="0"/>
                                          </p:val>
                                        </p:tav>
                                        <p:tav tm="100000">
                                          <p:val>
                                            <p:fltVal val="1"/>
                                          </p:val>
                                        </p:tav>
                                      </p:tavLst>
                                    </p:anim>
                                    <p:animScale>
                                      <p:cBhvr>
                                        <p:cTn id="131" dur="26">
                                          <p:stCondLst>
                                            <p:cond delay="650"/>
                                          </p:stCondLst>
                                        </p:cTn>
                                        <p:tgtEl>
                                          <p:spTgt spid="7">
                                            <p:graphicEl>
                                              <a:dgm id="{C7B2BD96-7523-47BE-A1C3-E21246996D20}"/>
                                            </p:graphicEl>
                                          </p:spTgt>
                                        </p:tgtEl>
                                      </p:cBhvr>
                                      <p:to x="100000" y="60000"/>
                                    </p:animScale>
                                    <p:animScale>
                                      <p:cBhvr>
                                        <p:cTn id="132" dur="166" decel="50000">
                                          <p:stCondLst>
                                            <p:cond delay="676"/>
                                          </p:stCondLst>
                                        </p:cTn>
                                        <p:tgtEl>
                                          <p:spTgt spid="7">
                                            <p:graphicEl>
                                              <a:dgm id="{C7B2BD96-7523-47BE-A1C3-E21246996D20}"/>
                                            </p:graphicEl>
                                          </p:spTgt>
                                        </p:tgtEl>
                                      </p:cBhvr>
                                      <p:to x="100000" y="100000"/>
                                    </p:animScale>
                                    <p:animScale>
                                      <p:cBhvr>
                                        <p:cTn id="133" dur="26">
                                          <p:stCondLst>
                                            <p:cond delay="1312"/>
                                          </p:stCondLst>
                                        </p:cTn>
                                        <p:tgtEl>
                                          <p:spTgt spid="7">
                                            <p:graphicEl>
                                              <a:dgm id="{C7B2BD96-7523-47BE-A1C3-E21246996D20}"/>
                                            </p:graphicEl>
                                          </p:spTgt>
                                        </p:tgtEl>
                                      </p:cBhvr>
                                      <p:to x="100000" y="80000"/>
                                    </p:animScale>
                                    <p:animScale>
                                      <p:cBhvr>
                                        <p:cTn id="134" dur="166" decel="50000">
                                          <p:stCondLst>
                                            <p:cond delay="1338"/>
                                          </p:stCondLst>
                                        </p:cTn>
                                        <p:tgtEl>
                                          <p:spTgt spid="7">
                                            <p:graphicEl>
                                              <a:dgm id="{C7B2BD96-7523-47BE-A1C3-E21246996D20}"/>
                                            </p:graphicEl>
                                          </p:spTgt>
                                        </p:tgtEl>
                                      </p:cBhvr>
                                      <p:to x="100000" y="100000"/>
                                    </p:animScale>
                                    <p:animScale>
                                      <p:cBhvr>
                                        <p:cTn id="135" dur="26">
                                          <p:stCondLst>
                                            <p:cond delay="1642"/>
                                          </p:stCondLst>
                                        </p:cTn>
                                        <p:tgtEl>
                                          <p:spTgt spid="7">
                                            <p:graphicEl>
                                              <a:dgm id="{C7B2BD96-7523-47BE-A1C3-E21246996D20}"/>
                                            </p:graphicEl>
                                          </p:spTgt>
                                        </p:tgtEl>
                                      </p:cBhvr>
                                      <p:to x="100000" y="90000"/>
                                    </p:animScale>
                                    <p:animScale>
                                      <p:cBhvr>
                                        <p:cTn id="136" dur="166" decel="50000">
                                          <p:stCondLst>
                                            <p:cond delay="1668"/>
                                          </p:stCondLst>
                                        </p:cTn>
                                        <p:tgtEl>
                                          <p:spTgt spid="7">
                                            <p:graphicEl>
                                              <a:dgm id="{C7B2BD96-7523-47BE-A1C3-E21246996D20}"/>
                                            </p:graphicEl>
                                          </p:spTgt>
                                        </p:tgtEl>
                                      </p:cBhvr>
                                      <p:to x="100000" y="100000"/>
                                    </p:animScale>
                                    <p:animScale>
                                      <p:cBhvr>
                                        <p:cTn id="137" dur="26">
                                          <p:stCondLst>
                                            <p:cond delay="1808"/>
                                          </p:stCondLst>
                                        </p:cTn>
                                        <p:tgtEl>
                                          <p:spTgt spid="7">
                                            <p:graphicEl>
                                              <a:dgm id="{C7B2BD96-7523-47BE-A1C3-E21246996D20}"/>
                                            </p:graphicEl>
                                          </p:spTgt>
                                        </p:tgtEl>
                                      </p:cBhvr>
                                      <p:to x="100000" y="95000"/>
                                    </p:animScale>
                                    <p:animScale>
                                      <p:cBhvr>
                                        <p:cTn id="138" dur="166" decel="50000">
                                          <p:stCondLst>
                                            <p:cond delay="1834"/>
                                          </p:stCondLst>
                                        </p:cTn>
                                        <p:tgtEl>
                                          <p:spTgt spid="7">
                                            <p:graphicEl>
                                              <a:dgm id="{C7B2BD96-7523-47BE-A1C3-E21246996D20}"/>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4D17F-52A4-FB66-9417-3CBE88EC238D}"/>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b="1" dirty="0"/>
              <a:t>MERKLE </a:t>
            </a:r>
            <a:r>
              <a:rPr lang="en-US" b="1" kern="1200" dirty="0">
                <a:solidFill>
                  <a:schemeClr val="tx1"/>
                </a:solidFill>
                <a:latin typeface="+mj-lt"/>
                <a:ea typeface="+mj-ea"/>
                <a:cs typeface="+mj-cs"/>
              </a:rPr>
              <a:t>TREE OR HASH TREE</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29C293E3-73E7-3044-1374-EDE11E3D0522}"/>
              </a:ext>
            </a:extLst>
          </p:cNvPr>
          <p:cNvSpPr txBox="1"/>
          <p:nvPr/>
        </p:nvSpPr>
        <p:spPr>
          <a:xfrm>
            <a:off x="757083" y="1892987"/>
            <a:ext cx="4965291" cy="4708981"/>
          </a:xfrm>
          <a:prstGeom prst="rect">
            <a:avLst/>
          </a:prstGeom>
          <a:noFill/>
        </p:spPr>
        <p:txBody>
          <a:bodyPr wrap="square">
            <a:spAutoFit/>
          </a:bodyPr>
          <a:lstStyle/>
          <a:p>
            <a:r>
              <a:rPr lang="en-US" sz="4000" b="1" dirty="0">
                <a:solidFill>
                  <a:srgbClr val="D1D5DB"/>
                </a:solidFill>
                <a:latin typeface="Söhne"/>
              </a:rPr>
              <a:t>WHAT ?</a:t>
            </a:r>
          </a:p>
          <a:p>
            <a:endParaRPr lang="en-US" sz="2000" b="1" dirty="0">
              <a:solidFill>
                <a:srgbClr val="D1D5DB"/>
              </a:solidFill>
              <a:latin typeface="Söhne"/>
            </a:endParaRPr>
          </a:p>
          <a:p>
            <a:endParaRPr lang="en-US" sz="2000" b="1" dirty="0">
              <a:solidFill>
                <a:srgbClr val="D1D5DB"/>
              </a:solidFill>
              <a:latin typeface="Söhne"/>
            </a:endParaRPr>
          </a:p>
          <a:p>
            <a:endParaRPr lang="en-US" sz="2000" b="1" dirty="0">
              <a:solidFill>
                <a:srgbClr val="D1D5DB"/>
              </a:solidFill>
              <a:latin typeface="Söhne"/>
            </a:endParaRPr>
          </a:p>
          <a:p>
            <a:r>
              <a:rPr lang="en-US" sz="2000" b="1" dirty="0">
                <a:solidFill>
                  <a:srgbClr val="D1D5DB"/>
                </a:solidFill>
                <a:latin typeface="Söhne"/>
              </a:rPr>
              <a:t>A</a:t>
            </a:r>
            <a:r>
              <a:rPr lang="en-US" sz="2000" b="1" i="0" dirty="0">
                <a:solidFill>
                  <a:srgbClr val="D1D5DB"/>
                </a:solidFill>
                <a:effectLst/>
                <a:latin typeface="Söhne"/>
              </a:rPr>
              <a:t> Merkle tree is a data structure that uses cryptographic hash functions to organize data in a hierarchical structure. It allows for efficient verification of data integrity by comparing the root hash with a trusted value. Merkle trees are used in various applications, such as blockchain and distributed file systems, to ensure data consistency and enable efficient verification of large datasets.</a:t>
            </a:r>
            <a:endParaRPr lang="en-IN" sz="2000" b="1" dirty="0"/>
          </a:p>
        </p:txBody>
      </p:sp>
      <p:sp>
        <p:nvSpPr>
          <p:cNvPr id="9" name="TextBox 8">
            <a:extLst>
              <a:ext uri="{FF2B5EF4-FFF2-40B4-BE49-F238E27FC236}">
                <a16:creationId xmlns:a16="http://schemas.microsoft.com/office/drawing/2014/main" id="{58BFBEC4-16EB-AB68-B26F-2218E564FE4E}"/>
              </a:ext>
            </a:extLst>
          </p:cNvPr>
          <p:cNvSpPr txBox="1"/>
          <p:nvPr/>
        </p:nvSpPr>
        <p:spPr>
          <a:xfrm>
            <a:off x="6479457" y="1652790"/>
            <a:ext cx="5152104" cy="5139869"/>
          </a:xfrm>
          <a:prstGeom prst="rect">
            <a:avLst/>
          </a:prstGeom>
          <a:noFill/>
        </p:spPr>
        <p:txBody>
          <a:bodyPr wrap="square">
            <a:spAutoFit/>
          </a:bodyPr>
          <a:lstStyle/>
          <a:p>
            <a:pPr algn="l"/>
            <a:r>
              <a:rPr lang="en-US" b="1" i="0" dirty="0">
                <a:solidFill>
                  <a:srgbClr val="D1D5DB"/>
                </a:solidFill>
                <a:effectLst/>
                <a:latin typeface="Söhne"/>
              </a:rPr>
              <a:t>The main purpose of using a Merkle tree in this context is to provide a tamper-evident and efficient way to verify the integrity of the resource allocation data. By comparing the root hash of the Merkle tree with a trusted value, it becomes possible to quickly determine if any changes or discrepancies have occurred in the resource allocation.</a:t>
            </a:r>
          </a:p>
          <a:p>
            <a:pPr algn="l"/>
            <a:r>
              <a:rPr lang="en-US" b="1" i="0" dirty="0">
                <a:solidFill>
                  <a:srgbClr val="D1D5DB"/>
                </a:solidFill>
                <a:effectLst/>
                <a:latin typeface="Söhne"/>
              </a:rPr>
              <a:t>In essence, the Merkle tree allows for efficient verification of the resource allocation status, ensuring that the data has not been modified or tampered with. This can be particularly useful in scenarios where maintaining the integrity of the resource allocation is critical, such as in distributed systems or cloud computing environments.</a:t>
            </a:r>
          </a:p>
          <a:p>
            <a:pPr algn="l"/>
            <a:endParaRPr lang="en-US" b="1" i="0" dirty="0">
              <a:solidFill>
                <a:srgbClr val="D1D5DB"/>
              </a:solidFill>
              <a:effectLst/>
              <a:latin typeface="Söhne"/>
            </a:endParaRPr>
          </a:p>
          <a:p>
            <a:pPr algn="l"/>
            <a:endParaRPr lang="en-US" b="1" dirty="0">
              <a:solidFill>
                <a:srgbClr val="D1D5DB"/>
              </a:solidFill>
              <a:latin typeface="Söhne"/>
            </a:endParaRPr>
          </a:p>
          <a:p>
            <a:pPr algn="l"/>
            <a:r>
              <a:rPr lang="en-US" sz="4000" b="1" i="0" dirty="0">
                <a:solidFill>
                  <a:srgbClr val="D1D5DB"/>
                </a:solidFill>
                <a:effectLst/>
                <a:latin typeface="Söhne"/>
              </a:rPr>
              <a:t>WHY ?</a:t>
            </a:r>
          </a:p>
        </p:txBody>
      </p:sp>
    </p:spTree>
    <p:extLst>
      <p:ext uri="{BB962C8B-B14F-4D97-AF65-F5344CB8AC3E}">
        <p14:creationId xmlns:p14="http://schemas.microsoft.com/office/powerpoint/2010/main" val="357958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4D17F-52A4-FB66-9417-3CBE88EC238D}"/>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b="1" dirty="0"/>
              <a:t>VISUALIZATION GRAPH</a:t>
            </a:r>
            <a:endParaRPr lang="en-US" b="1"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29C293E3-73E7-3044-1374-EDE11E3D0522}"/>
              </a:ext>
            </a:extLst>
          </p:cNvPr>
          <p:cNvSpPr txBox="1"/>
          <p:nvPr/>
        </p:nvSpPr>
        <p:spPr>
          <a:xfrm>
            <a:off x="757083" y="1892987"/>
            <a:ext cx="4965291" cy="3785652"/>
          </a:xfrm>
          <a:prstGeom prst="rect">
            <a:avLst/>
          </a:prstGeom>
          <a:noFill/>
        </p:spPr>
        <p:txBody>
          <a:bodyPr wrap="square">
            <a:spAutoFit/>
          </a:bodyPr>
          <a:lstStyle/>
          <a:p>
            <a:r>
              <a:rPr lang="en-US" sz="4000" b="1" dirty="0">
                <a:solidFill>
                  <a:srgbClr val="D1D5DB"/>
                </a:solidFill>
                <a:latin typeface="Söhne"/>
              </a:rPr>
              <a:t>WHAT ?</a:t>
            </a:r>
          </a:p>
          <a:p>
            <a:endParaRPr lang="en-US" sz="2000" b="1" dirty="0">
              <a:solidFill>
                <a:srgbClr val="D1D5DB"/>
              </a:solidFill>
              <a:latin typeface="Söhne"/>
            </a:endParaRPr>
          </a:p>
          <a:p>
            <a:endParaRPr lang="en-US" sz="2000" b="1" dirty="0">
              <a:solidFill>
                <a:srgbClr val="D1D5DB"/>
              </a:solidFill>
              <a:latin typeface="Söhne"/>
            </a:endParaRPr>
          </a:p>
          <a:p>
            <a:endParaRPr lang="en-US" sz="2000" b="1" dirty="0">
              <a:solidFill>
                <a:srgbClr val="D1D5DB"/>
              </a:solidFill>
              <a:latin typeface="Söhne"/>
            </a:endParaRPr>
          </a:p>
          <a:p>
            <a:r>
              <a:rPr lang="en-US" sz="2000" b="1" i="0" dirty="0">
                <a:solidFill>
                  <a:srgbClr val="D1D5DB"/>
                </a:solidFill>
                <a:effectLst/>
                <a:latin typeface="Söhne"/>
              </a:rPr>
              <a:t>The visualization graph is a graphical representation of the allocation status of cloud resources. It visually displays the relationships and priorities among the resources, allowing for easier understanding and analysis of the resource allocation patterns.</a:t>
            </a:r>
            <a:endParaRPr lang="en-IN" sz="2000" b="1" dirty="0"/>
          </a:p>
        </p:txBody>
      </p:sp>
      <p:sp>
        <p:nvSpPr>
          <p:cNvPr id="9" name="TextBox 8">
            <a:extLst>
              <a:ext uri="{FF2B5EF4-FFF2-40B4-BE49-F238E27FC236}">
                <a16:creationId xmlns:a16="http://schemas.microsoft.com/office/drawing/2014/main" id="{58BFBEC4-16EB-AB68-B26F-2218E564FE4E}"/>
              </a:ext>
            </a:extLst>
          </p:cNvPr>
          <p:cNvSpPr txBox="1"/>
          <p:nvPr/>
        </p:nvSpPr>
        <p:spPr>
          <a:xfrm>
            <a:off x="6479457" y="1992782"/>
            <a:ext cx="5152104" cy="4031873"/>
          </a:xfrm>
          <a:prstGeom prst="rect">
            <a:avLst/>
          </a:prstGeom>
          <a:noFill/>
        </p:spPr>
        <p:txBody>
          <a:bodyPr wrap="square">
            <a:spAutoFit/>
          </a:bodyPr>
          <a:lstStyle/>
          <a:p>
            <a:pPr algn="l"/>
            <a:r>
              <a:rPr lang="en-US" b="1" i="0" dirty="0">
                <a:solidFill>
                  <a:srgbClr val="D1D5DB"/>
                </a:solidFill>
                <a:effectLst/>
                <a:latin typeface="Söhne"/>
              </a:rPr>
              <a:t>The visualization graph is used in the code to provide a visual representation of the allocated cloud resources. It helps in understanding the allocation patterns, priorities, and relationships among the resources. By visualizing the resources, users can easily identify the current allocation status, observe any imbalances or inefficiencies in the allocation, and make informed decisions for resource management. The visualization graph enhances the user experience and facilitates better resource allocation and decision-making processes.</a:t>
            </a:r>
          </a:p>
          <a:p>
            <a:pPr algn="l"/>
            <a:endParaRPr lang="en-US" b="1" dirty="0">
              <a:solidFill>
                <a:srgbClr val="D1D5DB"/>
              </a:solidFill>
              <a:latin typeface="Söhne"/>
            </a:endParaRPr>
          </a:p>
          <a:p>
            <a:pPr algn="l"/>
            <a:r>
              <a:rPr lang="en-US" sz="4000" b="1" i="0" dirty="0">
                <a:solidFill>
                  <a:srgbClr val="D1D5DB"/>
                </a:solidFill>
                <a:effectLst/>
                <a:latin typeface="Söhne"/>
              </a:rPr>
              <a:t>WHY ?</a:t>
            </a:r>
          </a:p>
        </p:txBody>
      </p:sp>
    </p:spTree>
    <p:extLst>
      <p:ext uri="{BB962C8B-B14F-4D97-AF65-F5344CB8AC3E}">
        <p14:creationId xmlns:p14="http://schemas.microsoft.com/office/powerpoint/2010/main" val="410929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4D17F-52A4-FB66-9417-3CBE88EC238D}"/>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b="1" dirty="0"/>
              <a:t>PRIORITY QUEUE</a:t>
            </a:r>
            <a:endParaRPr lang="en-US" b="1"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29C293E3-73E7-3044-1374-EDE11E3D0522}"/>
              </a:ext>
            </a:extLst>
          </p:cNvPr>
          <p:cNvSpPr txBox="1"/>
          <p:nvPr/>
        </p:nvSpPr>
        <p:spPr>
          <a:xfrm>
            <a:off x="757083" y="1892987"/>
            <a:ext cx="4965291" cy="3785652"/>
          </a:xfrm>
          <a:prstGeom prst="rect">
            <a:avLst/>
          </a:prstGeom>
          <a:noFill/>
        </p:spPr>
        <p:txBody>
          <a:bodyPr wrap="square">
            <a:spAutoFit/>
          </a:bodyPr>
          <a:lstStyle/>
          <a:p>
            <a:r>
              <a:rPr lang="en-US" sz="4000" b="1" dirty="0">
                <a:solidFill>
                  <a:srgbClr val="D1D5DB"/>
                </a:solidFill>
                <a:latin typeface="Söhne"/>
              </a:rPr>
              <a:t>WHAT ?</a:t>
            </a:r>
          </a:p>
          <a:p>
            <a:endParaRPr lang="en-US" sz="2000" b="1" dirty="0">
              <a:solidFill>
                <a:srgbClr val="D1D5DB"/>
              </a:solidFill>
              <a:latin typeface="Söhne"/>
            </a:endParaRPr>
          </a:p>
          <a:p>
            <a:endParaRPr lang="en-US" sz="2000" b="1" dirty="0">
              <a:solidFill>
                <a:srgbClr val="D1D5DB"/>
              </a:solidFill>
              <a:latin typeface="Söhne"/>
            </a:endParaRPr>
          </a:p>
          <a:p>
            <a:endParaRPr lang="en-US" sz="2000" b="1" dirty="0">
              <a:solidFill>
                <a:srgbClr val="D1D5DB"/>
              </a:solidFill>
              <a:latin typeface="Söhne"/>
            </a:endParaRPr>
          </a:p>
          <a:p>
            <a:r>
              <a:rPr lang="en-US" sz="2000" b="1" i="0" dirty="0">
                <a:solidFill>
                  <a:srgbClr val="D1D5DB"/>
                </a:solidFill>
                <a:effectLst/>
                <a:latin typeface="Söhne"/>
              </a:rPr>
              <a:t>A priority queue is a type of data structure that stores elements along with their associated priorities. It allows efficient insertion and removal of elements based on their priority. In a priority queue, elements with higher priority are dequeued before elements with lower priority.</a:t>
            </a:r>
            <a:endParaRPr lang="en-IN" sz="2000" b="1" dirty="0"/>
          </a:p>
        </p:txBody>
      </p:sp>
      <p:sp>
        <p:nvSpPr>
          <p:cNvPr id="9" name="TextBox 8">
            <a:extLst>
              <a:ext uri="{FF2B5EF4-FFF2-40B4-BE49-F238E27FC236}">
                <a16:creationId xmlns:a16="http://schemas.microsoft.com/office/drawing/2014/main" id="{58BFBEC4-16EB-AB68-B26F-2218E564FE4E}"/>
              </a:ext>
            </a:extLst>
          </p:cNvPr>
          <p:cNvSpPr txBox="1"/>
          <p:nvPr/>
        </p:nvSpPr>
        <p:spPr>
          <a:xfrm>
            <a:off x="6479457" y="1992782"/>
            <a:ext cx="5152104" cy="4431983"/>
          </a:xfrm>
          <a:prstGeom prst="rect">
            <a:avLst/>
          </a:prstGeom>
          <a:noFill/>
        </p:spPr>
        <p:txBody>
          <a:bodyPr wrap="square">
            <a:spAutoFit/>
          </a:bodyPr>
          <a:lstStyle/>
          <a:p>
            <a:pPr algn="l"/>
            <a:r>
              <a:rPr lang="en-US" b="1" i="0" dirty="0">
                <a:solidFill>
                  <a:srgbClr val="D1D5DB"/>
                </a:solidFill>
                <a:effectLst/>
                <a:latin typeface="Söhne"/>
              </a:rPr>
              <a:t>The priority queue is used in the code to manage the allocation of cloud resources based on their priorities. It ensures that resources with higher priorities are allocated first, allows for efficient retrieval of the highest priority resource, supports dynamic priority updates, and provides flexibility in resource allocation based on specific criteria. Its use enables efficient resource management and better resource utilization.</a:t>
            </a:r>
            <a:endParaRPr lang="en-US" b="1" dirty="0">
              <a:solidFill>
                <a:srgbClr val="D1D5DB"/>
              </a:solidFill>
              <a:latin typeface="Söhne"/>
            </a:endParaRPr>
          </a:p>
          <a:p>
            <a:pPr algn="l"/>
            <a:endParaRPr lang="en-US" sz="4000" b="1" i="0" dirty="0">
              <a:solidFill>
                <a:srgbClr val="D1D5DB"/>
              </a:solidFill>
              <a:effectLst/>
              <a:latin typeface="Söhne"/>
            </a:endParaRPr>
          </a:p>
          <a:p>
            <a:pPr algn="l"/>
            <a:endParaRPr lang="en-US" sz="4000" b="1" dirty="0">
              <a:solidFill>
                <a:srgbClr val="D1D5DB"/>
              </a:solidFill>
              <a:latin typeface="Söhne"/>
            </a:endParaRPr>
          </a:p>
          <a:p>
            <a:pPr algn="l"/>
            <a:r>
              <a:rPr lang="en-US" sz="4000" b="1" i="0" dirty="0">
                <a:solidFill>
                  <a:srgbClr val="D1D5DB"/>
                </a:solidFill>
                <a:effectLst/>
                <a:latin typeface="Söhne"/>
              </a:rPr>
              <a:t>WHY ?</a:t>
            </a:r>
          </a:p>
        </p:txBody>
      </p:sp>
    </p:spTree>
    <p:extLst>
      <p:ext uri="{BB962C8B-B14F-4D97-AF65-F5344CB8AC3E}">
        <p14:creationId xmlns:p14="http://schemas.microsoft.com/office/powerpoint/2010/main" val="316134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4D17F-52A4-FB66-9417-3CBE88EC238D}"/>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b="1" kern="1200" dirty="0">
                <a:solidFill>
                  <a:schemeClr val="tx1"/>
                </a:solidFill>
                <a:latin typeface="+mj-lt"/>
                <a:ea typeface="+mj-ea"/>
                <a:cs typeface="+mj-cs"/>
              </a:rPr>
              <a:t>ADVANTAGES</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29C293E3-73E7-3044-1374-EDE11E3D0522}"/>
              </a:ext>
            </a:extLst>
          </p:cNvPr>
          <p:cNvSpPr txBox="1"/>
          <p:nvPr/>
        </p:nvSpPr>
        <p:spPr>
          <a:xfrm>
            <a:off x="757083" y="1892987"/>
            <a:ext cx="4965291" cy="4893647"/>
          </a:xfrm>
          <a:prstGeom prst="rect">
            <a:avLst/>
          </a:prstGeom>
          <a:noFill/>
        </p:spPr>
        <p:txBody>
          <a:bodyPr wrap="square">
            <a:spAutoFit/>
          </a:bodyPr>
          <a:lstStyle/>
          <a:p>
            <a:pPr algn="l"/>
            <a:r>
              <a:rPr lang="en-US" sz="2800" b="1" i="0" dirty="0">
                <a:solidFill>
                  <a:srgbClr val="D1D5DB"/>
                </a:solidFill>
                <a:effectLst/>
                <a:latin typeface="Söhne"/>
              </a:rPr>
              <a:t>Trees:</a:t>
            </a:r>
          </a:p>
          <a:p>
            <a:pPr algn="l"/>
            <a:endParaRPr lang="en-US" sz="2800" b="1" i="0" dirty="0">
              <a:solidFill>
                <a:srgbClr val="D1D5DB"/>
              </a:solidFill>
              <a:effectLst/>
              <a:latin typeface="Söhne"/>
            </a:endParaRPr>
          </a:p>
          <a:p>
            <a:pPr algn="l">
              <a:buFont typeface="+mj-lt"/>
              <a:buAutoNum type="arabicPeriod"/>
            </a:pPr>
            <a:r>
              <a:rPr lang="en-US" sz="2000" b="0" i="0" dirty="0">
                <a:solidFill>
                  <a:srgbClr val="D1D5DB"/>
                </a:solidFill>
                <a:effectLst/>
                <a:latin typeface="Söhne"/>
              </a:rPr>
              <a:t>Hierarchical Structure </a:t>
            </a:r>
          </a:p>
          <a:p>
            <a:pPr algn="l">
              <a:buFont typeface="+mj-lt"/>
              <a:buAutoNum type="arabicPeriod"/>
            </a:pPr>
            <a:r>
              <a:rPr lang="en-US" sz="2000" b="0" i="0" dirty="0">
                <a:solidFill>
                  <a:srgbClr val="D1D5DB"/>
                </a:solidFill>
                <a:effectLst/>
                <a:latin typeface="Söhne"/>
              </a:rPr>
              <a:t>Fast Search and Retrieval</a:t>
            </a:r>
          </a:p>
          <a:p>
            <a:pPr algn="l">
              <a:buFont typeface="+mj-lt"/>
              <a:buAutoNum type="arabicPeriod"/>
            </a:pPr>
            <a:r>
              <a:rPr lang="en-US" sz="2000" b="0" i="0" dirty="0">
                <a:solidFill>
                  <a:srgbClr val="D1D5DB"/>
                </a:solidFill>
                <a:effectLst/>
                <a:latin typeface="Söhne"/>
              </a:rPr>
              <a:t>Ordered Storage</a:t>
            </a:r>
          </a:p>
          <a:p>
            <a:pPr algn="l">
              <a:buFont typeface="+mj-lt"/>
              <a:buAutoNum type="arabicPeriod"/>
            </a:pPr>
            <a:r>
              <a:rPr lang="en-US" sz="2000" b="0" i="0" dirty="0">
                <a:solidFill>
                  <a:srgbClr val="D1D5DB"/>
                </a:solidFill>
                <a:effectLst/>
                <a:latin typeface="Söhne"/>
              </a:rPr>
              <a:t>Balanced Search Trees</a:t>
            </a:r>
          </a:p>
          <a:p>
            <a:pPr algn="l">
              <a:buFont typeface="+mj-lt"/>
              <a:buAutoNum type="arabicPeriod"/>
            </a:pPr>
            <a:endParaRPr lang="en-US" sz="2000" dirty="0">
              <a:solidFill>
                <a:srgbClr val="D1D5DB"/>
              </a:solidFill>
              <a:latin typeface="Söhne"/>
            </a:endParaRPr>
          </a:p>
          <a:p>
            <a:pPr algn="l"/>
            <a:r>
              <a:rPr lang="en-US" sz="2800" b="1" i="0" dirty="0">
                <a:solidFill>
                  <a:srgbClr val="D1D5DB"/>
                </a:solidFill>
                <a:effectLst/>
                <a:latin typeface="Söhne"/>
              </a:rPr>
              <a:t>Graphs:</a:t>
            </a:r>
          </a:p>
          <a:p>
            <a:pPr algn="l"/>
            <a:endParaRPr lang="en-US" sz="2800" b="1" i="0" dirty="0">
              <a:solidFill>
                <a:srgbClr val="D1D5DB"/>
              </a:solidFill>
              <a:effectLst/>
              <a:latin typeface="Söhne"/>
            </a:endParaRPr>
          </a:p>
          <a:p>
            <a:pPr algn="l">
              <a:buFont typeface="+mj-lt"/>
              <a:buAutoNum type="arabicPeriod"/>
            </a:pPr>
            <a:r>
              <a:rPr lang="en-US" sz="2000" b="0" i="0" dirty="0">
                <a:solidFill>
                  <a:srgbClr val="D1D5DB"/>
                </a:solidFill>
                <a:effectLst/>
                <a:latin typeface="Söhne"/>
              </a:rPr>
              <a:t>Versatile Representation</a:t>
            </a:r>
          </a:p>
          <a:p>
            <a:pPr algn="l">
              <a:buFont typeface="+mj-lt"/>
              <a:buAutoNum type="arabicPeriod"/>
            </a:pPr>
            <a:r>
              <a:rPr lang="en-US" sz="2000" b="0" i="0" dirty="0">
                <a:solidFill>
                  <a:srgbClr val="D1D5DB"/>
                </a:solidFill>
                <a:effectLst/>
                <a:latin typeface="Söhne"/>
              </a:rPr>
              <a:t>Complex Relationships</a:t>
            </a:r>
          </a:p>
          <a:p>
            <a:pPr algn="l">
              <a:buFont typeface="+mj-lt"/>
              <a:buAutoNum type="arabicPeriod"/>
            </a:pPr>
            <a:r>
              <a:rPr lang="en-US" sz="2000" b="0" i="0" dirty="0">
                <a:solidFill>
                  <a:srgbClr val="D1D5DB"/>
                </a:solidFill>
                <a:effectLst/>
                <a:latin typeface="Söhne"/>
              </a:rPr>
              <a:t>Efficient Traversal</a:t>
            </a:r>
          </a:p>
          <a:p>
            <a:pPr algn="l">
              <a:buFont typeface="+mj-lt"/>
              <a:buAutoNum type="arabicPeriod"/>
            </a:pPr>
            <a:r>
              <a:rPr lang="en-US" sz="2000" b="0" i="0" dirty="0">
                <a:solidFill>
                  <a:srgbClr val="D1D5DB"/>
                </a:solidFill>
                <a:effectLst/>
                <a:latin typeface="Söhne"/>
              </a:rPr>
              <a:t>Modeling Constraints</a:t>
            </a:r>
          </a:p>
          <a:p>
            <a:pPr algn="l"/>
            <a:endParaRPr lang="en-IN" sz="2000" b="1" dirty="0"/>
          </a:p>
        </p:txBody>
      </p:sp>
      <p:sp>
        <p:nvSpPr>
          <p:cNvPr id="9" name="TextBox 8">
            <a:extLst>
              <a:ext uri="{FF2B5EF4-FFF2-40B4-BE49-F238E27FC236}">
                <a16:creationId xmlns:a16="http://schemas.microsoft.com/office/drawing/2014/main" id="{58BFBEC4-16EB-AB68-B26F-2218E564FE4E}"/>
              </a:ext>
            </a:extLst>
          </p:cNvPr>
          <p:cNvSpPr txBox="1"/>
          <p:nvPr/>
        </p:nvSpPr>
        <p:spPr>
          <a:xfrm>
            <a:off x="6282813" y="3038284"/>
            <a:ext cx="5152104" cy="2185214"/>
          </a:xfrm>
          <a:prstGeom prst="rect">
            <a:avLst/>
          </a:prstGeom>
          <a:noFill/>
        </p:spPr>
        <p:txBody>
          <a:bodyPr wrap="square">
            <a:spAutoFit/>
          </a:bodyPr>
          <a:lstStyle/>
          <a:p>
            <a:pPr algn="l"/>
            <a:r>
              <a:rPr lang="en-US" sz="2800" b="1" i="0" dirty="0">
                <a:solidFill>
                  <a:srgbClr val="D1D5DB"/>
                </a:solidFill>
                <a:effectLst/>
                <a:latin typeface="Söhne"/>
              </a:rPr>
              <a:t>Priority Queue:</a:t>
            </a:r>
          </a:p>
          <a:p>
            <a:pPr algn="l"/>
            <a:endParaRPr lang="en-US" dirty="0">
              <a:solidFill>
                <a:srgbClr val="D1D5DB"/>
              </a:solidFill>
              <a:latin typeface="Söhne"/>
            </a:endParaRPr>
          </a:p>
          <a:p>
            <a:pPr algn="l"/>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Efficient Priority-Based Operations</a:t>
            </a:r>
          </a:p>
          <a:p>
            <a:pPr algn="l">
              <a:buFont typeface="+mj-lt"/>
              <a:buAutoNum type="arabicPeriod"/>
            </a:pPr>
            <a:r>
              <a:rPr lang="en-US" b="0" i="0" dirty="0">
                <a:solidFill>
                  <a:srgbClr val="D1D5DB"/>
                </a:solidFill>
                <a:effectLst/>
                <a:latin typeface="Söhne"/>
              </a:rPr>
              <a:t>Customizable Priority Ordering</a:t>
            </a:r>
          </a:p>
          <a:p>
            <a:pPr algn="l">
              <a:buFont typeface="+mj-lt"/>
              <a:buAutoNum type="arabicPeriod"/>
            </a:pPr>
            <a:r>
              <a:rPr lang="en-US" b="0" i="0" dirty="0">
                <a:solidFill>
                  <a:srgbClr val="D1D5DB"/>
                </a:solidFill>
                <a:effectLst/>
                <a:latin typeface="Söhne"/>
              </a:rPr>
              <a:t>Dynamic Priority Updates</a:t>
            </a:r>
          </a:p>
          <a:p>
            <a:pPr algn="l">
              <a:buFont typeface="+mj-lt"/>
              <a:buAutoNum type="arabicPeriod"/>
            </a:pPr>
            <a:r>
              <a:rPr lang="en-US" b="0" i="0" dirty="0">
                <a:solidFill>
                  <a:srgbClr val="D1D5DB"/>
                </a:solidFill>
                <a:effectLst/>
                <a:latin typeface="Söhne"/>
              </a:rPr>
              <a:t>Versatile Applications</a:t>
            </a:r>
          </a:p>
        </p:txBody>
      </p:sp>
    </p:spTree>
    <p:extLst>
      <p:ext uri="{BB962C8B-B14F-4D97-AF65-F5344CB8AC3E}">
        <p14:creationId xmlns:p14="http://schemas.microsoft.com/office/powerpoint/2010/main" val="359268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itle 4">
            <a:extLst>
              <a:ext uri="{FF2B5EF4-FFF2-40B4-BE49-F238E27FC236}">
                <a16:creationId xmlns:a16="http://schemas.microsoft.com/office/drawing/2014/main" id="{0AACB529-690B-9DF6-D340-4FE7EEF6A077}"/>
              </a:ext>
            </a:extLst>
          </p:cNvPr>
          <p:cNvSpPr>
            <a:spLocks noGrp="1"/>
          </p:cNvSpPr>
          <p:nvPr>
            <p:ph type="title"/>
          </p:nvPr>
        </p:nvSpPr>
        <p:spPr>
          <a:xfrm>
            <a:off x="838200" y="365125"/>
            <a:ext cx="10487378" cy="1283230"/>
          </a:xfrm>
        </p:spPr>
        <p:txBody>
          <a:bodyPr/>
          <a:lstStyle/>
          <a:p>
            <a:r>
              <a:rPr lang="en-GB" b="1" dirty="0"/>
              <a:t>EXAMPLE OF OUTPUT</a:t>
            </a:r>
            <a:endParaRPr lang="en-IN" b="1" dirty="0"/>
          </a:p>
        </p:txBody>
      </p:sp>
      <p:sp>
        <p:nvSpPr>
          <p:cNvPr id="2" name="TextBox 1">
            <a:extLst>
              <a:ext uri="{FF2B5EF4-FFF2-40B4-BE49-F238E27FC236}">
                <a16:creationId xmlns:a16="http://schemas.microsoft.com/office/drawing/2014/main" id="{E6B744C4-90BB-0F3A-5AA5-3E6C6EBA7DBA}"/>
              </a:ext>
            </a:extLst>
          </p:cNvPr>
          <p:cNvSpPr txBox="1"/>
          <p:nvPr/>
        </p:nvSpPr>
        <p:spPr>
          <a:xfrm>
            <a:off x="709790" y="1779869"/>
            <a:ext cx="478644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a:p>
            <a:r>
              <a:rPr lang="en-US" dirty="0">
                <a:cs typeface="Calibri"/>
              </a:rPr>
              <a:t>Resource Allocation System Menu:</a:t>
            </a:r>
          </a:p>
          <a:p>
            <a:r>
              <a:rPr lang="en-US" dirty="0">
                <a:cs typeface="Calibri"/>
              </a:rPr>
              <a:t>1. Allocate a resource</a:t>
            </a:r>
          </a:p>
          <a:p>
            <a:r>
              <a:rPr lang="en-US" dirty="0">
                <a:cs typeface="Calibri"/>
              </a:rPr>
              <a:t>2. Deallocate a resource</a:t>
            </a:r>
          </a:p>
          <a:p>
            <a:r>
              <a:rPr lang="en-US" dirty="0">
                <a:cs typeface="Calibri"/>
              </a:rPr>
              <a:t>3. Build Merkle tree</a:t>
            </a:r>
          </a:p>
          <a:p>
            <a:r>
              <a:rPr lang="en-US" dirty="0">
                <a:cs typeface="Calibri"/>
              </a:rPr>
              <a:t>4. Verify Merkle tree</a:t>
            </a:r>
          </a:p>
          <a:p>
            <a:r>
              <a:rPr lang="en-US" dirty="0">
                <a:cs typeface="Calibri"/>
              </a:rPr>
              <a:t>5. Get allocated resources</a:t>
            </a:r>
          </a:p>
          <a:p>
            <a:r>
              <a:rPr lang="en-US" dirty="0">
                <a:cs typeface="Calibri"/>
              </a:rPr>
              <a:t>6. Search for a resource by name</a:t>
            </a:r>
          </a:p>
          <a:p>
            <a:r>
              <a:rPr lang="en-US" dirty="0">
                <a:cs typeface="Calibri"/>
              </a:rPr>
              <a:t>7. Visualize resources</a:t>
            </a:r>
          </a:p>
          <a:p>
            <a:r>
              <a:rPr lang="en-US" dirty="0">
                <a:cs typeface="Calibri"/>
              </a:rPr>
              <a:t>0. Exit</a:t>
            </a:r>
          </a:p>
          <a:p>
            <a:r>
              <a:rPr lang="en-US" dirty="0">
                <a:cs typeface="Calibri"/>
              </a:rPr>
              <a:t>Enter your choice: </a:t>
            </a:r>
          </a:p>
          <a:p>
            <a:r>
              <a:rPr lang="en-US" dirty="0">
                <a:cs typeface="Calibri"/>
              </a:rPr>
              <a:t>Invalid input. Please try again.</a:t>
            </a:r>
          </a:p>
          <a:p>
            <a:r>
              <a:rPr lang="en-US" dirty="0">
                <a:cs typeface="Calibri"/>
              </a:rPr>
              <a:t>Enter your choice: 1</a:t>
            </a:r>
          </a:p>
          <a:p>
            <a:r>
              <a:rPr lang="en-US" dirty="0">
                <a:cs typeface="Calibri"/>
              </a:rPr>
              <a:t>Enter the name of the resource: MEMORY</a:t>
            </a:r>
          </a:p>
          <a:p>
            <a:r>
              <a:rPr lang="en-US" dirty="0">
                <a:cs typeface="Calibri"/>
              </a:rPr>
              <a:t>Enter the priority of the resource: 3</a:t>
            </a:r>
          </a:p>
          <a:p>
            <a:r>
              <a:rPr lang="en-US" dirty="0">
                <a:cs typeface="Calibri"/>
              </a:rPr>
              <a:t>Resource allocated successfully.</a:t>
            </a:r>
          </a:p>
        </p:txBody>
      </p:sp>
      <p:sp>
        <p:nvSpPr>
          <p:cNvPr id="4" name="TextBox 3">
            <a:extLst>
              <a:ext uri="{FF2B5EF4-FFF2-40B4-BE49-F238E27FC236}">
                <a16:creationId xmlns:a16="http://schemas.microsoft.com/office/drawing/2014/main" id="{FB710AF1-B60D-3E5F-2739-7F31C4ED1761}"/>
              </a:ext>
            </a:extLst>
          </p:cNvPr>
          <p:cNvSpPr txBox="1"/>
          <p:nvPr/>
        </p:nvSpPr>
        <p:spPr>
          <a:xfrm>
            <a:off x="6081889" y="2195366"/>
            <a:ext cx="6096000" cy="3693319"/>
          </a:xfrm>
          <a:prstGeom prst="rect">
            <a:avLst/>
          </a:prstGeom>
          <a:noFill/>
        </p:spPr>
        <p:txBody>
          <a:bodyPr wrap="square">
            <a:spAutoFit/>
          </a:bodyPr>
          <a:lstStyle/>
          <a:p>
            <a:r>
              <a:rPr lang="en-US" dirty="0">
                <a:ea typeface="+mn-lt"/>
                <a:cs typeface="+mn-lt"/>
              </a:rPr>
              <a:t>Resource Allocation System Menu:</a:t>
            </a:r>
          </a:p>
          <a:p>
            <a:r>
              <a:rPr lang="en-US" dirty="0">
                <a:ea typeface="+mn-lt"/>
                <a:cs typeface="+mn-lt"/>
              </a:rPr>
              <a:t>1. Allocate a resource</a:t>
            </a:r>
          </a:p>
          <a:p>
            <a:r>
              <a:rPr lang="en-US" dirty="0">
                <a:ea typeface="+mn-lt"/>
                <a:cs typeface="+mn-lt"/>
              </a:rPr>
              <a:t>2. Deallocate a resource</a:t>
            </a:r>
          </a:p>
          <a:p>
            <a:r>
              <a:rPr lang="en-US" dirty="0">
                <a:ea typeface="+mn-lt"/>
                <a:cs typeface="+mn-lt"/>
              </a:rPr>
              <a:t>3. Build Merkle tree</a:t>
            </a:r>
          </a:p>
          <a:p>
            <a:r>
              <a:rPr lang="en-US" dirty="0">
                <a:ea typeface="+mn-lt"/>
                <a:cs typeface="+mn-lt"/>
              </a:rPr>
              <a:t>4. Verify Merkle tree</a:t>
            </a:r>
          </a:p>
          <a:p>
            <a:r>
              <a:rPr lang="en-US" dirty="0">
                <a:ea typeface="+mn-lt"/>
                <a:cs typeface="+mn-lt"/>
              </a:rPr>
              <a:t>5. Get allocated resources</a:t>
            </a:r>
          </a:p>
          <a:p>
            <a:r>
              <a:rPr lang="en-US" dirty="0">
                <a:ea typeface="+mn-lt"/>
                <a:cs typeface="+mn-lt"/>
              </a:rPr>
              <a:t>6. Search for a resource by name</a:t>
            </a:r>
          </a:p>
          <a:p>
            <a:r>
              <a:rPr lang="en-US" dirty="0">
                <a:ea typeface="+mn-lt"/>
                <a:cs typeface="+mn-lt"/>
              </a:rPr>
              <a:t>7. Visualize resources</a:t>
            </a:r>
          </a:p>
          <a:p>
            <a:r>
              <a:rPr lang="en-US" dirty="0">
                <a:ea typeface="+mn-lt"/>
                <a:cs typeface="+mn-lt"/>
              </a:rPr>
              <a:t>0. Exit</a:t>
            </a:r>
          </a:p>
          <a:p>
            <a:r>
              <a:rPr lang="en-US" dirty="0">
                <a:ea typeface="+mn-lt"/>
                <a:cs typeface="+mn-lt"/>
              </a:rPr>
              <a:t>Enter your choice: 1</a:t>
            </a:r>
          </a:p>
          <a:p>
            <a:r>
              <a:rPr lang="en-US" dirty="0">
                <a:ea typeface="+mn-lt"/>
                <a:cs typeface="+mn-lt"/>
              </a:rPr>
              <a:t>Enter the name of the resource: STORAGE</a:t>
            </a:r>
          </a:p>
          <a:p>
            <a:r>
              <a:rPr lang="en-US" dirty="0">
                <a:ea typeface="+mn-lt"/>
                <a:cs typeface="+mn-lt"/>
              </a:rPr>
              <a:t>Enter the priority of the resource: 1</a:t>
            </a:r>
          </a:p>
          <a:p>
            <a:r>
              <a:rPr lang="en-US" dirty="0">
                <a:ea typeface="+mn-lt"/>
                <a:cs typeface="+mn-lt"/>
              </a:rPr>
              <a:t>Resource allocated successfully.</a:t>
            </a:r>
          </a:p>
        </p:txBody>
      </p:sp>
    </p:spTree>
    <p:extLst>
      <p:ext uri="{BB962C8B-B14F-4D97-AF65-F5344CB8AC3E}">
        <p14:creationId xmlns:p14="http://schemas.microsoft.com/office/powerpoint/2010/main" val="16058320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F8B0AEA918524F9C7920D6B663C371" ma:contentTypeVersion="10" ma:contentTypeDescription="Create a new document." ma:contentTypeScope="" ma:versionID="25028968fdd2785ed38f28b72479f4c5">
  <xsd:schema xmlns:xsd="http://www.w3.org/2001/XMLSchema" xmlns:xs="http://www.w3.org/2001/XMLSchema" xmlns:p="http://schemas.microsoft.com/office/2006/metadata/properties" xmlns:ns3="e2eeb589-0d24-46cf-8753-b27ea497333f" xmlns:ns4="e3884598-6334-41dd-8084-a9ad116ca114" targetNamespace="http://schemas.microsoft.com/office/2006/metadata/properties" ma:root="true" ma:fieldsID="cb20da7388fc3e6a4bb74edf9ff657dd" ns3:_="" ns4:_="">
    <xsd:import namespace="e2eeb589-0d24-46cf-8753-b27ea497333f"/>
    <xsd:import namespace="e3884598-6334-41dd-8084-a9ad116ca11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eeb589-0d24-46cf-8753-b27ea497333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884598-6334-41dd-8084-a9ad116ca1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3884598-6334-41dd-8084-a9ad116ca114" xsi:nil="true"/>
  </documentManagement>
</p:properties>
</file>

<file path=customXml/itemProps1.xml><?xml version="1.0" encoding="utf-8"?>
<ds:datastoreItem xmlns:ds="http://schemas.openxmlformats.org/officeDocument/2006/customXml" ds:itemID="{6B2FFFDF-435A-4776-AFE5-A9EFD335DD4C}">
  <ds:schemaRefs>
    <ds:schemaRef ds:uri="http://schemas.microsoft.com/sharepoint/v3/contenttype/forms"/>
  </ds:schemaRefs>
</ds:datastoreItem>
</file>

<file path=customXml/itemProps2.xml><?xml version="1.0" encoding="utf-8"?>
<ds:datastoreItem xmlns:ds="http://schemas.openxmlformats.org/officeDocument/2006/customXml" ds:itemID="{CBAAE629-EB84-41F7-8876-6C030CC31986}">
  <ds:schemaRefs>
    <ds:schemaRef ds:uri="e2eeb589-0d24-46cf-8753-b27ea497333f"/>
    <ds:schemaRef ds:uri="e3884598-6334-41dd-8084-a9ad116ca1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7A1D29A-05E8-4C1B-9E16-D5C2322205B2}">
  <ds:schemaRefs>
    <ds:schemaRef ds:uri="e2eeb589-0d24-46cf-8753-b27ea497333f"/>
    <ds:schemaRef ds:uri="e3884598-6334-41dd-8084-a9ad116ca1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1349</Words>
  <Application>Microsoft Office PowerPoint</Application>
  <PresentationFormat>Widescreen</PresentationFormat>
  <Paragraphs>206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RESOURCE ALLOCATION IN CLOUD COMPUTING</vt:lpstr>
      <vt:lpstr>TEAM- 35</vt:lpstr>
      <vt:lpstr>PROBLEM STATEMENT</vt:lpstr>
      <vt:lpstr>DATA STRUCTURES</vt:lpstr>
      <vt:lpstr>MERKLE TREE OR HASH TREE</vt:lpstr>
      <vt:lpstr>VISUALIZATION GRAPH</vt:lpstr>
      <vt:lpstr>PRIORITY QUEUE</vt:lpstr>
      <vt:lpstr>ADVANTAGES</vt:lpstr>
      <vt:lpstr>EXAMPLE OF OUTPUT</vt:lpstr>
      <vt:lpstr>EXAMPLE OF OUTPUT</vt:lpstr>
      <vt:lpstr>EXAMPLE OF OUTPUT</vt:lpstr>
      <vt:lpstr>Time complexity</vt:lpstr>
      <vt:lpstr>Space  complexity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FEED</dc:title>
  <dc:creator>karthie</dc:creator>
  <cp:lastModifiedBy>Chandana S</cp:lastModifiedBy>
  <cp:revision>8</cp:revision>
  <dcterms:created xsi:type="dcterms:W3CDTF">2023-06-06T23:06:12Z</dcterms:created>
  <dcterms:modified xsi:type="dcterms:W3CDTF">2023-06-19T10:57:54Z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0x01010025F8B0AEA918524F9C7920D6B663C371</vt:lpwstr>
  </property>
</Properties>
</file>