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96" r:id="rId5"/>
    <p:sldId id="258" r:id="rId6"/>
    <p:sldId id="295" r:id="rId7"/>
    <p:sldId id="259" r:id="rId8"/>
    <p:sldId id="260" r:id="rId9"/>
    <p:sldId id="265" r:id="rId10"/>
    <p:sldId id="261" r:id="rId11"/>
    <p:sldId id="262" r:id="rId12"/>
    <p:sldId id="266" r:id="rId13"/>
    <p:sldId id="267" r:id="rId14"/>
    <p:sldId id="268" r:id="rId15"/>
    <p:sldId id="271" r:id="rId16"/>
    <p:sldId id="272" r:id="rId17"/>
    <p:sldId id="276" r:id="rId18"/>
    <p:sldId id="273" r:id="rId19"/>
    <p:sldId id="274" r:id="rId20"/>
    <p:sldId id="275" r:id="rId21"/>
    <p:sldId id="277" r:id="rId22"/>
    <p:sldId id="278" r:id="rId23"/>
    <p:sldId id="280" r:id="rId24"/>
    <p:sldId id="281" r:id="rId25"/>
    <p:sldId id="282" r:id="rId26"/>
    <p:sldId id="290" r:id="rId27"/>
    <p:sldId id="293" r:id="rId28"/>
    <p:sldId id="284" r:id="rId29"/>
    <p:sldId id="285" r:id="rId30"/>
    <p:sldId id="294"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19" autoAdjust="0"/>
  </p:normalViewPr>
  <p:slideViewPr>
    <p:cSldViewPr snapToGrid="0">
      <p:cViewPr varScale="1">
        <p:scale>
          <a:sx n="80" d="100"/>
          <a:sy n="80" d="100"/>
        </p:scale>
        <p:origin x="55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techtarget.com/searchenterpriseai/definition/driverless-car" TargetMode="External"/><Relationship Id="rId3" Type="http://schemas.openxmlformats.org/officeDocument/2006/relationships/hyperlink" Target="https://www.techtarget.com/searchenterpriseai/definition/neural-network" TargetMode="External"/><Relationship Id="rId7" Type="http://schemas.openxmlformats.org/officeDocument/2006/relationships/hyperlink" Target="https://www.techtarget.com/searchenterpriseai/definition/machine-vision-computer-vision" TargetMode="External"/><Relationship Id="rId2" Type="http://schemas.openxmlformats.org/officeDocument/2006/relationships/hyperlink" Target="https://www.techtarget.com/searchenterpriseai/definition/machine-learning-ML"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pixel" TargetMode="External"/><Relationship Id="rId5" Type="http://schemas.openxmlformats.org/officeDocument/2006/relationships/hyperlink" Target="https://www.techtarget.com/searchenterpriseai/definition/image-recognition" TargetMode="External"/><Relationship Id="rId4" Type="http://schemas.openxmlformats.org/officeDocument/2006/relationships/hyperlink" Target="https://www.techtarget.com/searchenterpriseai/definition/deep-learning-deep-neural-network" TargetMode="External"/><Relationship Id="rId9" Type="http://schemas.openxmlformats.org/officeDocument/2006/relationships/hyperlink" Target="https://www.techtarget.com/searchenterpriseai/definition/facial-recogni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46+] 2560x1440 Black Wallpaper - WallpaperSafari">
            <a:extLst>
              <a:ext uri="{FF2B5EF4-FFF2-40B4-BE49-F238E27FC236}">
                <a16:creationId xmlns:a16="http://schemas.microsoft.com/office/drawing/2014/main" id="{CD01CD13-C62D-B6EE-FD17-6D0520BBE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8" y="0"/>
            <a:ext cx="12187334" cy="68580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BF542B9-4426-FD7D-F892-33868BE2752B}"/>
              </a:ext>
            </a:extLst>
          </p:cNvPr>
          <p:cNvSpPr/>
          <p:nvPr/>
        </p:nvSpPr>
        <p:spPr>
          <a:xfrm>
            <a:off x="1935811" y="432479"/>
            <a:ext cx="8042586" cy="1323439"/>
          </a:xfrm>
          <a:prstGeom prst="rect">
            <a:avLst/>
          </a:prstGeom>
          <a:noFill/>
        </p:spPr>
        <p:txBody>
          <a:bodyPr wrap="none" lIns="91440" tIns="45720" rIns="91440" bIns="45720">
            <a:spAutoFit/>
          </a:bodyPr>
          <a:lstStyle/>
          <a:p>
            <a:pPr algn="ctr"/>
            <a:r>
              <a:rPr lang="en-US" sz="4000" dirty="0">
                <a:ln w="0"/>
                <a:solidFill>
                  <a:schemeClr val="bg2">
                    <a:lumMod val="90000"/>
                  </a:schemeClr>
                </a:solidFill>
                <a:effectLst>
                  <a:outerShdw blurRad="38100" dist="19050" dir="2700000" algn="tl" rotWithShape="0">
                    <a:schemeClr val="dk1">
                      <a:alpha val="40000"/>
                    </a:schemeClr>
                  </a:outerShdw>
                </a:effectLst>
                <a:latin typeface="Bookman Old Style" panose="02050604050505020204" pitchFamily="18" charset="0"/>
              </a:rPr>
              <a:t>FAKE IMAGE IDENTIFICATION</a:t>
            </a:r>
          </a:p>
          <a:p>
            <a:pPr algn="ctr"/>
            <a:r>
              <a:rPr lang="en-US" sz="4000" b="0" cap="none" spc="0" dirty="0">
                <a:ln w="0"/>
                <a:solidFill>
                  <a:schemeClr val="bg2">
                    <a:lumMod val="90000"/>
                  </a:schemeClr>
                </a:solidFill>
                <a:effectLst>
                  <a:outerShdw blurRad="38100" dist="19050" dir="2700000" algn="tl" rotWithShape="0">
                    <a:schemeClr val="dk1">
                      <a:alpha val="40000"/>
                    </a:schemeClr>
                  </a:outerShdw>
                </a:effectLst>
                <a:latin typeface="Bookman Old Style" panose="02050604050505020204" pitchFamily="18" charset="0"/>
              </a:rPr>
              <a:t>USIN</a:t>
            </a:r>
            <a:r>
              <a:rPr lang="en-US" sz="4000" dirty="0">
                <a:ln w="0"/>
                <a:solidFill>
                  <a:schemeClr val="bg2">
                    <a:lumMod val="90000"/>
                  </a:schemeClr>
                </a:solidFill>
                <a:effectLst>
                  <a:outerShdw blurRad="38100" dist="19050" dir="2700000" algn="tl" rotWithShape="0">
                    <a:schemeClr val="dk1">
                      <a:alpha val="40000"/>
                    </a:schemeClr>
                  </a:outerShdw>
                </a:effectLst>
                <a:latin typeface="Bookman Old Style" panose="02050604050505020204" pitchFamily="18" charset="0"/>
              </a:rPr>
              <a:t>G MACHINE LEARNING</a:t>
            </a:r>
            <a:endParaRPr lang="en-US" sz="4000" b="0" cap="none" spc="0" dirty="0">
              <a:ln w="0"/>
              <a:solidFill>
                <a:schemeClr val="bg2">
                  <a:lumMod val="90000"/>
                </a:schemeClr>
              </a:solidFill>
              <a:effectLst>
                <a:outerShdw blurRad="38100" dist="19050" dir="2700000" algn="tl" rotWithShape="0">
                  <a:schemeClr val="dk1">
                    <a:alpha val="40000"/>
                  </a:schemeClr>
                </a:outerShdw>
              </a:effectLst>
              <a:latin typeface="Bookman Old Style" panose="02050604050505020204" pitchFamily="18" charset="0"/>
            </a:endParaRPr>
          </a:p>
        </p:txBody>
      </p:sp>
      <p:pic>
        <p:nvPicPr>
          <p:cNvPr id="2058" name="Picture 10" descr="365,526 Black Pixel Images, Stock Photos &amp; Vectors | Shutterstock">
            <a:extLst>
              <a:ext uri="{FF2B5EF4-FFF2-40B4-BE49-F238E27FC236}">
                <a16:creationId xmlns:a16="http://schemas.microsoft.com/office/drawing/2014/main" id="{B2456C8E-22CA-9513-2AED-338E666CF3EC}"/>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8654004" y="0"/>
            <a:ext cx="3533329"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7BB992-D5FE-0F33-8728-A8EB159E9548}"/>
              </a:ext>
            </a:extLst>
          </p:cNvPr>
          <p:cNvSpPr/>
          <p:nvPr/>
        </p:nvSpPr>
        <p:spPr>
          <a:xfrm>
            <a:off x="-438303" y="4818980"/>
            <a:ext cx="4634089" cy="1938992"/>
          </a:xfrm>
          <a:prstGeom prst="rect">
            <a:avLst/>
          </a:prstGeom>
          <a:noFill/>
        </p:spPr>
        <p:txBody>
          <a:bodyPr wrap="square" lIns="91440" tIns="45720" rIns="91440" bIns="45720">
            <a:spAutoFit/>
          </a:bodyPr>
          <a:lstStyle/>
          <a:p>
            <a:pPr algn="ctr"/>
            <a:r>
              <a:rPr lang="en-US" sz="2400" b="1" cap="none" spc="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SUBMITTED BY</a:t>
            </a:r>
          </a:p>
          <a:p>
            <a:pPr algn="ctr"/>
            <a:r>
              <a:rPr lang="en-US" sz="2400" b="0" cap="none" spc="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 Aishwarya(19TP1A0534)</a:t>
            </a:r>
          </a:p>
          <a:p>
            <a:pPr algn="ctr"/>
            <a:r>
              <a:rPr lang="en-US" sz="240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 </a:t>
            </a:r>
            <a:r>
              <a:rPr lang="en-US" sz="2400" dirty="0" err="1">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Pragathi</a:t>
            </a:r>
            <a:r>
              <a:rPr lang="en-US" sz="240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(19TP1A0525)</a:t>
            </a:r>
          </a:p>
          <a:p>
            <a:pPr algn="ctr"/>
            <a:r>
              <a:rPr lang="en-US" sz="2400" b="0" cap="none" spc="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 Chandu(19T</a:t>
            </a:r>
            <a:r>
              <a:rPr lang="en-US" sz="240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P1A0520)</a:t>
            </a:r>
          </a:p>
          <a:p>
            <a:pPr algn="ctr"/>
            <a:r>
              <a:rPr lang="en-US" sz="2400" b="0" cap="none" spc="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 </a:t>
            </a:r>
            <a:r>
              <a:rPr lang="en-US" sz="2400" b="0" cap="none" spc="0" dirty="0" err="1">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US" sz="2400" dirty="0" err="1">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eekshith</a:t>
            </a:r>
            <a:r>
              <a:rPr lang="en-US" sz="240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(19TP1A0533)</a:t>
            </a:r>
            <a:endParaRPr lang="en-US" sz="2400" b="0" cap="none" spc="0" dirty="0">
              <a:ln w="0"/>
              <a:solidFill>
                <a:schemeClr val="bg1">
                  <a:lumMod val="6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8617621-54FF-403B-C6D8-60F15298202F}"/>
              </a:ext>
            </a:extLst>
          </p:cNvPr>
          <p:cNvSpPr/>
          <p:nvPr/>
        </p:nvSpPr>
        <p:spPr>
          <a:xfrm>
            <a:off x="5957104" y="5426839"/>
            <a:ext cx="4242701" cy="461665"/>
          </a:xfrm>
          <a:prstGeom prst="rect">
            <a:avLst/>
          </a:prstGeom>
          <a:noFill/>
        </p:spPr>
        <p:txBody>
          <a:bodyPr wrap="none" lIns="91440" tIns="45720" rIns="91440" bIns="45720">
            <a:spAutoFit/>
          </a:bodyPr>
          <a:lstStyle/>
          <a:p>
            <a:pPr algn="ctr"/>
            <a:r>
              <a:rPr lang="en-US" sz="2400" b="1"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GUIDENCE OF</a:t>
            </a:r>
            <a:endParaRPr lang="en-US" sz="2400" b="1"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747FE63-297D-ACCB-5B46-B0A45878AA63}"/>
              </a:ext>
            </a:extLst>
          </p:cNvPr>
          <p:cNvSpPr/>
          <p:nvPr/>
        </p:nvSpPr>
        <p:spPr>
          <a:xfrm>
            <a:off x="5237838" y="5788476"/>
            <a:ext cx="5182830" cy="584775"/>
          </a:xfrm>
          <a:prstGeom prst="rect">
            <a:avLst/>
          </a:prstGeom>
          <a:noFill/>
        </p:spPr>
        <p:txBody>
          <a:bodyPr wrap="square" lIns="91440" tIns="45720" rIns="91440" bIns="45720">
            <a:spAutoFit/>
          </a:bodyPr>
          <a:lstStyle/>
          <a:p>
            <a:pPr algn="ctr"/>
            <a:r>
              <a:rPr lang="en-US" sz="320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.S. Krishna Mohan Rao sir</a:t>
            </a:r>
            <a:endParaRPr lang="en-US" sz="32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EBB1-8B45-A019-2ADA-368F22A1B8BE}"/>
              </a:ext>
            </a:extLst>
          </p:cNvPr>
          <p:cNvSpPr>
            <a:spLocks noGrp="1"/>
          </p:cNvSpPr>
          <p:nvPr>
            <p:ph type="title"/>
          </p:nvPr>
        </p:nvSpPr>
        <p:spPr/>
        <p:txBody>
          <a:bodyPr>
            <a:normAutofit/>
          </a:bodyPr>
          <a:lstStyle/>
          <a:p>
            <a:r>
              <a:rPr lang="en-IN" dirty="0"/>
              <a:t>Existing system</a:t>
            </a:r>
          </a:p>
        </p:txBody>
      </p:sp>
      <p:sp>
        <p:nvSpPr>
          <p:cNvPr id="3" name="Content Placeholder 2">
            <a:extLst>
              <a:ext uri="{FF2B5EF4-FFF2-40B4-BE49-F238E27FC236}">
                <a16:creationId xmlns:a16="http://schemas.microsoft.com/office/drawing/2014/main" id="{4BD3975D-3996-C458-F7E5-559A2A928343}"/>
              </a:ext>
            </a:extLst>
          </p:cNvPr>
          <p:cNvSpPr>
            <a:spLocks noGrp="1"/>
          </p:cNvSpPr>
          <p:nvPr>
            <p:ph idx="1"/>
          </p:nvPr>
        </p:nvSpPr>
        <p:spPr>
          <a:xfrm>
            <a:off x="581192" y="702157"/>
            <a:ext cx="11029615" cy="6155844"/>
          </a:xfrm>
        </p:spPr>
        <p:txBody>
          <a:bodyPr>
            <a:normAutofit/>
          </a:bodyPr>
          <a:lstStyle/>
          <a:p>
            <a:r>
              <a:rPr lang="en-US" sz="2000" dirty="0">
                <a:latin typeface="Times New Roman" panose="02020603050405020304" pitchFamily="18" charset="0"/>
                <a:cs typeface="Times New Roman" panose="02020603050405020304" pitchFamily="18" charset="0"/>
              </a:rPr>
              <a:t>When capturing an image, additional required hidden information is associated with it for authentication and forgery protection purposes.</a:t>
            </a:r>
          </a:p>
          <a:p>
            <a:r>
              <a:rPr lang="en-US" sz="2000" dirty="0">
                <a:latin typeface="Times New Roman" panose="02020603050405020304" pitchFamily="18" charset="0"/>
                <a:cs typeface="Times New Roman" panose="02020603050405020304" pitchFamily="18" charset="0"/>
              </a:rPr>
              <a:t> The passive technique does not rely on extra information, but it analyzes some features extracted from the digital content of the image itself. </a:t>
            </a:r>
          </a:p>
          <a:p>
            <a:r>
              <a:rPr lang="en-US" sz="2000" dirty="0">
                <a:latin typeface="Times New Roman" panose="02020603050405020304" pitchFamily="18" charset="0"/>
                <a:cs typeface="Times New Roman" panose="02020603050405020304" pitchFamily="18" charset="0"/>
              </a:rPr>
              <a:t>Copy-move means coping a part of an image and pasting it into another place of the same picture whereas splicing is about taking a part of an image and pasting it into another.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86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3712-28C3-0C4D-27EB-80BD3436962D}"/>
              </a:ext>
            </a:extLst>
          </p:cNvPr>
          <p:cNvSpPr>
            <a:spLocks noGrp="1"/>
          </p:cNvSpPr>
          <p:nvPr>
            <p:ph type="title"/>
          </p:nvPr>
        </p:nvSpPr>
        <p:spPr/>
        <p:txBody>
          <a:bodyPr>
            <a:normAutofit/>
          </a:bodyPr>
          <a:lstStyle/>
          <a:p>
            <a:r>
              <a:rPr lang="en-IN" sz="4000" dirty="0"/>
              <a:t>Disadvantages of existing system</a:t>
            </a:r>
          </a:p>
        </p:txBody>
      </p:sp>
      <p:sp>
        <p:nvSpPr>
          <p:cNvPr id="3" name="Content Placeholder 2">
            <a:extLst>
              <a:ext uri="{FF2B5EF4-FFF2-40B4-BE49-F238E27FC236}">
                <a16:creationId xmlns:a16="http://schemas.microsoft.com/office/drawing/2014/main" id="{E5A4DBAA-960B-2068-8FF0-05B8D36907E7}"/>
              </a:ext>
            </a:extLst>
          </p:cNvPr>
          <p:cNvSpPr>
            <a:spLocks noGrp="1"/>
          </p:cNvSpPr>
          <p:nvPr>
            <p:ph idx="1"/>
          </p:nvPr>
        </p:nvSpPr>
        <p:spPr/>
        <p:txBody>
          <a:bodyPr>
            <a:normAutofit/>
          </a:bodyPr>
          <a:lstStyle/>
          <a:p>
            <a:r>
              <a:rPr lang="en-US" sz="3200" dirty="0"/>
              <a:t>⮚ Complexity in analyzing the data</a:t>
            </a:r>
          </a:p>
          <a:p>
            <a:r>
              <a:rPr lang="en-US" sz="3200" dirty="0"/>
              <a:t> ⮚ Prediction is a challenging task working in the model </a:t>
            </a:r>
          </a:p>
          <a:p>
            <a:r>
              <a:rPr lang="en-US" sz="3200" dirty="0"/>
              <a:t>⮚ Coding is complex maintaining multiple methods. </a:t>
            </a:r>
          </a:p>
          <a:p>
            <a:r>
              <a:rPr lang="en-US" sz="3200" dirty="0"/>
              <a:t>⮚ Library's support was not that much familiar.</a:t>
            </a:r>
            <a:endParaRPr lang="en-IN" sz="3200" dirty="0"/>
          </a:p>
        </p:txBody>
      </p:sp>
    </p:spTree>
    <p:extLst>
      <p:ext uri="{BB962C8B-B14F-4D97-AF65-F5344CB8AC3E}">
        <p14:creationId xmlns:p14="http://schemas.microsoft.com/office/powerpoint/2010/main" val="366756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22ED-E36A-A422-628E-048D63A1C1F2}"/>
              </a:ext>
            </a:extLst>
          </p:cNvPr>
          <p:cNvSpPr>
            <a:spLocks noGrp="1"/>
          </p:cNvSpPr>
          <p:nvPr>
            <p:ph type="title"/>
          </p:nvPr>
        </p:nvSpPr>
        <p:spPr>
          <a:xfrm>
            <a:off x="818259" y="760845"/>
            <a:ext cx="11029616" cy="1188720"/>
          </a:xfrm>
        </p:spPr>
        <p:txBody>
          <a:bodyPr>
            <a:normAutofit/>
          </a:bodyPr>
          <a:lstStyle/>
          <a:p>
            <a:r>
              <a:rPr lang="en-IN" sz="3200" i="1" dirty="0"/>
              <a:t>Proposed system</a:t>
            </a:r>
          </a:p>
        </p:txBody>
      </p:sp>
      <p:sp>
        <p:nvSpPr>
          <p:cNvPr id="3" name="Content Placeholder 2">
            <a:extLst>
              <a:ext uri="{FF2B5EF4-FFF2-40B4-BE49-F238E27FC236}">
                <a16:creationId xmlns:a16="http://schemas.microsoft.com/office/drawing/2014/main" id="{F1EBCD99-A1BB-22AF-50D9-E19D01F6EB02}"/>
              </a:ext>
            </a:extLst>
          </p:cNvPr>
          <p:cNvSpPr>
            <a:spLocks noGrp="1"/>
          </p:cNvSpPr>
          <p:nvPr>
            <p:ph idx="1"/>
          </p:nvPr>
        </p:nvSpPr>
        <p:spPr>
          <a:xfrm>
            <a:off x="581192" y="2015067"/>
            <a:ext cx="11029615" cy="4140777"/>
          </a:xfrm>
        </p:spPr>
        <p:txBody>
          <a:bodyPr>
            <a:normAutofit/>
          </a:bodyPr>
          <a:lstStyle/>
          <a:p>
            <a:r>
              <a:rPr lang="en-US" sz="2400" dirty="0">
                <a:latin typeface="Times New Roman" panose="02020603050405020304" pitchFamily="18" charset="0"/>
                <a:cs typeface="Times New Roman" panose="02020603050405020304" pitchFamily="18" charset="0"/>
              </a:rPr>
              <a:t>In this project, we have a tendency to area unit planning LBP primarily based machine learning Convolution Neural Network known as LBPNET to sight pretend face pictures.</a:t>
            </a:r>
          </a:p>
          <a:p>
            <a:r>
              <a:rPr lang="en-US" sz="2400" dirty="0">
                <a:latin typeface="Times New Roman" panose="02020603050405020304" pitchFamily="18" charset="0"/>
                <a:cs typeface="Times New Roman" panose="02020603050405020304" pitchFamily="18" charset="0"/>
              </a:rPr>
              <a:t> Here 1st we'll extract LBP from pictures and so train LBP descriptor pictures with Convolution Neural Network to get coaching model.</a:t>
            </a:r>
          </a:p>
          <a:p>
            <a:r>
              <a:rPr lang="en-US" sz="2400" dirty="0">
                <a:latin typeface="Times New Roman" panose="02020603050405020304" pitchFamily="18" charset="0"/>
                <a:cs typeface="Times New Roman" panose="02020603050405020304" pitchFamily="18" charset="0"/>
              </a:rPr>
              <a:t> Whenever we have a tendency to transfer a new image then that image is going to be applied on coaching model to sight whether or not take a image contains pretend image or non-fake image.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75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9215-160E-8FBC-9D49-D7E0CA763EB9}"/>
              </a:ext>
            </a:extLst>
          </p:cNvPr>
          <p:cNvSpPr>
            <a:spLocks noGrp="1"/>
          </p:cNvSpPr>
          <p:nvPr>
            <p:ph type="title"/>
          </p:nvPr>
        </p:nvSpPr>
        <p:spPr/>
        <p:txBody>
          <a:bodyPr>
            <a:normAutofit/>
          </a:bodyPr>
          <a:lstStyle/>
          <a:p>
            <a:r>
              <a:rPr lang="en-IN" sz="4400" dirty="0"/>
              <a:t>Advantages of proposed system</a:t>
            </a:r>
          </a:p>
        </p:txBody>
      </p:sp>
      <p:sp>
        <p:nvSpPr>
          <p:cNvPr id="3" name="Content Placeholder 2">
            <a:extLst>
              <a:ext uri="{FF2B5EF4-FFF2-40B4-BE49-F238E27FC236}">
                <a16:creationId xmlns:a16="http://schemas.microsoft.com/office/drawing/2014/main" id="{D57EAE26-A26F-D3D1-B0F5-E44937C797CC}"/>
              </a:ext>
            </a:extLst>
          </p:cNvPr>
          <p:cNvSpPr>
            <a:spLocks noGrp="1"/>
          </p:cNvSpPr>
          <p:nvPr>
            <p:ph idx="1"/>
          </p:nvPr>
        </p:nvSpPr>
        <p:spPr>
          <a:xfrm>
            <a:off x="745067" y="2340864"/>
            <a:ext cx="9838266" cy="3634486"/>
          </a:xfrm>
        </p:spPr>
        <p:txBody>
          <a:bodyPr>
            <a:normAutofit/>
          </a:bodyPr>
          <a:lstStyle/>
          <a:p>
            <a:r>
              <a:rPr lang="en-US" sz="3200" dirty="0"/>
              <a:t>⮚ Libraries help to analyze the data</a:t>
            </a:r>
          </a:p>
          <a:p>
            <a:r>
              <a:rPr lang="en-US" sz="3200" dirty="0"/>
              <a:t>⮚ Statistical and prediction is very easy compared to 			existing technologies</a:t>
            </a:r>
          </a:p>
          <a:p>
            <a:r>
              <a:rPr lang="en-US" sz="3200" dirty="0"/>
              <a:t>⮚ Results will be accurate compared to other 					     methodologies.</a:t>
            </a:r>
            <a:endParaRPr lang="en-IN" sz="3200" dirty="0"/>
          </a:p>
        </p:txBody>
      </p:sp>
    </p:spTree>
    <p:extLst>
      <p:ext uri="{BB962C8B-B14F-4D97-AF65-F5344CB8AC3E}">
        <p14:creationId xmlns:p14="http://schemas.microsoft.com/office/powerpoint/2010/main" val="137193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919E-9408-EBED-82DB-814F2F21D813}"/>
              </a:ext>
            </a:extLst>
          </p:cNvPr>
          <p:cNvSpPr>
            <a:spLocks noGrp="1"/>
          </p:cNvSpPr>
          <p:nvPr>
            <p:ph type="title"/>
          </p:nvPr>
        </p:nvSpPr>
        <p:spPr/>
        <p:txBody>
          <a:bodyPr/>
          <a:lstStyle/>
          <a:p>
            <a:r>
              <a:rPr lang="en-IN" u="sng" dirty="0"/>
              <a:t>Software</a:t>
            </a:r>
            <a:r>
              <a:rPr lang="en-IN" dirty="0"/>
              <a:t> </a:t>
            </a:r>
            <a:r>
              <a:rPr lang="en-IN" u="sng" dirty="0"/>
              <a:t>system</a:t>
            </a:r>
            <a:r>
              <a:rPr lang="en-IN" dirty="0"/>
              <a:t> </a:t>
            </a:r>
            <a:r>
              <a:rPr lang="en-IN" u="sng" dirty="0"/>
              <a:t>requirements</a:t>
            </a:r>
            <a:r>
              <a:rPr lang="en-IN" dirty="0"/>
              <a:t> :</a:t>
            </a:r>
            <a:br>
              <a:rPr lang="en-IN" dirty="0"/>
            </a:br>
            <a:endParaRPr lang="en-IN" dirty="0"/>
          </a:p>
        </p:txBody>
      </p:sp>
      <p:sp>
        <p:nvSpPr>
          <p:cNvPr id="11" name="Text Placeholder 10">
            <a:extLst>
              <a:ext uri="{FF2B5EF4-FFF2-40B4-BE49-F238E27FC236}">
                <a16:creationId xmlns:a16="http://schemas.microsoft.com/office/drawing/2014/main" id="{B3DA3CC6-FE88-7749-398D-E1F1198E97CF}"/>
              </a:ext>
            </a:extLst>
          </p:cNvPr>
          <p:cNvSpPr>
            <a:spLocks noGrp="1"/>
          </p:cNvSpPr>
          <p:nvPr>
            <p:ph type="body" idx="1"/>
          </p:nvPr>
        </p:nvSpPr>
        <p:spPr/>
        <p:txBody>
          <a:bodyPr/>
          <a:lstStyle/>
          <a:p>
            <a:r>
              <a:rPr lang="en-IN" sz="2800" b="1" dirty="0"/>
              <a:t>I. SOFTWARE REQUIREMENTS:</a:t>
            </a:r>
          </a:p>
          <a:p>
            <a:endParaRPr lang="en-IN" dirty="0"/>
          </a:p>
        </p:txBody>
      </p:sp>
      <p:sp>
        <p:nvSpPr>
          <p:cNvPr id="4" name="Content Placeholder 3">
            <a:extLst>
              <a:ext uri="{FF2B5EF4-FFF2-40B4-BE49-F238E27FC236}">
                <a16:creationId xmlns:a16="http://schemas.microsoft.com/office/drawing/2014/main" id="{788600A0-721B-D400-2586-C8CAA2B2FB8C}"/>
              </a:ext>
            </a:extLst>
          </p:cNvPr>
          <p:cNvSpPr>
            <a:spLocks noGrp="1"/>
          </p:cNvSpPr>
          <p:nvPr>
            <p:ph sz="half" idx="2"/>
          </p:nvPr>
        </p:nvSpPr>
        <p:spPr/>
        <p:txBody>
          <a:bodyPr/>
          <a:lstStyle/>
          <a:p>
            <a:r>
              <a:rPr lang="en-IN" sz="2000" dirty="0"/>
              <a:t>Operating system : Windows 10 </a:t>
            </a:r>
          </a:p>
          <a:p>
            <a:r>
              <a:rPr lang="en-IN" sz="2000" dirty="0"/>
              <a:t>Coding Language : Python</a:t>
            </a:r>
          </a:p>
          <a:p>
            <a:r>
              <a:rPr lang="en-IN" sz="2000" dirty="0"/>
              <a:t> Tool : PyCharm</a:t>
            </a:r>
          </a:p>
          <a:p>
            <a:endParaRPr lang="en-IN" dirty="0"/>
          </a:p>
        </p:txBody>
      </p:sp>
      <p:sp>
        <p:nvSpPr>
          <p:cNvPr id="12" name="Text Placeholder 11">
            <a:extLst>
              <a:ext uri="{FF2B5EF4-FFF2-40B4-BE49-F238E27FC236}">
                <a16:creationId xmlns:a16="http://schemas.microsoft.com/office/drawing/2014/main" id="{44B25669-D0AE-E3AB-63C0-347BA7AEEFDB}"/>
              </a:ext>
            </a:extLst>
          </p:cNvPr>
          <p:cNvSpPr>
            <a:spLocks noGrp="1"/>
          </p:cNvSpPr>
          <p:nvPr>
            <p:ph type="body" sz="quarter" idx="3"/>
          </p:nvPr>
        </p:nvSpPr>
        <p:spPr/>
        <p:txBody>
          <a:bodyPr/>
          <a:lstStyle/>
          <a:p>
            <a:r>
              <a:rPr lang="en-IN" sz="2800" b="1" dirty="0"/>
              <a:t>II. HARDWARE REQUIREMENTS: </a:t>
            </a:r>
          </a:p>
          <a:p>
            <a:endParaRPr lang="en-IN" dirty="0"/>
          </a:p>
        </p:txBody>
      </p:sp>
      <p:sp>
        <p:nvSpPr>
          <p:cNvPr id="7" name="Content Placeholder 6">
            <a:extLst>
              <a:ext uri="{FF2B5EF4-FFF2-40B4-BE49-F238E27FC236}">
                <a16:creationId xmlns:a16="http://schemas.microsoft.com/office/drawing/2014/main" id="{7F5AF4F9-3616-B18E-A9C1-8CAD1A88F76C}"/>
              </a:ext>
            </a:extLst>
          </p:cNvPr>
          <p:cNvSpPr>
            <a:spLocks noGrp="1"/>
          </p:cNvSpPr>
          <p:nvPr>
            <p:ph sz="quarter" idx="4"/>
          </p:nvPr>
        </p:nvSpPr>
        <p:spPr/>
        <p:txBody>
          <a:bodyPr/>
          <a:lstStyle/>
          <a:p>
            <a:r>
              <a:rPr lang="en-IN" sz="2000" dirty="0"/>
              <a:t>System : Pentium IV 2.4 GHz. </a:t>
            </a:r>
          </a:p>
          <a:p>
            <a:r>
              <a:rPr lang="en-IN" sz="2000" dirty="0"/>
              <a:t>Hard Disk : 40 GB. </a:t>
            </a:r>
          </a:p>
          <a:p>
            <a:r>
              <a:rPr lang="en-IN" sz="2000" dirty="0"/>
              <a:t>Ram : 512 Mb.</a:t>
            </a:r>
          </a:p>
          <a:p>
            <a:endParaRPr lang="en-IN" dirty="0"/>
          </a:p>
        </p:txBody>
      </p:sp>
    </p:spTree>
    <p:extLst>
      <p:ext uri="{BB962C8B-B14F-4D97-AF65-F5344CB8AC3E}">
        <p14:creationId xmlns:p14="http://schemas.microsoft.com/office/powerpoint/2010/main" val="72451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DA21-7217-F66C-5203-53A956A022CE}"/>
              </a:ext>
            </a:extLst>
          </p:cNvPr>
          <p:cNvSpPr>
            <a:spLocks noGrp="1"/>
          </p:cNvSpPr>
          <p:nvPr>
            <p:ph type="title"/>
          </p:nvPr>
        </p:nvSpPr>
        <p:spPr>
          <a:xfrm>
            <a:off x="581192" y="645699"/>
            <a:ext cx="11029616" cy="1188720"/>
          </a:xfrm>
        </p:spPr>
        <p:txBody>
          <a:bodyPr/>
          <a:lstStyle/>
          <a:p>
            <a:r>
              <a:rPr lang="en-IN" sz="3600" dirty="0"/>
              <a:t>Modules</a:t>
            </a:r>
            <a:br>
              <a:rPr lang="en-IN" dirty="0"/>
            </a:br>
            <a:endParaRPr lang="en-IN" dirty="0"/>
          </a:p>
        </p:txBody>
      </p:sp>
      <p:sp>
        <p:nvSpPr>
          <p:cNvPr id="4" name="Content Placeholder 3">
            <a:extLst>
              <a:ext uri="{FF2B5EF4-FFF2-40B4-BE49-F238E27FC236}">
                <a16:creationId xmlns:a16="http://schemas.microsoft.com/office/drawing/2014/main" id="{7D10D7A0-77C2-A7BD-72D7-C2EFDDC78B70}"/>
              </a:ext>
            </a:extLst>
          </p:cNvPr>
          <p:cNvSpPr>
            <a:spLocks noGrp="1"/>
          </p:cNvSpPr>
          <p:nvPr>
            <p:ph idx="1"/>
          </p:nvPr>
        </p:nvSpPr>
        <p:spPr>
          <a:xfrm>
            <a:off x="476862" y="1240059"/>
            <a:ext cx="11238275" cy="5520266"/>
          </a:xfrm>
        </p:spPr>
        <p:txBody>
          <a:bodyPr>
            <a:normAutofit/>
          </a:bodyPr>
          <a:lstStyle/>
          <a:p>
            <a:pPr marL="0" indent="0">
              <a:buNone/>
            </a:pPr>
            <a:r>
              <a:rPr lang="en-US" sz="2000" dirty="0"/>
              <a:t>There are several modules that can be used for identifying fake images using machine learning:</a:t>
            </a:r>
          </a:p>
          <a:p>
            <a:pPr marL="342900" indent="-342900">
              <a:buAutoNum type="arabicPeriod"/>
            </a:pPr>
            <a:r>
              <a:rPr lang="en-US" sz="2000" dirty="0"/>
              <a:t>Preprocessing: This module is responsible for cleaning and preparing the raw data for use by the model. </a:t>
            </a:r>
          </a:p>
          <a:p>
            <a:pPr marL="342900" indent="-342900">
              <a:buAutoNum type="arabicPeriod"/>
            </a:pPr>
            <a:r>
              <a:rPr lang="en-US" sz="2000" dirty="0"/>
              <a:t>Feature extraction: This module is responsible for extracting useful features from the images that can be used to identify fake images. </a:t>
            </a:r>
          </a:p>
          <a:p>
            <a:pPr marL="342900" indent="-342900">
              <a:buAutoNum type="arabicPeriod"/>
            </a:pPr>
            <a:r>
              <a:rPr lang="en-US" sz="2000" dirty="0"/>
              <a:t>Model training: This involves training a machine learning model on the prepared dataset, using an algorithm such as a convolutional neural network (CNN).</a:t>
            </a:r>
          </a:p>
          <a:p>
            <a:pPr marL="342900" indent="-342900">
              <a:buAutoNum type="arabicPeriod"/>
            </a:pPr>
            <a:r>
              <a:rPr lang="en-US" sz="2000" dirty="0"/>
              <a:t>Evaluation: This module is responsible for evaluating the performance of the model and determining how well it is able to detect fake images. </a:t>
            </a:r>
          </a:p>
          <a:p>
            <a:pPr marL="342900" indent="-342900">
              <a:buAutoNum type="arabicPeriod"/>
            </a:pPr>
            <a:r>
              <a:rPr lang="en-US" sz="2000" dirty="0"/>
              <a:t>Deployment: This involves deploying the trained model in a production environment, where it can be used to identify fake images in real-time.</a:t>
            </a:r>
            <a:endParaRPr lang="en-IN" sz="2000" dirty="0"/>
          </a:p>
        </p:txBody>
      </p:sp>
    </p:spTree>
    <p:extLst>
      <p:ext uri="{BB962C8B-B14F-4D97-AF65-F5344CB8AC3E}">
        <p14:creationId xmlns:p14="http://schemas.microsoft.com/office/powerpoint/2010/main" val="343181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DF0D-110B-EAB4-DAA9-1D57476CE4BB}"/>
              </a:ext>
            </a:extLst>
          </p:cNvPr>
          <p:cNvSpPr>
            <a:spLocks noGrp="1"/>
          </p:cNvSpPr>
          <p:nvPr>
            <p:ph type="title"/>
          </p:nvPr>
        </p:nvSpPr>
        <p:spPr/>
        <p:txBody>
          <a:bodyPr/>
          <a:lstStyle/>
          <a:p>
            <a:r>
              <a:rPr lang="en-IN" dirty="0" err="1"/>
              <a:t>Uml</a:t>
            </a:r>
            <a:r>
              <a:rPr lang="en-IN" dirty="0"/>
              <a:t> Diagrams</a:t>
            </a:r>
          </a:p>
        </p:txBody>
      </p:sp>
      <p:pic>
        <p:nvPicPr>
          <p:cNvPr id="4098" name="Picture 2" descr="Applsci 10 00370 g001">
            <a:extLst>
              <a:ext uri="{FF2B5EF4-FFF2-40B4-BE49-F238E27FC236}">
                <a16:creationId xmlns:a16="http://schemas.microsoft.com/office/drawing/2014/main" id="{9A8885FB-4F44-E264-CB25-91B32D6056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996" y="2341563"/>
            <a:ext cx="8730008"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85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C599-5361-147A-8DC0-3F12D1ED62AD}"/>
              </a:ext>
            </a:extLst>
          </p:cNvPr>
          <p:cNvSpPr>
            <a:spLocks noGrp="1"/>
          </p:cNvSpPr>
          <p:nvPr>
            <p:ph type="title"/>
          </p:nvPr>
        </p:nvSpPr>
        <p:spPr/>
        <p:txBody>
          <a:bodyPr/>
          <a:lstStyle/>
          <a:p>
            <a:r>
              <a:rPr lang="en-IN" dirty="0"/>
              <a:t>Use case diagram</a:t>
            </a:r>
          </a:p>
        </p:txBody>
      </p:sp>
      <p:pic>
        <p:nvPicPr>
          <p:cNvPr id="3" name="Picture 2">
            <a:extLst>
              <a:ext uri="{FF2B5EF4-FFF2-40B4-BE49-F238E27FC236}">
                <a16:creationId xmlns:a16="http://schemas.microsoft.com/office/drawing/2014/main" id="{20007582-7A90-D6FA-0428-62D3E0B342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010226"/>
            <a:ext cx="7581900" cy="5704899"/>
          </a:xfrm>
          <a:prstGeom prst="rect">
            <a:avLst/>
          </a:prstGeom>
          <a:noFill/>
          <a:ln>
            <a:noFill/>
          </a:ln>
        </p:spPr>
      </p:pic>
    </p:spTree>
    <p:extLst>
      <p:ext uri="{BB962C8B-B14F-4D97-AF65-F5344CB8AC3E}">
        <p14:creationId xmlns:p14="http://schemas.microsoft.com/office/powerpoint/2010/main" val="377058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68C3-E714-4E51-B34A-A966318CDFE3}"/>
              </a:ext>
            </a:extLst>
          </p:cNvPr>
          <p:cNvSpPr>
            <a:spLocks noGrp="1"/>
          </p:cNvSpPr>
          <p:nvPr>
            <p:ph type="title"/>
          </p:nvPr>
        </p:nvSpPr>
        <p:spPr/>
        <p:txBody>
          <a:bodyPr/>
          <a:lstStyle/>
          <a:p>
            <a:r>
              <a:rPr lang="en-IN" dirty="0"/>
              <a:t>Class diagram</a:t>
            </a:r>
          </a:p>
        </p:txBody>
      </p:sp>
      <p:pic>
        <p:nvPicPr>
          <p:cNvPr id="4" name="Content Placeholder 3">
            <a:extLst>
              <a:ext uri="{FF2B5EF4-FFF2-40B4-BE49-F238E27FC236}">
                <a16:creationId xmlns:a16="http://schemas.microsoft.com/office/drawing/2014/main" id="{A923726F-85BF-AD8A-BB65-20B4A5EB3E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4" y="2059990"/>
            <a:ext cx="8565535" cy="3693110"/>
          </a:xfrm>
          <a:prstGeom prst="rect">
            <a:avLst/>
          </a:prstGeom>
          <a:noFill/>
          <a:ln>
            <a:noFill/>
          </a:ln>
        </p:spPr>
      </p:pic>
    </p:spTree>
    <p:extLst>
      <p:ext uri="{BB962C8B-B14F-4D97-AF65-F5344CB8AC3E}">
        <p14:creationId xmlns:p14="http://schemas.microsoft.com/office/powerpoint/2010/main" val="191156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6AE6-FC43-2250-68A5-D8FFB0C3120B}"/>
              </a:ext>
            </a:extLst>
          </p:cNvPr>
          <p:cNvSpPr>
            <a:spLocks noGrp="1"/>
          </p:cNvSpPr>
          <p:nvPr>
            <p:ph type="title"/>
          </p:nvPr>
        </p:nvSpPr>
        <p:spPr/>
        <p:txBody>
          <a:bodyPr/>
          <a:lstStyle/>
          <a:p>
            <a:r>
              <a:rPr lang="en-IN" dirty="0"/>
              <a:t>Sequential diagram</a:t>
            </a:r>
            <a:br>
              <a:rPr lang="en-IN" dirty="0"/>
            </a:br>
            <a:endParaRPr lang="en-IN" dirty="0"/>
          </a:p>
        </p:txBody>
      </p:sp>
      <p:pic>
        <p:nvPicPr>
          <p:cNvPr id="4" name="Content Placeholder 3">
            <a:extLst>
              <a:ext uri="{FF2B5EF4-FFF2-40B4-BE49-F238E27FC236}">
                <a16:creationId xmlns:a16="http://schemas.microsoft.com/office/drawing/2014/main" id="{5DE9472C-63F0-15F8-73E0-6F2BF0312C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1757526"/>
            <a:ext cx="7710471" cy="4499728"/>
          </a:xfrm>
          <a:prstGeom prst="rect">
            <a:avLst/>
          </a:prstGeom>
          <a:noFill/>
          <a:ln>
            <a:noFill/>
          </a:ln>
        </p:spPr>
      </p:pic>
    </p:spTree>
    <p:extLst>
      <p:ext uri="{BB962C8B-B14F-4D97-AF65-F5344CB8AC3E}">
        <p14:creationId xmlns:p14="http://schemas.microsoft.com/office/powerpoint/2010/main" val="169829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95467" y="435456"/>
            <a:ext cx="11029616" cy="1188720"/>
          </a:xfrm>
        </p:spPr>
        <p:txBody>
          <a:bodyPr/>
          <a:lstStyle/>
          <a:p>
            <a:r>
              <a:rPr lang="en-US" dirty="0"/>
              <a:t>Contents</a:t>
            </a:r>
            <a:br>
              <a:rPr lang="en-US" dirty="0"/>
            </a:br>
            <a:endParaRPr lang="en-US" dirty="0"/>
          </a:p>
        </p:txBody>
      </p:sp>
      <p:sp>
        <p:nvSpPr>
          <p:cNvPr id="5" name="Content Placeholder 4">
            <a:extLst>
              <a:ext uri="{FF2B5EF4-FFF2-40B4-BE49-F238E27FC236}">
                <a16:creationId xmlns:a16="http://schemas.microsoft.com/office/drawing/2014/main" id="{77A10D29-7E64-966D-71DB-B361CD3069FB}"/>
              </a:ext>
            </a:extLst>
          </p:cNvPr>
          <p:cNvSpPr>
            <a:spLocks noGrp="1"/>
          </p:cNvSpPr>
          <p:nvPr>
            <p:ph idx="1"/>
          </p:nvPr>
        </p:nvSpPr>
        <p:spPr>
          <a:xfrm>
            <a:off x="1308902" y="3429000"/>
            <a:ext cx="12868108" cy="5355336"/>
          </a:xfrm>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About LBP</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CNN Algorithm</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How CNN works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Disadvantages Of Existing System</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Advantages of Proposed System</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2AE3-4426-6FF2-F0A1-AF42237085A3}"/>
              </a:ext>
            </a:extLst>
          </p:cNvPr>
          <p:cNvSpPr>
            <a:spLocks noGrp="1"/>
          </p:cNvSpPr>
          <p:nvPr>
            <p:ph type="title"/>
          </p:nvPr>
        </p:nvSpPr>
        <p:spPr/>
        <p:txBody>
          <a:bodyPr/>
          <a:lstStyle/>
          <a:p>
            <a:r>
              <a:rPr lang="en-IN" dirty="0"/>
              <a:t>Flow chart</a:t>
            </a:r>
          </a:p>
        </p:txBody>
      </p:sp>
      <p:pic>
        <p:nvPicPr>
          <p:cNvPr id="6146" name="Picture 2" descr="GitHub - afsalashyana/FakeImageDetection: Fake Image Detection Using  Machine Learning">
            <a:extLst>
              <a:ext uri="{FF2B5EF4-FFF2-40B4-BE49-F238E27FC236}">
                <a16:creationId xmlns:a16="http://schemas.microsoft.com/office/drawing/2014/main" id="{6F98754F-D550-9BAF-C10B-500BC3B7CE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670" y="2235201"/>
            <a:ext cx="11150138" cy="360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4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D517-AF33-A225-EC47-B05E0025A17B}"/>
              </a:ext>
            </a:extLst>
          </p:cNvPr>
          <p:cNvSpPr>
            <a:spLocks noGrp="1"/>
          </p:cNvSpPr>
          <p:nvPr>
            <p:ph type="title"/>
          </p:nvPr>
        </p:nvSpPr>
        <p:spPr/>
        <p:txBody>
          <a:bodyPr/>
          <a:lstStyle/>
          <a:p>
            <a:r>
              <a:rPr lang="en-IN" dirty="0"/>
              <a:t>Sample code</a:t>
            </a:r>
            <a:br>
              <a:rPr lang="en-IN" dirty="0"/>
            </a:br>
            <a:endParaRPr lang="en-IN" dirty="0"/>
          </a:p>
        </p:txBody>
      </p:sp>
      <p:pic>
        <p:nvPicPr>
          <p:cNvPr id="7" name="Content Placeholder 6">
            <a:extLst>
              <a:ext uri="{FF2B5EF4-FFF2-40B4-BE49-F238E27FC236}">
                <a16:creationId xmlns:a16="http://schemas.microsoft.com/office/drawing/2014/main" id="{0010D773-66F5-694B-75BD-36CBB7BE2704}"/>
              </a:ext>
            </a:extLst>
          </p:cNvPr>
          <p:cNvPicPr>
            <a:picLocks noGrp="1" noChangeAspect="1"/>
          </p:cNvPicPr>
          <p:nvPr>
            <p:ph sz="half" idx="1"/>
          </p:nvPr>
        </p:nvPicPr>
        <p:blipFill>
          <a:blip r:embed="rId2"/>
          <a:stretch>
            <a:fillRect/>
          </a:stretch>
        </p:blipFill>
        <p:spPr>
          <a:xfrm>
            <a:off x="581191" y="1717990"/>
            <a:ext cx="5574464" cy="4724400"/>
          </a:xfrm>
        </p:spPr>
      </p:pic>
      <p:pic>
        <p:nvPicPr>
          <p:cNvPr id="9" name="Content Placeholder 8">
            <a:extLst>
              <a:ext uri="{FF2B5EF4-FFF2-40B4-BE49-F238E27FC236}">
                <a16:creationId xmlns:a16="http://schemas.microsoft.com/office/drawing/2014/main" id="{C4F51543-8ED7-35C7-2A8A-EE4FE20DD6CA}"/>
              </a:ext>
            </a:extLst>
          </p:cNvPr>
          <p:cNvPicPr>
            <a:picLocks noGrp="1" noChangeAspect="1"/>
          </p:cNvPicPr>
          <p:nvPr>
            <p:ph sz="half" idx="2"/>
          </p:nvPr>
        </p:nvPicPr>
        <p:blipFill>
          <a:blip r:embed="rId3"/>
          <a:stretch>
            <a:fillRect/>
          </a:stretch>
        </p:blipFill>
        <p:spPr>
          <a:xfrm>
            <a:off x="6494359" y="1628775"/>
            <a:ext cx="5390911" cy="4594225"/>
          </a:xfrm>
        </p:spPr>
      </p:pic>
    </p:spTree>
    <p:extLst>
      <p:ext uri="{BB962C8B-B14F-4D97-AF65-F5344CB8AC3E}">
        <p14:creationId xmlns:p14="http://schemas.microsoft.com/office/powerpoint/2010/main" val="118849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B1CF-C6F5-3D8E-3297-4BF1A50CC607}"/>
              </a:ext>
            </a:extLst>
          </p:cNvPr>
          <p:cNvSpPr>
            <a:spLocks noGrp="1"/>
          </p:cNvSpPr>
          <p:nvPr>
            <p:ph type="title"/>
          </p:nvPr>
        </p:nvSpPr>
        <p:spPr/>
        <p:txBody>
          <a:bodyPr/>
          <a:lstStyle/>
          <a:p>
            <a:r>
              <a:rPr lang="en-IN" dirty="0"/>
              <a:t>Test cases</a:t>
            </a:r>
          </a:p>
        </p:txBody>
      </p:sp>
      <p:graphicFrame>
        <p:nvGraphicFramePr>
          <p:cNvPr id="4" name="Content Placeholder 3">
            <a:extLst>
              <a:ext uri="{FF2B5EF4-FFF2-40B4-BE49-F238E27FC236}">
                <a16:creationId xmlns:a16="http://schemas.microsoft.com/office/drawing/2014/main" id="{D21B1CE8-9028-D12E-FAE9-28419CB0F5D8}"/>
              </a:ext>
            </a:extLst>
          </p:cNvPr>
          <p:cNvGraphicFramePr>
            <a:graphicFrameLocks noGrp="1"/>
          </p:cNvGraphicFramePr>
          <p:nvPr>
            <p:ph idx="1"/>
            <p:extLst>
              <p:ext uri="{D42A27DB-BD31-4B8C-83A1-F6EECF244321}">
                <p14:modId xmlns:p14="http://schemas.microsoft.com/office/powerpoint/2010/main" val="1973070384"/>
              </p:ext>
            </p:extLst>
          </p:nvPr>
        </p:nvGraphicFramePr>
        <p:xfrm>
          <a:off x="1981200" y="2371724"/>
          <a:ext cx="7070202" cy="3650797"/>
        </p:xfrm>
        <a:graphic>
          <a:graphicData uri="http://schemas.openxmlformats.org/drawingml/2006/table">
            <a:tbl>
              <a:tblPr firstRow="1" firstCol="1" bandRow="1">
                <a:tableStyleId>{5C22544A-7EE6-4342-B048-85BDC9FD1C3A}</a:tableStyleId>
              </a:tblPr>
              <a:tblGrid>
                <a:gridCol w="340625">
                  <a:extLst>
                    <a:ext uri="{9D8B030D-6E8A-4147-A177-3AD203B41FA5}">
                      <a16:colId xmlns:a16="http://schemas.microsoft.com/office/drawing/2014/main" val="1501456762"/>
                    </a:ext>
                  </a:extLst>
                </a:gridCol>
                <a:gridCol w="835875">
                  <a:extLst>
                    <a:ext uri="{9D8B030D-6E8A-4147-A177-3AD203B41FA5}">
                      <a16:colId xmlns:a16="http://schemas.microsoft.com/office/drawing/2014/main" val="63434062"/>
                    </a:ext>
                  </a:extLst>
                </a:gridCol>
                <a:gridCol w="806743">
                  <a:extLst>
                    <a:ext uri="{9D8B030D-6E8A-4147-A177-3AD203B41FA5}">
                      <a16:colId xmlns:a16="http://schemas.microsoft.com/office/drawing/2014/main" val="463587804"/>
                    </a:ext>
                  </a:extLst>
                </a:gridCol>
                <a:gridCol w="1260908">
                  <a:extLst>
                    <a:ext uri="{9D8B030D-6E8A-4147-A177-3AD203B41FA5}">
                      <a16:colId xmlns:a16="http://schemas.microsoft.com/office/drawing/2014/main" val="3619198887"/>
                    </a:ext>
                  </a:extLst>
                </a:gridCol>
                <a:gridCol w="1260908">
                  <a:extLst>
                    <a:ext uri="{9D8B030D-6E8A-4147-A177-3AD203B41FA5}">
                      <a16:colId xmlns:a16="http://schemas.microsoft.com/office/drawing/2014/main" val="3614031762"/>
                    </a:ext>
                  </a:extLst>
                </a:gridCol>
                <a:gridCol w="1095826">
                  <a:extLst>
                    <a:ext uri="{9D8B030D-6E8A-4147-A177-3AD203B41FA5}">
                      <a16:colId xmlns:a16="http://schemas.microsoft.com/office/drawing/2014/main" val="4048837629"/>
                    </a:ext>
                  </a:extLst>
                </a:gridCol>
                <a:gridCol w="918043">
                  <a:extLst>
                    <a:ext uri="{9D8B030D-6E8A-4147-A177-3AD203B41FA5}">
                      <a16:colId xmlns:a16="http://schemas.microsoft.com/office/drawing/2014/main" val="1941945465"/>
                    </a:ext>
                  </a:extLst>
                </a:gridCol>
                <a:gridCol w="551274">
                  <a:extLst>
                    <a:ext uri="{9D8B030D-6E8A-4147-A177-3AD203B41FA5}">
                      <a16:colId xmlns:a16="http://schemas.microsoft.com/office/drawing/2014/main" val="2810778919"/>
                    </a:ext>
                  </a:extLst>
                </a:gridCol>
              </a:tblGrid>
              <a:tr h="681622">
                <a:tc>
                  <a:txBody>
                    <a:bodyPr/>
                    <a:lstStyle/>
                    <a:p>
                      <a:pPr>
                        <a:lnSpc>
                          <a:spcPct val="115000"/>
                        </a:lnSpc>
                        <a:spcAft>
                          <a:spcPts val="1000"/>
                        </a:spcAft>
                      </a:pPr>
                      <a:r>
                        <a:rPr lang="en-US" sz="11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Summary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Inputtype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dirty="0">
                          <a:effectLst/>
                        </a:rPr>
                        <a:t>Example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Expectedresult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Actualresult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Status</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1130056386"/>
                  </a:ext>
                </a:extLst>
              </a:tr>
              <a:tr h="367104">
                <a:tc>
                  <a:txBody>
                    <a:bodyPr/>
                    <a:lstStyle/>
                    <a:p>
                      <a:pPr>
                        <a:lnSpc>
                          <a:spcPct val="115000"/>
                        </a:lnSpc>
                        <a:spcAft>
                          <a:spcPts val="10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happy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1600346051"/>
                  </a:ext>
                </a:extLst>
              </a:tr>
              <a:tr h="367104">
                <a:tc>
                  <a:txBody>
                    <a:bodyPr/>
                    <a:lstStyle/>
                    <a:p>
                      <a:pPr>
                        <a:lnSpc>
                          <a:spcPct val="115000"/>
                        </a:lnSpc>
                        <a:spcAft>
                          <a:spcPts val="10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sad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891122545"/>
                  </a:ext>
                </a:extLst>
              </a:tr>
              <a:tr h="367104">
                <a:tc>
                  <a:txBody>
                    <a:bodyPr/>
                    <a:lstStyle/>
                    <a:p>
                      <a:pPr>
                        <a:lnSpc>
                          <a:spcPct val="115000"/>
                        </a:lnSpc>
                        <a:spcAft>
                          <a:spcPts val="10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nuetral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3734190117"/>
                  </a:ext>
                </a:extLst>
              </a:tr>
              <a:tr h="367104">
                <a:tc>
                  <a:txBody>
                    <a:bodyPr/>
                    <a:lstStyle/>
                    <a:p>
                      <a:pPr>
                        <a:lnSpc>
                          <a:spcPct val="115000"/>
                        </a:lnSpc>
                        <a:spcAft>
                          <a:spcPts val="10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fearful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1318551492"/>
                  </a:ext>
                </a:extLst>
              </a:tr>
              <a:tr h="492012">
                <a:tc>
                  <a:txBody>
                    <a:bodyPr/>
                    <a:lstStyle/>
                    <a:p>
                      <a:pPr>
                        <a:lnSpc>
                          <a:spcPct val="115000"/>
                        </a:lnSpc>
                        <a:spcAft>
                          <a:spcPts val="10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angry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2519062398"/>
                  </a:ext>
                </a:extLst>
              </a:tr>
              <a:tr h="492012">
                <a:tc>
                  <a:txBody>
                    <a:bodyPr/>
                    <a:lstStyle/>
                    <a:p>
                      <a:pPr>
                        <a:lnSpc>
                          <a:spcPct val="115000"/>
                        </a:lnSpc>
                        <a:spcAft>
                          <a:spcPts val="1000"/>
                        </a:spcAf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disgusted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Pass</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281809624"/>
                  </a:ext>
                </a:extLst>
              </a:tr>
              <a:tr h="492012">
                <a:tc>
                  <a:txBody>
                    <a:bodyPr/>
                    <a:lstStyle/>
                    <a:p>
                      <a:pPr>
                        <a:lnSpc>
                          <a:spcPct val="115000"/>
                        </a:lnSpc>
                        <a:spcAft>
                          <a:spcPts val="1000"/>
                        </a:spcAf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expression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Image7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surprised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a:effectLst/>
                        </a:rPr>
                        <a:t>Accepted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tc>
                  <a:txBody>
                    <a:bodyPr/>
                    <a:lstStyle/>
                    <a:p>
                      <a:pPr>
                        <a:lnSpc>
                          <a:spcPct val="115000"/>
                        </a:lnSpc>
                        <a:spcAft>
                          <a:spcPts val="1000"/>
                        </a:spcAft>
                      </a:pPr>
                      <a:r>
                        <a:rPr lang="en-US" sz="1100" dirty="0">
                          <a:effectLst/>
                        </a:rPr>
                        <a:t>Pass</a:t>
                      </a:r>
                      <a:endParaRPr lang="en-IN" sz="1100" dirty="0">
                        <a:effectLst/>
                      </a:endParaRPr>
                    </a:p>
                    <a:p>
                      <a:pP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445" marR="67445" marT="0" marB="0"/>
                </a:tc>
                <a:extLst>
                  <a:ext uri="{0D108BD9-81ED-4DB2-BD59-A6C34878D82A}">
                    <a16:rowId xmlns:a16="http://schemas.microsoft.com/office/drawing/2014/main" val="1994377579"/>
                  </a:ext>
                </a:extLst>
              </a:tr>
            </a:tbl>
          </a:graphicData>
        </a:graphic>
      </p:graphicFrame>
      <p:sp>
        <p:nvSpPr>
          <p:cNvPr id="5" name="Rectangle 1">
            <a:extLst>
              <a:ext uri="{FF2B5EF4-FFF2-40B4-BE49-F238E27FC236}">
                <a16:creationId xmlns:a16="http://schemas.microsoft.com/office/drawing/2014/main" id="{1760E2B4-9A11-29A5-FE44-CE98B55BFB9B}"/>
              </a:ext>
            </a:extLst>
          </p:cNvPr>
          <p:cNvSpPr>
            <a:spLocks noChangeArrowheads="1"/>
          </p:cNvSpPr>
          <p:nvPr/>
        </p:nvSpPr>
        <p:spPr bwMode="auto">
          <a:xfrm>
            <a:off x="-2391445" y="7532"/>
            <a:ext cx="14583446" cy="44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33877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8E5-8808-39D8-F8B5-C65DCF2ED156}"/>
              </a:ext>
            </a:extLst>
          </p:cNvPr>
          <p:cNvSpPr>
            <a:spLocks noGrp="1"/>
          </p:cNvSpPr>
          <p:nvPr>
            <p:ph type="title"/>
          </p:nvPr>
        </p:nvSpPr>
        <p:spPr/>
        <p:txBody>
          <a:bodyPr/>
          <a:lstStyle/>
          <a:p>
            <a:r>
              <a:rPr lang="en-IN" dirty="0"/>
              <a:t>Screen shots</a:t>
            </a:r>
          </a:p>
        </p:txBody>
      </p:sp>
      <p:pic>
        <p:nvPicPr>
          <p:cNvPr id="6" name="Picture Placeholder 5">
            <a:extLst>
              <a:ext uri="{FF2B5EF4-FFF2-40B4-BE49-F238E27FC236}">
                <a16:creationId xmlns:a16="http://schemas.microsoft.com/office/drawing/2014/main" id="{6AEFA5F6-97A7-5AE6-3B50-FD8848B6F5DA}"/>
              </a:ext>
            </a:extLst>
          </p:cNvPr>
          <p:cNvPicPr>
            <a:picLocks noGrp="1" noChangeAspect="1"/>
          </p:cNvPicPr>
          <p:nvPr>
            <p:ph type="pic" idx="1"/>
          </p:nvPr>
        </p:nvPicPr>
        <p:blipFill rotWithShape="1">
          <a:blip r:embed="rId2"/>
          <a:srcRect t="17807" b="17807"/>
          <a:stretch/>
        </p:blipFill>
        <p:spPr>
          <a:xfrm>
            <a:off x="581191" y="641350"/>
            <a:ext cx="11157485" cy="4052039"/>
          </a:xfrm>
        </p:spPr>
      </p:pic>
      <p:sp>
        <p:nvSpPr>
          <p:cNvPr id="4" name="Text Placeholder 3">
            <a:extLst>
              <a:ext uri="{FF2B5EF4-FFF2-40B4-BE49-F238E27FC236}">
                <a16:creationId xmlns:a16="http://schemas.microsoft.com/office/drawing/2014/main" id="{43AA6EEC-ACFD-89F6-7A3A-D21C4F682B10}"/>
              </a:ext>
            </a:extLst>
          </p:cNvPr>
          <p:cNvSpPr>
            <a:spLocks noGrp="1"/>
          </p:cNvSpPr>
          <p:nvPr>
            <p:ph type="body" sz="half" idx="2"/>
          </p:nvPr>
        </p:nvSpPr>
        <p:spPr/>
        <p:txBody>
          <a:bodyPr>
            <a:normAutofit/>
          </a:bodyPr>
          <a:lstStyle/>
          <a:p>
            <a:r>
              <a:rPr lang="en-IN" sz="4000" dirty="0"/>
              <a:t>Output screen 1</a:t>
            </a:r>
          </a:p>
        </p:txBody>
      </p:sp>
    </p:spTree>
    <p:extLst>
      <p:ext uri="{BB962C8B-B14F-4D97-AF65-F5344CB8AC3E}">
        <p14:creationId xmlns:p14="http://schemas.microsoft.com/office/powerpoint/2010/main" val="4291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0354-38AB-8644-92C9-6970030A2544}"/>
              </a:ext>
            </a:extLst>
          </p:cNvPr>
          <p:cNvSpPr>
            <a:spLocks noGrp="1"/>
          </p:cNvSpPr>
          <p:nvPr>
            <p:ph type="title"/>
          </p:nvPr>
        </p:nvSpPr>
        <p:spPr/>
        <p:txBody>
          <a:bodyPr/>
          <a:lstStyle/>
          <a:p>
            <a:r>
              <a:rPr lang="en-IN" dirty="0"/>
              <a:t>Output screen 2                                      output screen 3</a:t>
            </a:r>
          </a:p>
        </p:txBody>
      </p:sp>
      <p:pic>
        <p:nvPicPr>
          <p:cNvPr id="7" name="Content Placeholder 6">
            <a:extLst>
              <a:ext uri="{FF2B5EF4-FFF2-40B4-BE49-F238E27FC236}">
                <a16:creationId xmlns:a16="http://schemas.microsoft.com/office/drawing/2014/main" id="{56B1E0B4-46E2-D016-3737-8E62617D75F0}"/>
              </a:ext>
            </a:extLst>
          </p:cNvPr>
          <p:cNvPicPr>
            <a:picLocks noGrp="1" noChangeAspect="1"/>
          </p:cNvPicPr>
          <p:nvPr>
            <p:ph sz="half" idx="2"/>
          </p:nvPr>
        </p:nvPicPr>
        <p:blipFill>
          <a:blip r:embed="rId2"/>
          <a:stretch>
            <a:fillRect/>
          </a:stretch>
        </p:blipFill>
        <p:spPr>
          <a:xfrm>
            <a:off x="5797936" y="2191159"/>
            <a:ext cx="6394064" cy="3601895"/>
          </a:xfrm>
        </p:spPr>
      </p:pic>
      <p:pic>
        <p:nvPicPr>
          <p:cNvPr id="11" name="Content Placeholder 10">
            <a:extLst>
              <a:ext uri="{FF2B5EF4-FFF2-40B4-BE49-F238E27FC236}">
                <a16:creationId xmlns:a16="http://schemas.microsoft.com/office/drawing/2014/main" id="{776F1720-BB9A-6369-85DB-205723D15F52}"/>
              </a:ext>
            </a:extLst>
          </p:cNvPr>
          <p:cNvPicPr>
            <a:picLocks noGrp="1" noChangeAspect="1"/>
          </p:cNvPicPr>
          <p:nvPr>
            <p:ph sz="half" idx="1"/>
          </p:nvPr>
        </p:nvPicPr>
        <p:blipFill>
          <a:blip r:embed="rId3"/>
          <a:stretch>
            <a:fillRect/>
          </a:stretch>
        </p:blipFill>
        <p:spPr>
          <a:xfrm>
            <a:off x="264460" y="2592419"/>
            <a:ext cx="5533476" cy="3114113"/>
          </a:xfrm>
        </p:spPr>
      </p:pic>
    </p:spTree>
    <p:extLst>
      <p:ext uri="{BB962C8B-B14F-4D97-AF65-F5344CB8AC3E}">
        <p14:creationId xmlns:p14="http://schemas.microsoft.com/office/powerpoint/2010/main" val="1535018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B4E-964C-FFDD-FB94-1F8EDEC043C6}"/>
              </a:ext>
            </a:extLst>
          </p:cNvPr>
          <p:cNvSpPr>
            <a:spLocks noGrp="1"/>
          </p:cNvSpPr>
          <p:nvPr>
            <p:ph type="title"/>
          </p:nvPr>
        </p:nvSpPr>
        <p:spPr/>
        <p:txBody>
          <a:bodyPr/>
          <a:lstStyle/>
          <a:p>
            <a:r>
              <a:rPr lang="en-IN" dirty="0"/>
              <a:t>Output screen 4</a:t>
            </a:r>
          </a:p>
        </p:txBody>
      </p:sp>
      <p:pic>
        <p:nvPicPr>
          <p:cNvPr id="5" name="Content Placeholder 4">
            <a:extLst>
              <a:ext uri="{FF2B5EF4-FFF2-40B4-BE49-F238E27FC236}">
                <a16:creationId xmlns:a16="http://schemas.microsoft.com/office/drawing/2014/main" id="{A21B5153-960D-0061-D476-D302D8460810}"/>
              </a:ext>
            </a:extLst>
          </p:cNvPr>
          <p:cNvPicPr>
            <a:picLocks noGrp="1" noChangeAspect="1"/>
          </p:cNvPicPr>
          <p:nvPr>
            <p:ph idx="1"/>
          </p:nvPr>
        </p:nvPicPr>
        <p:blipFill>
          <a:blip r:embed="rId2"/>
          <a:stretch>
            <a:fillRect/>
          </a:stretch>
        </p:blipFill>
        <p:spPr>
          <a:xfrm>
            <a:off x="2091267" y="1890876"/>
            <a:ext cx="8009466" cy="4658072"/>
          </a:xfrm>
        </p:spPr>
      </p:pic>
    </p:spTree>
    <p:extLst>
      <p:ext uri="{BB962C8B-B14F-4D97-AF65-F5344CB8AC3E}">
        <p14:creationId xmlns:p14="http://schemas.microsoft.com/office/powerpoint/2010/main" val="3181071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ACC-4A37-FFB5-FECA-9C10C419CBE9}"/>
              </a:ext>
            </a:extLst>
          </p:cNvPr>
          <p:cNvSpPr>
            <a:spLocks noGrp="1"/>
          </p:cNvSpPr>
          <p:nvPr>
            <p:ph type="title"/>
          </p:nvPr>
        </p:nvSpPr>
        <p:spPr/>
        <p:txBody>
          <a:bodyPr/>
          <a:lstStyle/>
          <a:p>
            <a:r>
              <a:rPr lang="en-IN" dirty="0"/>
              <a:t>0utput screen 5</a:t>
            </a:r>
          </a:p>
        </p:txBody>
      </p:sp>
      <p:pic>
        <p:nvPicPr>
          <p:cNvPr id="5" name="Content Placeholder 4">
            <a:extLst>
              <a:ext uri="{FF2B5EF4-FFF2-40B4-BE49-F238E27FC236}">
                <a16:creationId xmlns:a16="http://schemas.microsoft.com/office/drawing/2014/main" id="{426AA60D-EF71-28F8-BD25-6F3E53287CDB}"/>
              </a:ext>
            </a:extLst>
          </p:cNvPr>
          <p:cNvPicPr>
            <a:picLocks noGrp="1" noChangeAspect="1"/>
          </p:cNvPicPr>
          <p:nvPr>
            <p:ph idx="1"/>
          </p:nvPr>
        </p:nvPicPr>
        <p:blipFill>
          <a:blip r:embed="rId2"/>
          <a:stretch>
            <a:fillRect/>
          </a:stretch>
        </p:blipFill>
        <p:spPr>
          <a:xfrm>
            <a:off x="1723590" y="1998134"/>
            <a:ext cx="9046010" cy="4415315"/>
          </a:xfrm>
        </p:spPr>
      </p:pic>
    </p:spTree>
    <p:extLst>
      <p:ext uri="{BB962C8B-B14F-4D97-AF65-F5344CB8AC3E}">
        <p14:creationId xmlns:p14="http://schemas.microsoft.com/office/powerpoint/2010/main" val="70090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856-F05E-89FA-04F5-9A23F8BEFD5B}"/>
              </a:ext>
            </a:extLst>
          </p:cNvPr>
          <p:cNvSpPr>
            <a:spLocks noGrp="1"/>
          </p:cNvSpPr>
          <p:nvPr>
            <p:ph type="title"/>
          </p:nvPr>
        </p:nvSpPr>
        <p:spPr/>
        <p:txBody>
          <a:bodyPr/>
          <a:lstStyle/>
          <a:p>
            <a:r>
              <a:rPr lang="en-IN" dirty="0"/>
              <a:t>Output screen 6                                  output screen 7</a:t>
            </a:r>
          </a:p>
        </p:txBody>
      </p:sp>
      <p:pic>
        <p:nvPicPr>
          <p:cNvPr id="6" name="Content Placeholder 5">
            <a:extLst>
              <a:ext uri="{FF2B5EF4-FFF2-40B4-BE49-F238E27FC236}">
                <a16:creationId xmlns:a16="http://schemas.microsoft.com/office/drawing/2014/main" id="{BBFA6C1F-736E-5DE8-F09E-8A5C751062E3}"/>
              </a:ext>
            </a:extLst>
          </p:cNvPr>
          <p:cNvPicPr>
            <a:picLocks noGrp="1" noChangeAspect="1"/>
          </p:cNvPicPr>
          <p:nvPr>
            <p:ph sz="half" idx="1"/>
          </p:nvPr>
        </p:nvPicPr>
        <p:blipFill>
          <a:blip r:embed="rId2"/>
          <a:stretch>
            <a:fillRect/>
          </a:stretch>
        </p:blipFill>
        <p:spPr>
          <a:xfrm>
            <a:off x="185121" y="2116667"/>
            <a:ext cx="5994336" cy="3348742"/>
          </a:xfrm>
        </p:spPr>
      </p:pic>
      <p:pic>
        <p:nvPicPr>
          <p:cNvPr id="8" name="Content Placeholder 7">
            <a:extLst>
              <a:ext uri="{FF2B5EF4-FFF2-40B4-BE49-F238E27FC236}">
                <a16:creationId xmlns:a16="http://schemas.microsoft.com/office/drawing/2014/main" id="{2C4FFD22-B373-AAE6-530B-9E2AD7C5BF69}"/>
              </a:ext>
            </a:extLst>
          </p:cNvPr>
          <p:cNvPicPr>
            <a:picLocks noGrp="1" noChangeAspect="1"/>
          </p:cNvPicPr>
          <p:nvPr>
            <p:ph sz="half" idx="2"/>
          </p:nvPr>
        </p:nvPicPr>
        <p:blipFill>
          <a:blip r:embed="rId3"/>
          <a:stretch>
            <a:fillRect/>
          </a:stretch>
        </p:blipFill>
        <p:spPr>
          <a:xfrm>
            <a:off x="6329127" y="2175933"/>
            <a:ext cx="5862873" cy="3230209"/>
          </a:xfrm>
        </p:spPr>
      </p:pic>
    </p:spTree>
    <p:extLst>
      <p:ext uri="{BB962C8B-B14F-4D97-AF65-F5344CB8AC3E}">
        <p14:creationId xmlns:p14="http://schemas.microsoft.com/office/powerpoint/2010/main" val="44829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D4CB-4CB4-1ABC-9934-B3570D3FE470}"/>
              </a:ext>
            </a:extLst>
          </p:cNvPr>
          <p:cNvSpPr>
            <a:spLocks noGrp="1"/>
          </p:cNvSpPr>
          <p:nvPr>
            <p:ph type="title"/>
          </p:nvPr>
        </p:nvSpPr>
        <p:spPr/>
        <p:txBody>
          <a:bodyPr/>
          <a:lstStyle/>
          <a:p>
            <a:r>
              <a:rPr lang="en-IN" dirty="0"/>
              <a:t>Conclusion and future enhancement</a:t>
            </a:r>
          </a:p>
        </p:txBody>
      </p:sp>
      <p:sp>
        <p:nvSpPr>
          <p:cNvPr id="3" name="Content Placeholder 2">
            <a:extLst>
              <a:ext uri="{FF2B5EF4-FFF2-40B4-BE49-F238E27FC236}">
                <a16:creationId xmlns:a16="http://schemas.microsoft.com/office/drawing/2014/main" id="{51D34F43-2600-D2AE-A47F-879B98E31344}"/>
              </a:ext>
            </a:extLst>
          </p:cNvPr>
          <p:cNvSpPr>
            <a:spLocks noGrp="1"/>
          </p:cNvSpPr>
          <p:nvPr>
            <p:ph idx="1"/>
          </p:nvPr>
        </p:nvSpPr>
        <p:spPr/>
        <p:txBody>
          <a:bodyPr>
            <a:normAutofit fontScale="92500" lnSpcReduction="20000"/>
          </a:bodyPr>
          <a:lstStyle/>
          <a:p>
            <a:r>
              <a:rPr lang="en-US" dirty="0"/>
              <a:t>In this study, we have proposed a novel common fake feature network-based pairwise learning, to detect the fake face/general images generated by state-of-the-art GANs successfully. The proposed CFFN can be used to learn the middle- and high-level and discriminative fake features by aggregating the cross-layer feature representations into the last fully connected layers. </a:t>
            </a:r>
          </a:p>
          <a:p>
            <a:r>
              <a:rPr lang="en-US" dirty="0"/>
              <a:t>The proposed pairwise learning can be used to improve the performance of fake image detection further. With the proposed pairwise learning, the proposed fake image detector should be able to have the ability to identify the fake image generated by a new GAN. Our experimental results demonstrated that the proposed method outperforms other state-of-the-art schemes in terms of precision and recall rate.</a:t>
            </a:r>
          </a:p>
          <a:p>
            <a:r>
              <a:rPr lang="en-US" dirty="0"/>
              <a:t> For future, work square measure for instance employing an additional complicated and deeper model for unpredictable issues. Integration of deep neural networks with the idea of increased learning, wherever the model is simpler. Neural network solutions seldom take under consideration non-linear feature interactions and non-monotonous short-run serial patterns, that square measure necessary to model user behavior in thin sequence information. </a:t>
            </a:r>
          </a:p>
          <a:p>
            <a:r>
              <a:rPr lang="en-US" dirty="0"/>
              <a:t>A model is also integrated with neural networks to unravel this downside. The dataset can be inflated and another variety of images can be used for coaching, for instance, gray-scale pictures</a:t>
            </a:r>
            <a:endParaRPr lang="en-IN" dirty="0"/>
          </a:p>
        </p:txBody>
      </p:sp>
    </p:spTree>
    <p:extLst>
      <p:ext uri="{BB962C8B-B14F-4D97-AF65-F5344CB8AC3E}">
        <p14:creationId xmlns:p14="http://schemas.microsoft.com/office/powerpoint/2010/main" val="401450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20CE-E8D7-3422-DA49-8275260A0BCA}"/>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713FBBF8-4F6F-531D-DBE4-9FE95FD8109A}"/>
              </a:ext>
            </a:extLst>
          </p:cNvPr>
          <p:cNvSpPr>
            <a:spLocks noGrp="1"/>
          </p:cNvSpPr>
          <p:nvPr>
            <p:ph idx="1"/>
          </p:nvPr>
        </p:nvSpPr>
        <p:spPr/>
        <p:txBody>
          <a:bodyPr/>
          <a:lstStyle/>
          <a:p>
            <a:r>
              <a:rPr lang="en-IN" dirty="0"/>
              <a:t>[1]. </a:t>
            </a:r>
            <a:r>
              <a:rPr lang="en-IN" dirty="0" err="1"/>
              <a:t>G.Mohamed</a:t>
            </a:r>
            <a:r>
              <a:rPr lang="en-IN" dirty="0"/>
              <a:t> Sikandar, "100 Social Media Statistics You must know," [online] Available </a:t>
            </a:r>
            <a:r>
              <a:rPr lang="en-IN" dirty="0" err="1"/>
              <a:t>at:https</a:t>
            </a:r>
            <a:r>
              <a:rPr lang="en-IN" dirty="0"/>
              <a:t>://blog.statusbrew.com/social-mediastatistics-2018-for-business/ [Accessed 02 Mar 2019]. </a:t>
            </a:r>
          </a:p>
          <a:p>
            <a:r>
              <a:rPr lang="en-IN" dirty="0"/>
              <a:t>[2]. Damian Radcliffe, Amanda Lam, "Social Media in </a:t>
            </a:r>
            <a:r>
              <a:rPr lang="en-IN" dirty="0" err="1"/>
              <a:t>theMiddlEast</a:t>
            </a:r>
            <a:r>
              <a:rPr lang="en-IN" dirty="0"/>
              <a:t>,"[online]</a:t>
            </a:r>
            <a:r>
              <a:rPr lang="en-IN" dirty="0" err="1"/>
              <a:t>Available:https</a:t>
            </a:r>
            <a:r>
              <a:rPr lang="en-IN" dirty="0"/>
              <a:t>://www.researchgate.net/publication/32318 5146_Social_Media_in_the_Middle_East_The_Story_of_2017 [Accessed 06 Feb 2019]. [3]. </a:t>
            </a:r>
            <a:r>
              <a:rPr lang="en-IN" dirty="0" err="1"/>
              <a:t>GMI_BLOGGER,"Saudi</a:t>
            </a:r>
            <a:r>
              <a:rPr lang="en-IN" dirty="0"/>
              <a:t> Arabia Social Media Statistics," GMI_ blogger. [online] Available </a:t>
            </a:r>
            <a:r>
              <a:rPr lang="en-IN" dirty="0" err="1"/>
              <a:t>at:https</a:t>
            </a:r>
            <a:r>
              <a:rPr lang="en-IN" dirty="0"/>
              <a:t>://www.globalmediainsight.com/ blog/</a:t>
            </a:r>
            <a:r>
              <a:rPr lang="en-IN" dirty="0" err="1"/>
              <a:t>saudi</a:t>
            </a:r>
            <a:r>
              <a:rPr lang="en-IN" dirty="0"/>
              <a:t>-</a:t>
            </a:r>
            <a:r>
              <a:rPr lang="en-IN" dirty="0" err="1"/>
              <a:t>arabia</a:t>
            </a:r>
            <a:r>
              <a:rPr lang="en-IN" dirty="0"/>
              <a:t>-social-media-statistics/ [Accessed 04 May 2019].</a:t>
            </a:r>
          </a:p>
          <a:p>
            <a:endParaRPr lang="en-IN" dirty="0"/>
          </a:p>
        </p:txBody>
      </p:sp>
    </p:spTree>
    <p:extLst>
      <p:ext uri="{BB962C8B-B14F-4D97-AF65-F5344CB8AC3E}">
        <p14:creationId xmlns:p14="http://schemas.microsoft.com/office/powerpoint/2010/main" val="423787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idx="4294967295"/>
          </p:nvPr>
        </p:nvSpPr>
        <p:spPr>
          <a:xfrm>
            <a:off x="419100" y="454025"/>
            <a:ext cx="11029950" cy="1189038"/>
          </a:xfrm>
        </p:spPr>
        <p:txBody>
          <a:bodyPr/>
          <a:lstStyle/>
          <a:p>
            <a:r>
              <a:rPr lang="en-US" dirty="0"/>
              <a:t>Contents</a:t>
            </a:r>
            <a:br>
              <a:rPr lang="en-US" dirty="0"/>
            </a:br>
            <a:endParaRPr lang="en-US" dirty="0"/>
          </a:p>
        </p:txBody>
      </p:sp>
      <p:sp>
        <p:nvSpPr>
          <p:cNvPr id="5" name="Content Placeholder 4">
            <a:extLst>
              <a:ext uri="{FF2B5EF4-FFF2-40B4-BE49-F238E27FC236}">
                <a16:creationId xmlns:a16="http://schemas.microsoft.com/office/drawing/2014/main" id="{77A10D29-7E64-966D-71DB-B361CD3069FB}"/>
              </a:ext>
            </a:extLst>
          </p:cNvPr>
          <p:cNvSpPr>
            <a:spLocks noGrp="1"/>
          </p:cNvSpPr>
          <p:nvPr>
            <p:ph idx="4294967295"/>
          </p:nvPr>
        </p:nvSpPr>
        <p:spPr>
          <a:xfrm>
            <a:off x="828675" y="3641725"/>
            <a:ext cx="12360275" cy="4173538"/>
          </a:xfrm>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Software Requirements Specification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Modules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Implementation (sample code)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Testcases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Future </a:t>
            </a:r>
            <a:r>
              <a:rPr lang="en-IN" sz="1800" dirty="0" err="1">
                <a:latin typeface="Times New Roman" panose="02020603050405020304" pitchFamily="18" charset="0"/>
                <a:cs typeface="Times New Roman" panose="02020603050405020304" pitchFamily="18" charset="0"/>
              </a:rPr>
              <a:t>enchancement</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0" indent="0">
              <a:buNone/>
            </a:pPr>
            <a:endParaRPr lang="en-IN" sz="1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2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8F65-547E-1EF3-EE3B-E97E671B9415}"/>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99F0A0A1-F737-C794-8900-009DE26F9093}"/>
              </a:ext>
            </a:extLst>
          </p:cNvPr>
          <p:cNvSpPr>
            <a:spLocks noGrp="1"/>
          </p:cNvSpPr>
          <p:nvPr>
            <p:ph idx="1"/>
          </p:nvPr>
        </p:nvSpPr>
        <p:spPr/>
        <p:txBody>
          <a:bodyPr>
            <a:normAutofit/>
          </a:bodyPr>
          <a:lstStyle/>
          <a:p>
            <a:pPr marL="0" indent="0" algn="ctr">
              <a:buNone/>
            </a:pPr>
            <a:r>
              <a:rPr lang="en-IN" sz="11500" dirty="0">
                <a:latin typeface="Bahnschrift" panose="020B0502040204020203" pitchFamily="34" charset="0"/>
              </a:rPr>
              <a:t>Thank You</a:t>
            </a:r>
          </a:p>
        </p:txBody>
      </p:sp>
    </p:spTree>
    <p:extLst>
      <p:ext uri="{BB962C8B-B14F-4D97-AF65-F5344CB8AC3E}">
        <p14:creationId xmlns:p14="http://schemas.microsoft.com/office/powerpoint/2010/main" val="404275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E5A8-9254-71B4-48FC-5686F1EBFA06}"/>
              </a:ext>
            </a:extLst>
          </p:cNvPr>
          <p:cNvSpPr>
            <a:spLocks noGrp="1"/>
          </p:cNvSpPr>
          <p:nvPr>
            <p:ph type="title"/>
          </p:nvPr>
        </p:nvSpPr>
        <p:spPr/>
        <p:txBody>
          <a:bodyPr/>
          <a:lstStyle/>
          <a:p>
            <a:r>
              <a:rPr lang="en-IN" b="1" dirty="0"/>
              <a:t>Abstract</a:t>
            </a:r>
            <a:br>
              <a:rPr lang="en-IN" b="1" dirty="0"/>
            </a:br>
            <a:endParaRPr lang="en-IN" b="1" dirty="0"/>
          </a:p>
        </p:txBody>
      </p:sp>
      <p:sp>
        <p:nvSpPr>
          <p:cNvPr id="3" name="Content Placeholder 2">
            <a:extLst>
              <a:ext uri="{FF2B5EF4-FFF2-40B4-BE49-F238E27FC236}">
                <a16:creationId xmlns:a16="http://schemas.microsoft.com/office/drawing/2014/main" id="{80236CC0-72DD-757F-A6C3-91A4860D9E49}"/>
              </a:ext>
            </a:extLst>
          </p:cNvPr>
          <p:cNvSpPr>
            <a:spLocks noGrp="1"/>
          </p:cNvSpPr>
          <p:nvPr>
            <p:ph idx="1"/>
          </p:nvPr>
        </p:nvSpPr>
        <p:spPr>
          <a:xfrm>
            <a:off x="581192" y="1890876"/>
            <a:ext cx="11153608" cy="4577656"/>
          </a:xfrm>
        </p:spPr>
        <p:txBody>
          <a:bodyPr>
            <a:normAutofit/>
          </a:bodyPr>
          <a:lstStyle/>
          <a:p>
            <a:r>
              <a:rPr lang="en-US" dirty="0">
                <a:latin typeface="Times New Roman" panose="02020603050405020304" pitchFamily="18" charset="0"/>
                <a:cs typeface="Times New Roman" panose="02020603050405020304" pitchFamily="18" charset="0"/>
              </a:rPr>
              <a:t>Nowadays biometric systems are useful in recognizing a person’s identity, but criminals change their appearance in behavior and psychological to deceive recognition system.</a:t>
            </a:r>
          </a:p>
          <a:p>
            <a:r>
              <a:rPr lang="en-US" dirty="0">
                <a:latin typeface="Times New Roman" panose="02020603050405020304" pitchFamily="18" charset="0"/>
                <a:cs typeface="Times New Roman" panose="02020603050405020304" pitchFamily="18" charset="0"/>
              </a:rPr>
              <a:t> To overcome this problem we are using a new technique called Deep Texture Features extraction from images and then building train machine learning model using CNN (Convolution Neural Networks) algorithm. </a:t>
            </a:r>
          </a:p>
          <a:p>
            <a:r>
              <a:rPr lang="en-US" dirty="0">
                <a:latin typeface="Times New Roman" panose="02020603050405020304" pitchFamily="18" charset="0"/>
                <a:cs typeface="Times New Roman" panose="02020603050405020304" pitchFamily="18" charset="0"/>
              </a:rPr>
              <a:t>This technique refers as </a:t>
            </a:r>
            <a:r>
              <a:rPr lang="en-US" dirty="0" err="1">
                <a:latin typeface="Times New Roman" panose="02020603050405020304" pitchFamily="18" charset="0"/>
                <a:cs typeface="Times New Roman" panose="02020603050405020304" pitchFamily="18" charset="0"/>
              </a:rPr>
              <a:t>LBPNet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NLBPNet</a:t>
            </a:r>
            <a:r>
              <a:rPr lang="en-US" dirty="0">
                <a:latin typeface="Times New Roman" panose="02020603050405020304" pitchFamily="18" charset="0"/>
                <a:cs typeface="Times New Roman" panose="02020603050405020304" pitchFamily="18" charset="0"/>
              </a:rPr>
              <a:t> as this technique is heavily dependent on features extraction using LBP (Local Binary Pattern) algorithm. </a:t>
            </a:r>
          </a:p>
          <a:p>
            <a:r>
              <a:rPr lang="en-US" dirty="0">
                <a:latin typeface="Times New Roman" panose="02020603050405020304" pitchFamily="18" charset="0"/>
                <a:cs typeface="Times New Roman" panose="02020603050405020304" pitchFamily="18" charset="0"/>
              </a:rPr>
              <a:t>In this project, we are designing LBP Based machine learning Convolution Neural Network called LBPNET to detect fake face images. Here first we will extract LBP from images and then train LBP descriptor images with Convolution Neural Network to generate a training model. </a:t>
            </a:r>
          </a:p>
          <a:p>
            <a:r>
              <a:rPr lang="en-US" dirty="0">
                <a:latin typeface="Times New Roman" panose="02020603050405020304" pitchFamily="18" charset="0"/>
                <a:cs typeface="Times New Roman" panose="02020603050405020304" pitchFamily="18" charset="0"/>
              </a:rPr>
              <a:t>Whenever we upload a new test image then that test image will be applied to the training model to detect whether the test image contains a fake image or a non-fake image. Below we can see some details on LBP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05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D963-8928-3B0B-4FF3-92FC730A216D}"/>
              </a:ext>
            </a:extLst>
          </p:cNvPr>
          <p:cNvSpPr>
            <a:spLocks noGrp="1"/>
          </p:cNvSpPr>
          <p:nvPr>
            <p:ph type="title"/>
          </p:nvPr>
        </p:nvSpPr>
        <p:spPr>
          <a:xfrm>
            <a:off x="581191" y="338668"/>
            <a:ext cx="11029616" cy="1188720"/>
          </a:xfrm>
        </p:spPr>
        <p:txBody>
          <a:bodyPr/>
          <a:lstStyle/>
          <a:p>
            <a:r>
              <a:rPr lang="en-IN" dirty="0"/>
              <a:t>introduction</a:t>
            </a:r>
          </a:p>
        </p:txBody>
      </p:sp>
      <p:sp>
        <p:nvSpPr>
          <p:cNvPr id="3" name="Content Placeholder 2">
            <a:extLst>
              <a:ext uri="{FF2B5EF4-FFF2-40B4-BE49-F238E27FC236}">
                <a16:creationId xmlns:a16="http://schemas.microsoft.com/office/drawing/2014/main" id="{B4C0448D-3401-A4EE-B70E-F1451922EB2E}"/>
              </a:ext>
            </a:extLst>
          </p:cNvPr>
          <p:cNvSpPr>
            <a:spLocks noGrp="1"/>
          </p:cNvSpPr>
          <p:nvPr>
            <p:ph idx="1"/>
          </p:nvPr>
        </p:nvSpPr>
        <p:spPr>
          <a:xfrm>
            <a:off x="375262" y="1490133"/>
            <a:ext cx="11441475" cy="5029199"/>
          </a:xfrm>
        </p:spPr>
        <p:txBody>
          <a:bodyPr>
            <a:noAutofit/>
          </a:bodyPr>
          <a:lstStyle/>
          <a:p>
            <a:r>
              <a:rPr lang="en-US" sz="2400" dirty="0">
                <a:latin typeface="Times New Roman" panose="02020603050405020304" pitchFamily="18" charset="0"/>
                <a:cs typeface="Times New Roman" panose="02020603050405020304" pitchFamily="18" charset="0"/>
              </a:rPr>
              <a:t>Local binary patterns (LBP) could be a variety of visual descriptors used for classification in laptop vision and could be an easy nonetheless terribly economical texture operator that labels the constituents of a picture by thresholding the </a:t>
            </a:r>
            <a:r>
              <a:rPr lang="en-US" sz="2400" dirty="0" err="1">
                <a:latin typeface="Times New Roman" panose="02020603050405020304" pitchFamily="18" charset="0"/>
                <a:cs typeface="Times New Roman" panose="02020603050405020304" pitchFamily="18" charset="0"/>
              </a:rPr>
              <a:t>neighbourhood</a:t>
            </a:r>
            <a:r>
              <a:rPr lang="en-US" sz="2400" dirty="0">
                <a:latin typeface="Times New Roman" panose="02020603050405020304" pitchFamily="18" charset="0"/>
                <a:cs typeface="Times New Roman" panose="02020603050405020304" pitchFamily="18" charset="0"/>
              </a:rPr>
              <a:t> of every pixel and considers the result as a binary variety. </a:t>
            </a:r>
          </a:p>
          <a:p>
            <a:r>
              <a:rPr lang="en-US" sz="2400" dirty="0">
                <a:latin typeface="Times New Roman" panose="02020603050405020304" pitchFamily="18" charset="0"/>
                <a:cs typeface="Times New Roman" panose="02020603050405020304" pitchFamily="18" charset="0"/>
              </a:rPr>
              <a:t>Because of its discriminative power and machine simplicity, the LBP texture operator has become a preferred approach in numerous applications. </a:t>
            </a:r>
          </a:p>
          <a:p>
            <a:r>
              <a:rPr lang="en-US" sz="2400" dirty="0">
                <a:latin typeface="Times New Roman" panose="02020603050405020304" pitchFamily="18" charset="0"/>
                <a:cs typeface="Times New Roman" panose="02020603050405020304" pitchFamily="18" charset="0"/>
              </a:rPr>
              <a:t>It is often seen as a unifying approach to the historically divergent applied mathematics and structural models of texture analysis.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65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FA-794A-EB69-240E-23556EFD4C29}"/>
              </a:ext>
            </a:extLst>
          </p:cNvPr>
          <p:cNvSpPr>
            <a:spLocks noGrp="1"/>
          </p:cNvSpPr>
          <p:nvPr>
            <p:ph type="title"/>
          </p:nvPr>
        </p:nvSpPr>
        <p:spPr/>
        <p:txBody>
          <a:bodyPr/>
          <a:lstStyle/>
          <a:p>
            <a:r>
              <a:rPr lang="en-IN" dirty="0"/>
              <a:t>Lets know about </a:t>
            </a:r>
            <a:r>
              <a:rPr lang="en-IN" dirty="0" err="1"/>
              <a:t>lbp</a:t>
            </a:r>
            <a:endParaRPr lang="en-IN" dirty="0"/>
          </a:p>
        </p:txBody>
      </p:sp>
      <p:sp>
        <p:nvSpPr>
          <p:cNvPr id="4" name="Content Placeholder 3">
            <a:extLst>
              <a:ext uri="{FF2B5EF4-FFF2-40B4-BE49-F238E27FC236}">
                <a16:creationId xmlns:a16="http://schemas.microsoft.com/office/drawing/2014/main" id="{08D6BC49-A4D4-A1C7-774A-199833BFAC25}"/>
              </a:ext>
            </a:extLst>
          </p:cNvPr>
          <p:cNvSpPr>
            <a:spLocks noGrp="1"/>
          </p:cNvSpPr>
          <p:nvPr>
            <p:ph idx="1"/>
          </p:nvPr>
        </p:nvSpPr>
        <p:spPr/>
        <p:txBody>
          <a:bodyPr>
            <a:normAutofit/>
          </a:bodyPr>
          <a:lstStyle/>
          <a:p>
            <a:pPr algn="l" fontAlgn="base"/>
            <a:r>
              <a:rPr lang="en-US" sz="1800" i="0" dirty="0">
                <a:solidFill>
                  <a:schemeClr val="tx1"/>
                </a:solidFill>
                <a:effectLst/>
                <a:latin typeface="Times New Roman" panose="02020603050405020304" pitchFamily="18" charset="0"/>
                <a:cs typeface="Times New Roman" panose="02020603050405020304" pitchFamily="18" charset="0"/>
              </a:rPr>
              <a:t>Local Binary Patterns (LBP) is a texture descriptor used in computer vision to describe the texture of an image.</a:t>
            </a:r>
          </a:p>
          <a:p>
            <a:pPr algn="l" fontAlgn="base"/>
            <a:r>
              <a:rPr lang="en-US" sz="1800" i="0" dirty="0">
                <a:solidFill>
                  <a:schemeClr val="tx1"/>
                </a:solidFill>
                <a:effectLst/>
                <a:latin typeface="Times New Roman" panose="02020603050405020304" pitchFamily="18" charset="0"/>
                <a:cs typeface="Times New Roman" panose="02020603050405020304" pitchFamily="18" charset="0"/>
              </a:rPr>
              <a:t> It compares each pixel in an image to its surrounding pixels and encodes the results in a binary pattern. </a:t>
            </a:r>
          </a:p>
          <a:p>
            <a:pPr algn="l" fontAlgn="base"/>
            <a:r>
              <a:rPr lang="en-US" sz="1800" i="0" dirty="0">
                <a:solidFill>
                  <a:schemeClr val="tx1"/>
                </a:solidFill>
                <a:effectLst/>
                <a:latin typeface="Times New Roman" panose="02020603050405020304" pitchFamily="18" charset="0"/>
                <a:cs typeface="Times New Roman" panose="02020603050405020304" pitchFamily="18" charset="0"/>
              </a:rPr>
              <a:t>These binary patterns can then be used to classify the texture of the image, or to compare the texture of different images. </a:t>
            </a:r>
          </a:p>
          <a:p>
            <a:pPr algn="l" fontAlgn="base"/>
            <a:r>
              <a:rPr lang="en-US" sz="1800" i="0" dirty="0">
                <a:solidFill>
                  <a:schemeClr val="tx1"/>
                </a:solidFill>
                <a:effectLst/>
                <a:latin typeface="Times New Roman" panose="02020603050405020304" pitchFamily="18" charset="0"/>
                <a:cs typeface="Times New Roman" panose="02020603050405020304" pitchFamily="18" charset="0"/>
              </a:rPr>
              <a:t>LBP is often used in applications such as object recognition and face recognition, because it is robust to changes in lighting and can be computed quickly.</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02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7310-2DC3-B838-FF38-351E9EB72E88}"/>
              </a:ext>
            </a:extLst>
          </p:cNvPr>
          <p:cNvSpPr>
            <a:spLocks noGrp="1"/>
          </p:cNvSpPr>
          <p:nvPr>
            <p:ph type="title"/>
          </p:nvPr>
        </p:nvSpPr>
        <p:spPr>
          <a:xfrm>
            <a:off x="581192" y="702156"/>
            <a:ext cx="11029616" cy="1188720"/>
          </a:xfrm>
        </p:spPr>
        <p:txBody>
          <a:bodyPr>
            <a:norm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What is </a:t>
            </a:r>
            <a:r>
              <a:rPr lang="en-US" b="1" i="0" dirty="0" err="1">
                <a:solidFill>
                  <a:schemeClr val="tx1"/>
                </a:solidFill>
                <a:effectLst/>
                <a:latin typeface="Times New Roman" panose="02020603050405020304" pitchFamily="18" charset="0"/>
                <a:cs typeface="Times New Roman" panose="02020603050405020304" pitchFamily="18" charset="0"/>
              </a:rPr>
              <a:t>Cnn</a:t>
            </a:r>
            <a:r>
              <a:rPr lang="en-US" b="1" i="0" dirty="0">
                <a:solidFill>
                  <a:schemeClr val="tx1"/>
                </a:solidFill>
                <a:effectLst/>
                <a:latin typeface="Times New Roman" panose="02020603050405020304" pitchFamily="18" charset="0"/>
                <a:cs typeface="Times New Roman" panose="02020603050405020304" pitchFamily="18" charset="0"/>
              </a:rPr>
              <a:t> algorithm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B6490B-3194-0209-CA12-02F7ACA79B4A}"/>
              </a:ext>
            </a:extLst>
          </p:cNvPr>
          <p:cNvSpPr>
            <a:spLocks noGrp="1"/>
          </p:cNvSpPr>
          <p:nvPr>
            <p:ph idx="1"/>
          </p:nvPr>
        </p:nvSpPr>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 convolutional neural network (CNN or convnet) is a subset of </a:t>
            </a:r>
            <a:r>
              <a:rPr lang="en-US" b="0" i="0" u="sng"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a:t>
            </a:r>
            <a:r>
              <a:rPr lang="en-US" b="0" i="0" dirty="0">
                <a:solidFill>
                  <a:schemeClr val="tx1"/>
                </a:solidFill>
                <a:effectLst/>
                <a:latin typeface="Times New Roman" panose="02020603050405020304" pitchFamily="18" charset="0"/>
                <a:cs typeface="Times New Roman" panose="02020603050405020304" pitchFamily="18" charset="0"/>
              </a:rPr>
              <a:t>. It is one of the various types of artificial </a:t>
            </a:r>
            <a:r>
              <a:rPr lang="en-US" b="0" i="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neural networks</a:t>
            </a:r>
            <a:r>
              <a:rPr lang="en-US" b="0" i="0" dirty="0">
                <a:solidFill>
                  <a:schemeClr val="tx1"/>
                </a:solidFill>
                <a:effectLst/>
                <a:latin typeface="Times New Roman" panose="02020603050405020304" pitchFamily="18" charset="0"/>
                <a:cs typeface="Times New Roman" panose="02020603050405020304" pitchFamily="18" charset="0"/>
              </a:rPr>
              <a:t> which are used for different applications and data types. A CNN is a kind of network architecture for </a:t>
            </a:r>
            <a:r>
              <a:rPr lang="en-US" b="0" i="0" u="sng"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 learning</a:t>
            </a:r>
            <a:r>
              <a:rPr lang="en-US" b="0" i="0" dirty="0">
                <a:solidFill>
                  <a:schemeClr val="tx1"/>
                </a:solidFill>
                <a:effectLst/>
                <a:latin typeface="Times New Roman" panose="02020603050405020304" pitchFamily="18" charset="0"/>
                <a:cs typeface="Times New Roman" panose="02020603050405020304" pitchFamily="18" charset="0"/>
              </a:rPr>
              <a:t> algorithms and is specifically used for </a:t>
            </a:r>
            <a:r>
              <a:rPr lang="en-US" b="0" i="0" u="sng"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image recognition</a:t>
            </a:r>
            <a:r>
              <a:rPr lang="en-US" b="0" i="0" dirty="0">
                <a:solidFill>
                  <a:schemeClr val="tx1"/>
                </a:solidFill>
                <a:effectLst/>
                <a:latin typeface="Times New Roman" panose="02020603050405020304" pitchFamily="18" charset="0"/>
                <a:cs typeface="Times New Roman" panose="02020603050405020304" pitchFamily="18" charset="0"/>
              </a:rPr>
              <a:t> and tasks that involve the processing of </a:t>
            </a:r>
            <a:r>
              <a:rPr lang="en-US" b="0" i="0" u="sng"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pixel</a:t>
            </a:r>
            <a:r>
              <a:rPr lang="en-US" b="0" i="0" dirty="0">
                <a:solidFill>
                  <a:schemeClr val="tx1"/>
                </a:solidFill>
                <a:effectLst/>
                <a:latin typeface="Times New Roman" panose="02020603050405020304" pitchFamily="18" charset="0"/>
                <a:cs typeface="Times New Roman" panose="02020603050405020304" pitchFamily="18" charset="0"/>
              </a:rPr>
              <a:t> data.</a:t>
            </a:r>
          </a:p>
          <a:p>
            <a:pPr algn="l"/>
            <a:r>
              <a:rPr lang="en-US" b="0" i="0" dirty="0">
                <a:solidFill>
                  <a:schemeClr val="tx1"/>
                </a:solidFill>
                <a:effectLst/>
                <a:latin typeface="Times New Roman" panose="02020603050405020304" pitchFamily="18" charset="0"/>
                <a:cs typeface="Times New Roman" panose="02020603050405020304" pitchFamily="18" charset="0"/>
              </a:rPr>
              <a:t>There are other types of neural networks in deep learning, but for identifying and recognizing objects, CNNs are the network architecture of choice. This makes them highly suitable for computer vision (</a:t>
            </a:r>
            <a:r>
              <a:rPr lang="en-US" b="0" i="0" u="sng"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CV</a:t>
            </a:r>
            <a:r>
              <a:rPr lang="en-US" b="0" i="0" dirty="0">
                <a:solidFill>
                  <a:schemeClr val="tx1"/>
                </a:solidFill>
                <a:effectLst/>
                <a:latin typeface="Times New Roman" panose="02020603050405020304" pitchFamily="18" charset="0"/>
                <a:cs typeface="Times New Roman" panose="02020603050405020304" pitchFamily="18" charset="0"/>
              </a:rPr>
              <a:t>) tasks and for applications where object recognition is vital, such as </a:t>
            </a:r>
            <a:r>
              <a:rPr lang="en-US" b="0" i="0" u="sng"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self-driving cars</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0" u="sng"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facial recognition</a:t>
            </a:r>
            <a:r>
              <a:rPr lang="en-US" b="0" i="0" dirty="0">
                <a:solidFill>
                  <a:srgbClr val="666666"/>
                </a:solidFill>
                <a:effectLst/>
                <a:latin typeface="Arial Black" panose="020B0A04020102020204" pitchFamily="34" charset="0"/>
              </a:rPr>
              <a:t>.</a:t>
            </a:r>
          </a:p>
          <a:p>
            <a:endParaRPr lang="en-IN" dirty="0"/>
          </a:p>
        </p:txBody>
      </p:sp>
    </p:spTree>
    <p:extLst>
      <p:ext uri="{BB962C8B-B14F-4D97-AF65-F5344CB8AC3E}">
        <p14:creationId xmlns:p14="http://schemas.microsoft.com/office/powerpoint/2010/main" val="251331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FA62-F18F-1526-DABF-4F658A66F75C}"/>
              </a:ext>
            </a:extLst>
          </p:cNvPr>
          <p:cNvSpPr>
            <a:spLocks noGrp="1"/>
          </p:cNvSpPr>
          <p:nvPr>
            <p:ph type="title"/>
          </p:nvPr>
        </p:nvSpPr>
        <p:spPr/>
        <p:txBody>
          <a:bodyPr/>
          <a:lstStyle/>
          <a:p>
            <a:r>
              <a:rPr lang="en-IN" dirty="0"/>
              <a:t>How does CNN works</a:t>
            </a:r>
          </a:p>
        </p:txBody>
      </p:sp>
      <p:sp>
        <p:nvSpPr>
          <p:cNvPr id="3" name="Content Placeholder 2">
            <a:extLst>
              <a:ext uri="{FF2B5EF4-FFF2-40B4-BE49-F238E27FC236}">
                <a16:creationId xmlns:a16="http://schemas.microsoft.com/office/drawing/2014/main" id="{33B014D4-900E-FE1E-E4C0-78A06635A3B6}"/>
              </a:ext>
            </a:extLst>
          </p:cNvPr>
          <p:cNvSpPr>
            <a:spLocks noGrp="1"/>
          </p:cNvSpPr>
          <p:nvPr>
            <p:ph idx="1"/>
          </p:nvPr>
        </p:nvSpPr>
        <p:spPr>
          <a:xfrm rot="10800000" flipV="1">
            <a:off x="384331" y="959543"/>
            <a:ext cx="11423338" cy="3247476"/>
          </a:xfrm>
        </p:spPr>
        <p:txBody>
          <a:bodyPr>
            <a:normAutofit/>
          </a:bodyPr>
          <a:lstStyle/>
          <a:p>
            <a:r>
              <a:rPr lang="en-US" b="0" i="0" dirty="0">
                <a:solidFill>
                  <a:srgbClr val="333333"/>
                </a:solidFill>
                <a:effectLst/>
                <a:latin typeface="Times New Roman" panose="02020603050405020304" pitchFamily="18" charset="0"/>
                <a:cs typeface="Times New Roman" panose="02020603050405020304" pitchFamily="18" charset="0"/>
              </a:rPr>
              <a:t>CNN utilizes spatial correlations which exist with the input data. Each concurrent layer of the neural network connects some input neurons. This region is called a local receptive field. The local receptive field focuses on hidden neurons.</a:t>
            </a:r>
            <a:endParaRPr lang="en-IN" dirty="0">
              <a:latin typeface="Times New Roman" panose="02020603050405020304" pitchFamily="18" charset="0"/>
              <a:cs typeface="Times New Roman" panose="02020603050405020304" pitchFamily="18" charset="0"/>
            </a:endParaRPr>
          </a:p>
        </p:txBody>
      </p:sp>
      <p:pic>
        <p:nvPicPr>
          <p:cNvPr id="4" name="Picture 2" descr="Convolutional Neural Network Tutorial [Update]">
            <a:extLst>
              <a:ext uri="{FF2B5EF4-FFF2-40B4-BE49-F238E27FC236}">
                <a16:creationId xmlns:a16="http://schemas.microsoft.com/office/drawing/2014/main" id="{81360E2E-62C4-2239-BCF4-87AD4CE00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9" y="2969389"/>
            <a:ext cx="8805862" cy="332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76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cal binary pattern (LBP) feature extraction method">
            <a:extLst>
              <a:ext uri="{FF2B5EF4-FFF2-40B4-BE49-F238E27FC236}">
                <a16:creationId xmlns:a16="http://schemas.microsoft.com/office/drawing/2014/main" id="{FCE1AA58-AE31-8A3D-111B-AF4BD19AD7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269" y="1069134"/>
            <a:ext cx="8850908" cy="492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433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{497F00EB-1336-48E4-A27B-723FD91EFF34}tf33552983_win32</Template>
  <TotalTime>789</TotalTime>
  <Words>1545</Words>
  <Application>Microsoft Office PowerPoint</Application>
  <PresentationFormat>Widescreen</PresentationFormat>
  <Paragraphs>192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 Black</vt:lpstr>
      <vt:lpstr>Bahnschrift</vt:lpstr>
      <vt:lpstr>Bookman Old Style</vt:lpstr>
      <vt:lpstr>Calibri</vt:lpstr>
      <vt:lpstr>Franklin Gothic Book</vt:lpstr>
      <vt:lpstr>Franklin Gothic Demi</vt:lpstr>
      <vt:lpstr>Times New Roman</vt:lpstr>
      <vt:lpstr>Wingdings</vt:lpstr>
      <vt:lpstr>Wingdings 2</vt:lpstr>
      <vt:lpstr>DividendVTI</vt:lpstr>
      <vt:lpstr>PowerPoint Presentation</vt:lpstr>
      <vt:lpstr>Contents </vt:lpstr>
      <vt:lpstr>Contents </vt:lpstr>
      <vt:lpstr>Abstract </vt:lpstr>
      <vt:lpstr>introduction</vt:lpstr>
      <vt:lpstr>Lets know about lbp</vt:lpstr>
      <vt:lpstr>What is Cnn algorithm </vt:lpstr>
      <vt:lpstr>How does CNN works</vt:lpstr>
      <vt:lpstr>PowerPoint Presentation</vt:lpstr>
      <vt:lpstr>Existing system</vt:lpstr>
      <vt:lpstr>Disadvantages of existing system</vt:lpstr>
      <vt:lpstr>Proposed system</vt:lpstr>
      <vt:lpstr>Advantages of proposed system</vt:lpstr>
      <vt:lpstr>Software system requirements : </vt:lpstr>
      <vt:lpstr>Modules </vt:lpstr>
      <vt:lpstr>Uml Diagrams</vt:lpstr>
      <vt:lpstr>Use case diagram</vt:lpstr>
      <vt:lpstr>Class diagram</vt:lpstr>
      <vt:lpstr>Sequential diagram </vt:lpstr>
      <vt:lpstr>Flow chart</vt:lpstr>
      <vt:lpstr>Sample code </vt:lpstr>
      <vt:lpstr>Test cases</vt:lpstr>
      <vt:lpstr>Screen shots</vt:lpstr>
      <vt:lpstr>Output screen 2                                      output screen 3</vt:lpstr>
      <vt:lpstr>Output screen 4</vt:lpstr>
      <vt:lpstr>0utput screen 5</vt:lpstr>
      <vt:lpstr>Output screen 6                                  output screen 7</vt:lpstr>
      <vt:lpstr>Conclusion and future enhancement</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image identification using machine learning</dc:title>
  <dc:creator>Aishwarya Dunaka</dc:creator>
  <cp:lastModifiedBy>b chandu</cp:lastModifiedBy>
  <cp:revision>17</cp:revision>
  <dcterms:created xsi:type="dcterms:W3CDTF">2023-01-08T08:47:11Z</dcterms:created>
  <dcterms:modified xsi:type="dcterms:W3CDTF">2023-01-12T02:33:29Z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