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78" r:id="rId5"/>
    <p:sldId id="481" r:id="rId6"/>
    <p:sldId id="480" r:id="rId7"/>
    <p:sldId id="486" r:id="rId8"/>
    <p:sldId id="482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4" d="100"/>
          <a:sy n="74" d="100"/>
        </p:scale>
        <p:origin x="126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sz="1600" dirty="0"/>
            <a:t>Introduction to Deevia Software India Private Limited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US" sz="1600" dirty="0"/>
            <a:t>Explanation of the problem statement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IN" sz="1600" dirty="0"/>
            <a:t>Demonstration of work progress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255FC9E5-0DBA-4623-A6F4-61842390EC9F}">
      <dgm:prSet custT="1"/>
      <dgm:spPr/>
      <dgm:t>
        <a:bodyPr/>
        <a:lstStyle/>
        <a:p>
          <a:r>
            <a:rPr lang="en-IN" sz="1600" dirty="0"/>
            <a:t>Final project submission</a:t>
          </a:r>
        </a:p>
      </dgm:t>
    </dgm:pt>
    <dgm:pt modelId="{098B2A24-67A1-4919-A76D-4D5C03851DD4}" type="parTrans" cxnId="{0E388881-119D-4101-83E2-72E5259A656B}">
      <dgm:prSet/>
      <dgm:spPr/>
      <dgm:t>
        <a:bodyPr/>
        <a:lstStyle/>
        <a:p>
          <a:endParaRPr lang="en-IN"/>
        </a:p>
      </dgm:t>
    </dgm:pt>
    <dgm:pt modelId="{AC459890-7303-49EC-92FD-BCB47A450290}" type="sibTrans" cxnId="{0E388881-119D-4101-83E2-72E5259A656B}">
      <dgm:prSet/>
      <dgm:spPr/>
      <dgm:t>
        <a:bodyPr/>
        <a:lstStyle/>
        <a:p>
          <a:endParaRPr lang="en-IN"/>
        </a:p>
      </dgm:t>
    </dgm:pt>
    <dgm:pt modelId="{E832F985-FA61-4263-A859-66C15BCD0118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Discussion on the assigned project and objectives</a:t>
          </a:r>
        </a:p>
      </dgm:t>
    </dgm:pt>
    <dgm:pt modelId="{5CC63FE6-75AE-46FF-8739-48446F59BFD0}" type="parTrans" cxnId="{F012E78D-B66E-4959-B3BB-DB7E1A00DF4B}">
      <dgm:prSet/>
      <dgm:spPr/>
      <dgm:t>
        <a:bodyPr/>
        <a:lstStyle/>
        <a:p>
          <a:endParaRPr lang="en-IN"/>
        </a:p>
      </dgm:t>
    </dgm:pt>
    <dgm:pt modelId="{89B7A682-FE30-4F11-9BF9-1B2C0E42E105}" type="sibTrans" cxnId="{F012E78D-B66E-4959-B3BB-DB7E1A00DF4B}">
      <dgm:prSet/>
      <dgm:spPr/>
      <dgm:t>
        <a:bodyPr/>
        <a:lstStyle/>
        <a:p>
          <a:endParaRPr lang="en-IN"/>
        </a:p>
      </dgm:t>
    </dgm:pt>
    <dgm:pt modelId="{EE24F53E-6C4D-40C2-A8BB-D7E6CF5A8314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Presentation of initial outcomes and results</a:t>
          </a:r>
        </a:p>
      </dgm:t>
    </dgm:pt>
    <dgm:pt modelId="{B761FD05-E008-4BE7-BA91-C99029D4CC47}" type="parTrans" cxnId="{8516985A-2C59-4344-A414-8320FF6D8C62}">
      <dgm:prSet/>
      <dgm:spPr/>
      <dgm:t>
        <a:bodyPr/>
        <a:lstStyle/>
        <a:p>
          <a:endParaRPr lang="en-IN"/>
        </a:p>
      </dgm:t>
    </dgm:pt>
    <dgm:pt modelId="{25A21D56-E75F-4A5D-8417-695930A8C986}" type="sibTrans" cxnId="{8516985A-2C59-4344-A414-8320FF6D8C62}">
      <dgm:prSet/>
      <dgm:spPr/>
      <dgm:t>
        <a:bodyPr/>
        <a:lstStyle/>
        <a:p>
          <a:endParaRPr lang="en-IN"/>
        </a:p>
      </dgm:t>
    </dgm:pt>
    <dgm:pt modelId="{74FC3795-B0BA-4FF2-8930-06DC17CC9D76}">
      <dgm:prSet custT="1"/>
      <dgm:spPr/>
      <dgm:t>
        <a:bodyPr/>
        <a:lstStyle/>
        <a:p>
          <a:r>
            <a:rPr lang="en-US" sz="1600" dirty="0"/>
            <a:t>Review and feedback from the reporting manager</a:t>
          </a:r>
        </a:p>
      </dgm:t>
    </dgm:pt>
    <dgm:pt modelId="{7796B357-AD5F-4DFD-9990-FCA8CF4A7719}" type="parTrans" cxnId="{237E8211-978D-4CAD-80DD-21230685D2F9}">
      <dgm:prSet/>
      <dgm:spPr/>
      <dgm:t>
        <a:bodyPr/>
        <a:lstStyle/>
        <a:p>
          <a:endParaRPr lang="en-IN"/>
        </a:p>
      </dgm:t>
    </dgm:pt>
    <dgm:pt modelId="{2421195C-43F0-4D47-A4BE-7A7CC1C40C73}" type="sibTrans" cxnId="{237E8211-978D-4CAD-80DD-21230685D2F9}">
      <dgm:prSet/>
      <dgm:spPr/>
      <dgm:t>
        <a:bodyPr/>
        <a:lstStyle/>
        <a:p>
          <a:endParaRPr lang="en-IN"/>
        </a:p>
      </dgm:t>
    </dgm:pt>
    <dgm:pt modelId="{3D0A1168-DE5D-4DE2-9D15-64BD89D66A51}">
      <dgm:prSet custT="1"/>
      <dgm:spPr/>
      <dgm:t>
        <a:bodyPr/>
        <a:lstStyle/>
        <a:p>
          <a:endParaRPr lang="en-US" sz="1600" dirty="0"/>
        </a:p>
        <a:p>
          <a:r>
            <a:rPr lang="en-US" sz="1600" dirty="0"/>
            <a:t>Overview of the company's domain and working technologies</a:t>
          </a:r>
        </a:p>
      </dgm:t>
    </dgm:pt>
    <dgm:pt modelId="{8DEAA564-7721-4B9A-82AF-678F5E5A4AAD}" type="parTrans" cxnId="{72F56954-266C-4832-903F-D32B64A0D9F8}">
      <dgm:prSet/>
      <dgm:spPr/>
      <dgm:t>
        <a:bodyPr/>
        <a:lstStyle/>
        <a:p>
          <a:endParaRPr lang="en-IN"/>
        </a:p>
      </dgm:t>
    </dgm:pt>
    <dgm:pt modelId="{AA0D9BD9-563D-48B7-B06A-73F8A9FF2473}" type="sibTrans" cxnId="{72F56954-266C-4832-903F-D32B64A0D9F8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ScaleX="102001" custScaleY="107472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LinFactNeighborX="-1000" custLinFactNeighborY="-23335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ScaleX="95481" custScaleY="11251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1000" custLinFactNeighborY="-29075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04002" custScaleY="12076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LinFactNeighborX="863" custLinFactNeighborY="-6131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096E2F04-2627-4D4D-BBD6-03D4E46CA676}" type="presOf" srcId="{255FC9E5-0DBA-4623-A6F4-61842390EC9F}" destId="{98225A61-A0EC-450A-BED8-EF2E47E8FD18}" srcOrd="1" destOrd="0" presId="urn:microsoft.com/office/officeart/2011/layout/InterconnectedBlockProcess"/>
    <dgm:cxn modelId="{237E8211-978D-4CAD-80DD-21230685D2F9}" srcId="{5E92505A-51E0-4F78-B3C5-704ACF8710DE}" destId="{74FC3795-B0BA-4FF2-8930-06DC17CC9D76}" srcOrd="1" destOrd="0" parTransId="{7796B357-AD5F-4DFD-9990-FCA8CF4A7719}" sibTransId="{2421195C-43F0-4D47-A4BE-7A7CC1C40C73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752C7C61-F350-447B-B41C-359CCE615D34}" type="presOf" srcId="{3D0A1168-DE5D-4DE2-9D15-64BD89D66A51}" destId="{1C91D7E3-8940-4A33-9182-677DD5415901}" srcOrd="1" destOrd="1" presId="urn:microsoft.com/office/officeart/2011/layout/InterconnectedBlockProcess"/>
    <dgm:cxn modelId="{72F56954-266C-4832-903F-D32B64A0D9F8}" srcId="{988D96B0-D16E-4763-B393-84178CF4FF50}" destId="{3D0A1168-DE5D-4DE2-9D15-64BD89D66A51}" srcOrd="1" destOrd="0" parTransId="{8DEAA564-7721-4B9A-82AF-678F5E5A4AAD}" sibTransId="{AA0D9BD9-563D-48B7-B06A-73F8A9FF2473}"/>
    <dgm:cxn modelId="{5C6D5859-28BB-4807-B578-E9FBF12C63F9}" type="presOf" srcId="{E832F985-FA61-4263-A859-66C15BCD0118}" destId="{06F8D57B-EDF4-4CF4-8700-DC2CA3E3028E}" srcOrd="0" destOrd="1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8516985A-2C59-4344-A414-8320FF6D8C62}" srcId="{A59EC69B-8F3F-425B-819F-E8C557946AEE}" destId="{EE24F53E-6C4D-40C2-A8BB-D7E6CF5A8314}" srcOrd="1" destOrd="0" parTransId="{B761FD05-E008-4BE7-BA91-C99029D4CC47}" sibTransId="{25A21D56-E75F-4A5D-8417-695930A8C986}"/>
    <dgm:cxn modelId="{B9EB8E7B-881F-4EEC-98E8-87C8CB06F081}" type="presOf" srcId="{3D0A1168-DE5D-4DE2-9D15-64BD89D66A51}" destId="{A134CDD1-D85F-44EF-8BEE-9F99A855C1E6}" srcOrd="0" destOrd="1" presId="urn:microsoft.com/office/officeart/2011/layout/InterconnectedBlockProcess"/>
    <dgm:cxn modelId="{0E388881-119D-4101-83E2-72E5259A656B}" srcId="{5E92505A-51E0-4F78-B3C5-704ACF8710DE}" destId="{255FC9E5-0DBA-4623-A6F4-61842390EC9F}" srcOrd="0" destOrd="0" parTransId="{098B2A24-67A1-4919-A76D-4D5C03851DD4}" sibTransId="{AC459890-7303-49EC-92FD-BCB47A450290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F012E78D-B66E-4959-B3BB-DB7E1A00DF4B}" srcId="{7B3055AA-BF7C-46D0-9A9E-60087B9F57B4}" destId="{E832F985-FA61-4263-A859-66C15BCD0118}" srcOrd="1" destOrd="0" parTransId="{5CC63FE6-75AE-46FF-8739-48446F59BFD0}" sibTransId="{89B7A682-FE30-4F11-9BF9-1B2C0E42E105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0AC3E599-2461-406A-B6C1-6C371D8CF2AB}" type="presOf" srcId="{E832F985-FA61-4263-A859-66C15BCD0118}" destId="{6BCCFBA6-7A43-4631-AD7F-AFB10E1E6CD7}" srcOrd="1" destOrd="1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780929B3-BEE3-4A5A-B26B-A5A8DF31E670}" type="presOf" srcId="{74FC3795-B0BA-4FF2-8930-06DC17CC9D76}" destId="{98225A61-A0EC-450A-BED8-EF2E47E8FD18}" srcOrd="1" destOrd="1" presId="urn:microsoft.com/office/officeart/2011/layout/InterconnectedBlockProcess"/>
    <dgm:cxn modelId="{EA9CB3B5-448F-4520-9A34-90275BA75F69}" type="presOf" srcId="{74FC3795-B0BA-4FF2-8930-06DC17CC9D76}" destId="{FC0F1314-3294-4A8C-8DCE-EB53E236164C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B479BAE9-C9A5-4139-9759-37A372D49064}" type="presOf" srcId="{EE24F53E-6C4D-40C2-A8BB-D7E6CF5A8314}" destId="{0D08ED52-6744-4369-B780-916B09984775}" srcOrd="1" destOrd="1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6CBADFEC-7A17-4401-B65B-5CF9BA70AFF4}" type="presOf" srcId="{EE24F53E-6C4D-40C2-A8BB-D7E6CF5A8314}" destId="{2532504F-5FE1-4C97-B485-F05E8885EACC}" srcOrd="0" destOrd="1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868E99FD-5C38-44E8-82B2-1D8F381062A5}" type="presOf" srcId="{255FC9E5-0DBA-4623-A6F4-61842390EC9F}" destId="{FC0F1314-3294-4A8C-8DCE-EB53E236164C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53645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Final project submission</a:t>
          </a: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Review and feedback from the reporting manager</a:t>
          </a:r>
        </a:p>
      </dsp:txBody>
      <dsp:txXfrm>
        <a:off x="6828885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53645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53645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653068"/>
          <a:ext cx="1409672" cy="330072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Demonstration of work progress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Presentation of initial outcomes and results</a:t>
          </a:r>
        </a:p>
      </dsp:txBody>
      <dsp:txXfrm>
        <a:off x="5436546" y="653068"/>
        <a:ext cx="1230926" cy="3300725"/>
      </dsp:txXfrm>
    </dsp:sp>
    <dsp:sp modelId="{4C66D42D-7E6D-4563-AFDC-369C30B73F70}">
      <dsp:nvSpPr>
        <dsp:cNvPr id="0" name=""/>
        <dsp:cNvSpPr/>
      </dsp:nvSpPr>
      <dsp:spPr>
        <a:xfrm>
          <a:off x="5257806" y="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6" y="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920835" y="589380"/>
          <a:ext cx="1319564" cy="3208554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Explanation of the problem statement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Discussion on the assigned project and objectives</a:t>
          </a:r>
        </a:p>
      </dsp:txBody>
      <dsp:txXfrm>
        <a:off x="4088156" y="589380"/>
        <a:ext cx="1152244" cy="3208554"/>
      </dsp:txXfrm>
    </dsp:sp>
    <dsp:sp modelId="{00BB3360-A9BB-4051-A4B1-1216F82F642C}">
      <dsp:nvSpPr>
        <dsp:cNvPr id="0" name=""/>
        <dsp:cNvSpPr/>
      </dsp:nvSpPr>
      <dsp:spPr>
        <a:xfrm>
          <a:off x="3875788" y="60141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8" y="60141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79936" y="494528"/>
          <a:ext cx="1437326" cy="317871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0" tIns="50800" rIns="50800" bIns="5080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Introduction to Deevia Software India Private Limited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Overview of the company's domain and working technologies</a:t>
          </a:r>
        </a:p>
      </dsp:txBody>
      <dsp:txXfrm>
        <a:off x="2662189" y="494528"/>
        <a:ext cx="1255073" cy="3178710"/>
      </dsp:txXfrm>
    </dsp:sp>
    <dsp:sp modelId="{65257024-FAC0-4522-B139-1CC85B547BE8}">
      <dsp:nvSpPr>
        <dsp:cNvPr id="0" name=""/>
        <dsp:cNvSpPr/>
      </dsp:nvSpPr>
      <dsp:spPr>
        <a:xfrm>
          <a:off x="2519517" y="60140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519517" y="60140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andu1824/8th_sem_internship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B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Review-2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SOFTWARE DEVELOPMENT INTERN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749929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CHANDANA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20211ISR0031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8ISR-01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1365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955765"/>
            <a:ext cx="11329554" cy="4333207"/>
          </a:xfrm>
        </p:spPr>
        <p:txBody>
          <a:bodyPr/>
          <a:lstStyle/>
          <a:p>
            <a:r>
              <a:rPr lang="en-US" dirty="0"/>
              <a:t>Low visibility due to </a:t>
            </a:r>
            <a:r>
              <a:rPr lang="en-US" b="1" dirty="0"/>
              <a:t>fog, rain, or other weather conditions</a:t>
            </a:r>
            <a:r>
              <a:rPr lang="en-US" dirty="0"/>
              <a:t> poses significant risks in sectors like </a:t>
            </a:r>
            <a:r>
              <a:rPr lang="en-US" b="1" dirty="0"/>
              <a:t>aviation, transportation, and logistics</a:t>
            </a:r>
            <a:r>
              <a:rPr lang="en-US" dirty="0"/>
              <a:t>, leading to accidents and operational delays.</a:t>
            </a:r>
            <a:br>
              <a:rPr lang="en-US" dirty="0"/>
            </a:br>
            <a:r>
              <a:rPr lang="en-US" dirty="0"/>
              <a:t>Accurate </a:t>
            </a:r>
            <a:r>
              <a:rPr lang="en-US" b="1" dirty="0"/>
              <a:t>visibility prediction</a:t>
            </a:r>
            <a:r>
              <a:rPr lang="en-US" dirty="0"/>
              <a:t> is essential for ensuring </a:t>
            </a:r>
            <a:r>
              <a:rPr lang="en-US" b="1" dirty="0"/>
              <a:t>safety measures</a:t>
            </a:r>
            <a:r>
              <a:rPr lang="en-US" dirty="0"/>
              <a:t> and </a:t>
            </a:r>
            <a:r>
              <a:rPr lang="en-US" b="1" dirty="0"/>
              <a:t>efficient planning</a:t>
            </a:r>
            <a:r>
              <a:rPr lang="en-US" dirty="0"/>
              <a:t>.</a:t>
            </a:r>
          </a:p>
          <a:p>
            <a:r>
              <a:rPr lang="en-US" dirty="0"/>
              <a:t>The challenge is to develop a machine learning model that can predict </a:t>
            </a:r>
            <a:r>
              <a:rPr lang="en-US" b="1" dirty="0"/>
              <a:t>visibility levels</a:t>
            </a:r>
            <a:r>
              <a:rPr lang="en-US" dirty="0"/>
              <a:t> based on </a:t>
            </a:r>
            <a:r>
              <a:rPr lang="en-US" b="1" dirty="0"/>
              <a:t>weather parameters</a:t>
            </a:r>
            <a:r>
              <a:rPr lang="en-US" dirty="0"/>
              <a:t> with high accuracy using </a:t>
            </a:r>
            <a:r>
              <a:rPr lang="en-US" b="1" dirty="0"/>
              <a:t>GCN-GRU architecture</a:t>
            </a:r>
            <a:r>
              <a:rPr lang="en-US" dirty="0"/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37" y="70578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737" y="889819"/>
            <a:ext cx="11284526" cy="3889999"/>
          </a:xfrm>
        </p:spPr>
        <p:txBody>
          <a:bodyPr numCol="2"/>
          <a:lstStyle/>
          <a:p>
            <a:pPr marL="0" indent="0">
              <a:buNone/>
            </a:pPr>
            <a:r>
              <a:rPr lang="en-IN" b="1" dirty="0"/>
              <a:t>Software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Operating System: Windows / Linux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Programming Language: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Libraries: NumPy, Pandas, TensorFlow, </a:t>
            </a:r>
            <a:r>
              <a:rPr lang="en-IN" dirty="0" err="1"/>
              <a:t>PyTorch</a:t>
            </a:r>
            <a:r>
              <a:rPr lang="en-IN" dirty="0"/>
              <a:t>, </a:t>
            </a:r>
            <a:r>
              <a:rPr lang="en-IN" dirty="0" err="1"/>
              <a:t>NetworkX</a:t>
            </a:r>
            <a:r>
              <a:rPr lang="en-IN" dirty="0"/>
              <a:t>, Scikit-learn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IDE: VS Code /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   Hardware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Processor: Intel Core i5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RAM: 8GB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Storage: 256GB SSD or higher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GPU (Optional): NVIDIA GPU for faster model training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9" y="1184367"/>
            <a:ext cx="11668991" cy="40630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accurate visibility prediction</a:t>
            </a:r>
            <a:r>
              <a:rPr lang="en-US" dirty="0"/>
              <a:t> using advanced </a:t>
            </a:r>
            <a:r>
              <a:rPr lang="en-US" b="1" dirty="0"/>
              <a:t>GCN-GRU architecture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Improves </a:t>
            </a:r>
            <a:r>
              <a:rPr lang="en-US" b="1" dirty="0"/>
              <a:t>forecasting performance</a:t>
            </a:r>
            <a:r>
              <a:rPr lang="en-US" dirty="0"/>
              <a:t> with the help of a </a:t>
            </a:r>
            <a:r>
              <a:rPr lang="en-US" b="1" dirty="0"/>
              <a:t>custom weighted RMSE loss function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early detection of low visibility conditions</a:t>
            </a:r>
            <a:r>
              <a:rPr lang="en-US" dirty="0"/>
              <a:t> for better safety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Capable of handling </a:t>
            </a:r>
            <a:r>
              <a:rPr lang="en-US" b="1" dirty="0"/>
              <a:t>large weather datasets</a:t>
            </a:r>
            <a:r>
              <a:rPr lang="en-US" dirty="0"/>
              <a:t>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</a:t>
            </a:r>
            <a:r>
              <a:rPr lang="en-US" b="1" dirty="0"/>
              <a:t>real-time applications</a:t>
            </a:r>
            <a:r>
              <a:rPr lang="en-US" dirty="0"/>
              <a:t> in aviation, transportation, and logistics.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165785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https://github.com/chandu1824/8th_sem_internship.git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46" y="136525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728" y="670958"/>
            <a:ext cx="11804072" cy="4888178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Deevia Software India Private Limited is a leading technology company specializing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(AI)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Established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company is headquartered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Bengaluru, Karnataka, India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Areas: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of Things (IoT)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Multimedia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Driver Assistance Systems (ADAS)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deliver innovative AI-powered solutions that transform industries and improve everyday life.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high-quality, customer-centric software solutions leveraging cutting-edge technologies.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delivered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solutions for various industries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automotive, healthcare,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and video processing algorithms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OpenCV, MATLAB, and Deep Learning frameworks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8" y="758339"/>
            <a:ext cx="11267209" cy="5185261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assigned to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domain.</a:t>
            </a:r>
          </a:p>
          <a:p>
            <a:pPr marL="0" indent="0">
              <a:buNone/>
            </a:pPr>
            <a:r>
              <a:rPr lang="en-US" sz="2400" b="1" dirty="0"/>
              <a:t>Assigned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OpenCV:</a:t>
            </a:r>
            <a:r>
              <a:rPr lang="en-US" sz="2400" dirty="0"/>
              <a:t> Used for image and video processing tasks like object detection and image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Python:</a:t>
            </a:r>
            <a:r>
              <a:rPr lang="en-US" sz="2400" dirty="0"/>
              <a:t> Primary programming language for implementing machine learning algorithms and image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Deep Learning (CNN):</a:t>
            </a:r>
            <a:r>
              <a:rPr lang="en-US" sz="2400" dirty="0"/>
              <a:t> Applied for object detection and classification tasks to improve prediction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TensorFlow/Keras:</a:t>
            </a:r>
            <a:r>
              <a:rPr lang="en-US" sz="2400" dirty="0"/>
              <a:t> Framework used to build and train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Embedded Systems:</a:t>
            </a:r>
            <a:r>
              <a:rPr lang="en-US" sz="2400" dirty="0"/>
              <a:t> Integrated for real-time video surveillance applications.</a:t>
            </a:r>
          </a:p>
          <a:p>
            <a:pPr marL="0" indent="0">
              <a:buNone/>
            </a:pPr>
            <a:r>
              <a:rPr lang="en-US" sz="2400" b="1" dirty="0"/>
              <a:t>    Importance of Technology: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automatic </a:t>
            </a:r>
            <a:r>
              <a:rPr lang="en-US" sz="2400" b="1" dirty="0"/>
              <a:t>object detection</a:t>
            </a:r>
            <a:r>
              <a:rPr lang="en-US" sz="2400" dirty="0"/>
              <a:t> and </a:t>
            </a:r>
            <a:r>
              <a:rPr lang="en-US" sz="2400" b="1" dirty="0"/>
              <a:t>image classification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Provides </a:t>
            </a:r>
            <a:r>
              <a:rPr lang="en-US" sz="2400" b="1" dirty="0"/>
              <a:t>real-time solutions</a:t>
            </a:r>
            <a:r>
              <a:rPr lang="en-US" sz="2400" dirty="0"/>
              <a:t> for security and industrial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Helps in </a:t>
            </a:r>
            <a:r>
              <a:rPr lang="en-US" sz="2400" b="1" dirty="0"/>
              <a:t>improving accuracy</a:t>
            </a:r>
            <a:r>
              <a:rPr lang="en-US" sz="2400" dirty="0"/>
              <a:t> and performance of vision-based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Supports </a:t>
            </a:r>
            <a:r>
              <a:rPr lang="en-US" sz="2400" b="1" dirty="0"/>
              <a:t>scalable and cost-effective solutions</a:t>
            </a:r>
            <a:r>
              <a:rPr lang="en-US" sz="2400" dirty="0"/>
              <a:t> for different industries.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554" y="70578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4" y="889818"/>
            <a:ext cx="11246428" cy="4845963"/>
          </a:xfrm>
        </p:spPr>
        <p:txBody>
          <a:bodyPr numCol="2"/>
          <a:lstStyle/>
          <a:p>
            <a:pPr marL="0" indent="0">
              <a:buNone/>
            </a:pPr>
            <a:r>
              <a:rPr lang="en-US" sz="2400" dirty="0"/>
              <a:t>During my internship at </a:t>
            </a:r>
            <a:r>
              <a:rPr lang="en-US" sz="2400" b="1" dirty="0"/>
              <a:t>Deevia Software India Private Limited</a:t>
            </a:r>
            <a:r>
              <a:rPr lang="en-US" sz="2400" dirty="0"/>
              <a:t>, I was part of the </a:t>
            </a:r>
            <a:r>
              <a:rPr lang="en-US" sz="2400" b="1" dirty="0"/>
              <a:t>Computer Vision and Machine Learning</a:t>
            </a:r>
            <a:r>
              <a:rPr lang="en-US" sz="2400" dirty="0"/>
              <a:t> team.</a:t>
            </a:r>
          </a:p>
          <a:p>
            <a:pPr marL="0" indent="0">
              <a:buNone/>
            </a:pPr>
            <a:r>
              <a:rPr lang="en-US" sz="2400" b="1" dirty="0"/>
              <a:t>Team 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Reporting Manager:</a:t>
            </a:r>
            <a:r>
              <a:rPr lang="en-US" sz="2400" dirty="0"/>
              <a:t> Nithin Sir (Software Developer)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Team Members:</a:t>
            </a:r>
            <a:r>
              <a:rPr lang="en-US" sz="2400" dirty="0"/>
              <a:t> Collaborative team of software developers and interns</a:t>
            </a:r>
          </a:p>
          <a:p>
            <a:r>
              <a:rPr lang="en-US" sz="2400" b="1" dirty="0"/>
              <a:t>Work Reporting: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Reported daily tasks and progress to </a:t>
            </a:r>
            <a:r>
              <a:rPr lang="en-US" sz="2400" b="1" dirty="0"/>
              <a:t>Nithin Sir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Maintained a </a:t>
            </a:r>
            <a:r>
              <a:rPr lang="en-US" sz="2400" b="1" dirty="0"/>
              <a:t>daily work log in Excel</a:t>
            </a:r>
            <a:r>
              <a:rPr lang="en-US" sz="2400" dirty="0"/>
              <a:t> to track assignments and project updates</a:t>
            </a:r>
          </a:p>
          <a:p>
            <a:pPr marL="0" indent="0">
              <a:buNone/>
            </a:pPr>
            <a:r>
              <a:rPr lang="en-US" sz="2400" b="1" dirty="0"/>
              <a:t> Project Contribution: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Worked on a </a:t>
            </a:r>
            <a:r>
              <a:rPr lang="en-US" sz="2400" b="1" dirty="0"/>
              <a:t>Visibility Prediction Project</a:t>
            </a:r>
            <a:r>
              <a:rPr lang="en-US" sz="2400" dirty="0"/>
              <a:t> using </a:t>
            </a:r>
            <a:r>
              <a:rPr lang="en-US" sz="2400" b="1" dirty="0"/>
              <a:t>Machine Learning and Computer Vision</a:t>
            </a:r>
            <a:r>
              <a:rPr lang="en-US" sz="2400" dirty="0"/>
              <a:t>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Involved in </a:t>
            </a:r>
            <a:r>
              <a:rPr lang="en-US" sz="2400" b="1" dirty="0"/>
              <a:t>data preprocessing, model development, and performance evaluation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Assisted in </a:t>
            </a:r>
            <a:r>
              <a:rPr lang="en-US" sz="2400" b="1" dirty="0"/>
              <a:t>developing AI-based solutions</a:t>
            </a:r>
            <a:r>
              <a:rPr lang="en-US" sz="2400" dirty="0"/>
              <a:t> for low-visibility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D90837-286E-D461-B57E-568D969033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1333" y="1069914"/>
            <a:ext cx="11114808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New Concepts: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 model 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its application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large datasets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performing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cleaning, normalization, and 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Loss 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prediction accuracy.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Optimization: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Fine-tuning model parameters for better performance.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Reporting: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daily work report in Excel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updating tasks regularly. </a:t>
            </a:r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954" y="0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954" y="819241"/>
            <a:ext cx="11326092" cy="4561807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During the research phase of the project, I explored various </a:t>
            </a:r>
            <a:r>
              <a:rPr lang="en-US" sz="1600" b="1" dirty="0"/>
              <a:t>machine learning and deep learning models</a:t>
            </a:r>
            <a:r>
              <a:rPr lang="en-US" sz="1600" dirty="0"/>
              <a:t> for </a:t>
            </a:r>
            <a:r>
              <a:rPr lang="en-US" sz="1600" b="1" dirty="0"/>
              <a:t>visibility prediction</a:t>
            </a:r>
            <a:r>
              <a:rPr lang="en-US" sz="1600" dirty="0"/>
              <a:t> to identify the most effective approach.</a:t>
            </a:r>
          </a:p>
          <a:p>
            <a:pPr marL="0" indent="0">
              <a:buNone/>
            </a:pPr>
            <a:r>
              <a:rPr lang="en-US" sz="1600" b="1" dirty="0"/>
              <a:t>Model Exploration &amp; Findings: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Traditional Time Series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ARIMA &amp; SARIMA</a:t>
            </a:r>
            <a:r>
              <a:rPr lang="en-US" sz="1600" dirty="0"/>
              <a:t>: Suitable for linear patterns but ineffective for capturing </a:t>
            </a:r>
            <a:r>
              <a:rPr lang="en-US" sz="1600" b="1" dirty="0"/>
              <a:t>complex weather dependencies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Random Forest &amp; </a:t>
            </a:r>
            <a:r>
              <a:rPr lang="en-US" sz="1600" b="1" dirty="0" err="1"/>
              <a:t>XGBoost</a:t>
            </a:r>
            <a:r>
              <a:rPr lang="en-US" sz="1600" dirty="0"/>
              <a:t>: Performed well on structured data but lacked temporal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Deep Learning Models: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LSTM &amp; GRU</a:t>
            </a:r>
            <a:r>
              <a:rPr lang="en-US" sz="1600" dirty="0"/>
              <a:t>: Good at capturing temporal dependencies but struggled with </a:t>
            </a:r>
            <a:r>
              <a:rPr lang="en-US" sz="1600" b="1" dirty="0"/>
              <a:t>spatial correlations</a:t>
            </a:r>
            <a:r>
              <a:rPr lang="en-US" sz="1600" dirty="0"/>
              <a:t> in weather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CNN-based Models</a:t>
            </a:r>
            <a:r>
              <a:rPr lang="en-US" sz="1600" dirty="0"/>
              <a:t>: Effective for feature extraction but lacked sequential forecasting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Graph-Based Models (Final Selection):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Graph Convolutional Networks (GCN)</a:t>
            </a:r>
            <a:r>
              <a:rPr lang="en-US" sz="1600" dirty="0"/>
              <a:t>: Helped in understanding spatial dependencies between weather stations.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GCN-GRU Model</a:t>
            </a:r>
            <a:r>
              <a:rPr lang="en-US" sz="1600" dirty="0"/>
              <a:t>: Combined </a:t>
            </a:r>
            <a:r>
              <a:rPr lang="en-US" sz="1600" b="1" dirty="0"/>
              <a:t>spatial learning from GCN</a:t>
            </a:r>
            <a:r>
              <a:rPr lang="en-US" sz="1600" dirty="0"/>
              <a:t> and </a:t>
            </a:r>
            <a:r>
              <a:rPr lang="en-US" sz="1600" b="1" dirty="0"/>
              <a:t>temporal learning from GRU</a:t>
            </a:r>
            <a:r>
              <a:rPr lang="en-US" sz="1600" dirty="0"/>
              <a:t>, making it ideal for </a:t>
            </a:r>
            <a:r>
              <a:rPr lang="en-US" sz="1600" b="1" dirty="0"/>
              <a:t>visibility forecasting</a:t>
            </a:r>
            <a:r>
              <a:rPr lang="en-US" sz="1600" dirty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GCN-GRU model</a:t>
            </a:r>
            <a:r>
              <a:rPr lang="en-US" sz="1600" dirty="0"/>
              <a:t> was chosen as it effectively captured </a:t>
            </a:r>
            <a:r>
              <a:rPr lang="en-US" sz="1600" b="1" dirty="0"/>
              <a:t>both spatial and temporal patterns</a:t>
            </a:r>
            <a:r>
              <a:rPr lang="en-US" sz="1600" dirty="0"/>
              <a:t>, leading to better prediction accuracy.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5663106-1460-B9D2-570F-74D1BDBAB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5018" y="1184366"/>
            <a:ext cx="10861963" cy="3728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Prediction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GCN-GRU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low-visibility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Enhance prediction accuracy by implementing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weighted RMSE loss 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Utilize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NCEP Reanalysis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weather-based time series forecasting.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warning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low visibility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Optimize the model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forecasting 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worked on </a:t>
            </a:r>
            <a:r>
              <a:rPr lang="en-US" altLang="en-US" sz="2000" dirty="0" err="1">
                <a:latin typeface="Arial" panose="020B0604020202020204" pitchFamily="34" charset="0"/>
              </a:rPr>
              <a:t>Metar</a:t>
            </a:r>
            <a:r>
              <a:rPr lang="en-US" altLang="en-US" sz="2000" dirty="0">
                <a:latin typeface="Arial" panose="020B0604020202020204" pitchFamily="34" charset="0"/>
              </a:rPr>
              <a:t> data decoding for the visibility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worked on the hyper parameter Tuning using demo </a:t>
            </a:r>
            <a:r>
              <a:rPr lang="en-US" altLang="en-US" sz="2000" dirty="0" err="1">
                <a:latin typeface="Arial" panose="020B0604020202020204" pitchFamily="34" charset="0"/>
              </a:rPr>
              <a:t>Optuna</a:t>
            </a:r>
            <a:r>
              <a:rPr lang="en-US" altLang="en-US" sz="2000" dirty="0">
                <a:latin typeface="Arial" panose="020B0604020202020204" pitchFamily="34" charset="0"/>
              </a:rPr>
              <a:t> on the GCN GRU MODEL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1365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90" y="955765"/>
            <a:ext cx="11762509" cy="4696889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800" dirty="0"/>
              <a:t>The proposed system aims to develop a </a:t>
            </a:r>
            <a:r>
              <a:rPr lang="en-US" sz="1800" b="1" dirty="0"/>
              <a:t>Visibility Prediction Model</a:t>
            </a:r>
            <a:r>
              <a:rPr lang="en-US" sz="1800" dirty="0"/>
              <a:t> using </a:t>
            </a:r>
            <a:r>
              <a:rPr lang="en-US" sz="1800" b="1" dirty="0"/>
              <a:t>GCN-GRU</a:t>
            </a:r>
            <a:r>
              <a:rPr lang="en-US" sz="1800" dirty="0"/>
              <a:t> for low-visibility detection based on weather data.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 dirty="0"/>
              <a:t>System Overview: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Input weather data from </a:t>
            </a:r>
            <a:r>
              <a:rPr lang="en-US" sz="1800" b="1" dirty="0"/>
              <a:t>NCEP Reanalysis Dataset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Data preprocessing with </a:t>
            </a:r>
            <a:r>
              <a:rPr lang="en-US" sz="1800" b="1" dirty="0"/>
              <a:t>Normalization and Feature Selection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Feature extraction using </a:t>
            </a:r>
            <a:r>
              <a:rPr lang="en-US" sz="1800" b="1" dirty="0"/>
              <a:t>Graph Convolutional Networks (GCN)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Sequential prediction through </a:t>
            </a:r>
            <a:r>
              <a:rPr lang="en-US" sz="1800" b="1" dirty="0"/>
              <a:t>GRU layers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Error calculation using </a:t>
            </a:r>
            <a:r>
              <a:rPr lang="en-US" sz="1800" b="1" dirty="0"/>
              <a:t>custom weighted RMSE loss function</a:t>
            </a:r>
            <a:endParaRPr lang="en-US" sz="1800" dirty="0"/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Final prediction of </a:t>
            </a:r>
            <a:r>
              <a:rPr lang="en-US" sz="1800" b="1" dirty="0"/>
              <a:t>Visibility Levels for the next 24 hours</a:t>
            </a:r>
            <a:endParaRPr lang="en-US" sz="1800" dirty="0"/>
          </a:p>
          <a:p>
            <a:pPr algn="just">
              <a:lnSpc>
                <a:spcPct val="100000"/>
              </a:lnSpc>
            </a:pPr>
            <a:r>
              <a:rPr lang="en-US" sz="1800" b="1" dirty="0"/>
              <a:t>Outcome:</a:t>
            </a:r>
          </a:p>
          <a:p>
            <a:pPr algn="just">
              <a:lnSpc>
                <a:spcPct val="100000"/>
              </a:lnSpc>
            </a:pPr>
            <a:r>
              <a:rPr lang="en-US" sz="1800" dirty="0"/>
              <a:t>Accurate prediction of </a:t>
            </a:r>
            <a:r>
              <a:rPr lang="en-US" sz="1800" b="1" dirty="0"/>
              <a:t>low visibility conditions</a:t>
            </a:r>
            <a:r>
              <a:rPr lang="en-US" sz="1800" dirty="0"/>
              <a:t> for enhancing </a:t>
            </a:r>
            <a:r>
              <a:rPr lang="en-US" sz="1800" b="1" dirty="0"/>
              <a:t>safety measures</a:t>
            </a:r>
            <a:r>
              <a:rPr lang="en-US" sz="1800" dirty="0"/>
              <a:t> and </a:t>
            </a:r>
            <a:r>
              <a:rPr lang="en-US" sz="1800" b="1" dirty="0"/>
              <a:t>early warning systems</a:t>
            </a:r>
            <a:r>
              <a:rPr lang="en-US" sz="1800" dirty="0"/>
              <a:t>.</a:t>
            </a:r>
          </a:p>
          <a:p>
            <a:pPr algn="just">
              <a:lnSpc>
                <a:spcPct val="100000"/>
              </a:lnSpc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7728</TotalTime>
  <Words>1283</Words>
  <Application>Microsoft Office PowerPoint</Application>
  <PresentationFormat>Widescreen</PresentationFormat>
  <Paragraphs>170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Literature Review</vt:lpstr>
      <vt:lpstr>Objectives of the work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 chandana</cp:lastModifiedBy>
  <cp:revision>916</cp:revision>
  <cp:lastPrinted>2018-07-24T06:37:20Z</cp:lastPrinted>
  <dcterms:created xsi:type="dcterms:W3CDTF">2018-06-07T04:06:17Z</dcterms:created>
  <dcterms:modified xsi:type="dcterms:W3CDTF">2025-04-25T06:52:55Z</dcterms:modified>
</cp:coreProperties>
</file>