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76" r:id="rId1"/>
  </p:sldMasterIdLst>
  <p:notesMasterIdLst>
    <p:notesMasterId r:id="rId20"/>
  </p:notesMasterIdLst>
  <p:sldIdLst>
    <p:sldId id="256" r:id="rId2"/>
    <p:sldId id="259" r:id="rId3"/>
    <p:sldId id="258" r:id="rId4"/>
    <p:sldId id="272" r:id="rId5"/>
    <p:sldId id="265" r:id="rId6"/>
    <p:sldId id="266" r:id="rId7"/>
    <p:sldId id="273" r:id="rId8"/>
    <p:sldId id="260" r:id="rId9"/>
    <p:sldId id="278" r:id="rId10"/>
    <p:sldId id="279" r:id="rId11"/>
    <p:sldId id="280" r:id="rId12"/>
    <p:sldId id="263" r:id="rId13"/>
    <p:sldId id="261" r:id="rId14"/>
    <p:sldId id="262" r:id="rId15"/>
    <p:sldId id="275" r:id="rId16"/>
    <p:sldId id="276" r:id="rId17"/>
    <p:sldId id="268" r:id="rId18"/>
    <p:sldId id="277" r:id="rId19"/>
  </p:sldIdLst>
  <p:sldSz cx="14630400" cy="8229600"/>
  <p:notesSz cx="8229600" cy="14630400"/>
  <p:embeddedFontLst>
    <p:embeddedFont>
      <p:font typeface="Alexandria" panose="020B0604020202020204" charset="-78"/>
      <p:regular r:id="rId21"/>
    </p:embeddedFont>
    <p:embeddedFont>
      <p:font typeface="Alexandria Medium" panose="020B0604020202020204" charset="-78"/>
      <p:regular r:id="rId22"/>
    </p:embeddedFont>
    <p:embeddedFont>
      <p:font typeface="Calisto MT" panose="02040603050505030304" pitchFamily="18" charset="0"/>
      <p:regular r:id="rId23"/>
      <p:bold r:id="rId24"/>
      <p:italic r:id="rId25"/>
      <p:boldItalic r:id="rId26"/>
    </p:embeddedFont>
    <p:embeddedFont>
      <p:font typeface="Tahoma" panose="020B0604030504040204" pitchFamily="34" charset="0"/>
      <p:regular r:id="rId27"/>
      <p:bold r:id="rId28"/>
    </p:embeddedFont>
    <p:embeddedFont>
      <p:font typeface="Wingdings 2" panose="050201020105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9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5521" autoAdjust="0"/>
  </p:normalViewPr>
  <p:slideViewPr>
    <p:cSldViewPr snapToGrid="0" snapToObjects="1">
      <p:cViewPr varScale="1">
        <p:scale>
          <a:sx n="88" d="100"/>
          <a:sy n="88" d="100"/>
        </p:scale>
        <p:origin x="7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09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18218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6906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714919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88935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394436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KPIs we track for our insurance sales team are critical to understanding our business performance.
Let's review each KPI in detail:
Invoices - We track invoices generated by each account executive to understand individual productivity.
Meetings - We monitor the yearly meeting count to see how actively our sales team is engaging with clients.
Cross-Sell - We track targets, achievements, and new opportunities to see how we are growing our business with existing clients.
New Business - We track new business targets, achievements, and new opportunities to measure our success in acquiring new clients.
Renewal - We monitor renewal targets, achievements, and new opportunities to ensure we retain existing clients.
We also visualize the sales funnel by revenue, the number of meetings by account executive, and our top open opportunities.
These KPIs give us a comprehensive view of our sales performance and help us identify areas for improvement.</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4832" y="2123449"/>
            <a:ext cx="11328041" cy="2194561"/>
          </a:xfrm>
        </p:spPr>
        <p:txBody>
          <a:bodyPr anchor="b">
            <a:normAutofit/>
          </a:bodyPr>
          <a:lstStyle>
            <a:lvl1pPr algn="ctr">
              <a:defRPr sz="6480"/>
            </a:lvl1pPr>
          </a:lstStyle>
          <a:p>
            <a:r>
              <a:rPr lang="en-US"/>
              <a:t>Click to edit Master title style</a:t>
            </a:r>
            <a:endParaRPr lang="en-US" dirty="0"/>
          </a:p>
        </p:txBody>
      </p:sp>
      <p:sp>
        <p:nvSpPr>
          <p:cNvPr id="3" name="Subtitle 2"/>
          <p:cNvSpPr>
            <a:spLocks noGrp="1"/>
          </p:cNvSpPr>
          <p:nvPr>
            <p:ph type="subTitle" idx="1"/>
          </p:nvPr>
        </p:nvSpPr>
        <p:spPr>
          <a:xfrm>
            <a:off x="1644832" y="4318008"/>
            <a:ext cx="11328041" cy="1259840"/>
          </a:xfrm>
        </p:spPr>
        <p:txBody>
          <a:bodyPr anchor="t"/>
          <a:lstStyle>
            <a:lvl1pPr marL="0" indent="0" algn="ctr">
              <a:buNone/>
              <a:defRPr>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39378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660" y="657369"/>
            <a:ext cx="12170159" cy="4580167"/>
          </a:xfrm>
          <a:prstGeom prst="rect">
            <a:avLst/>
          </a:prstGeom>
        </p:spPr>
      </p:pic>
      <p:sp>
        <p:nvSpPr>
          <p:cNvPr id="2" name="Title 1"/>
          <p:cNvSpPr>
            <a:spLocks noGrp="1"/>
          </p:cNvSpPr>
          <p:nvPr>
            <p:ph type="title"/>
          </p:nvPr>
        </p:nvSpPr>
        <p:spPr>
          <a:xfrm>
            <a:off x="1096567" y="5478306"/>
            <a:ext cx="12426391" cy="652166"/>
          </a:xfrm>
        </p:spPr>
        <p:txBody>
          <a:bodyPr anchor="b">
            <a:normAutofit/>
          </a:bodyPr>
          <a:lstStyle>
            <a:lvl1pPr algn="ct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03219" y="834012"/>
            <a:ext cx="11814415" cy="4230805"/>
          </a:xfrm>
          <a:effectLst>
            <a:outerShdw blurRad="38100" dist="25400" dir="4440000">
              <a:srgbClr val="000000">
                <a:alpha val="36000"/>
              </a:srgbClr>
            </a:outerShdw>
          </a:effectLst>
        </p:spPr>
        <p:txBody>
          <a:bodyPr anchor="t">
            <a:normAutofit/>
          </a:bodyPr>
          <a:lstStyle>
            <a:lvl1pPr marL="0" indent="0" algn="ctr">
              <a:buNone/>
              <a:defRPr sz="2400"/>
            </a:lvl1pPr>
            <a:lvl2pPr marL="548640" indent="0">
              <a:buNone/>
              <a:defRPr sz="2400"/>
            </a:lvl2pPr>
            <a:lvl3pPr marL="1097280" indent="0">
              <a:buNone/>
              <a:defRPr sz="24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4" y="6130474"/>
            <a:ext cx="12424514" cy="818966"/>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9312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54" y="730124"/>
            <a:ext cx="12424514" cy="4241213"/>
          </a:xfrm>
        </p:spPr>
        <p:txBody>
          <a:bodyPr anchor="ctr"/>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3" y="5154216"/>
            <a:ext cx="12424516" cy="1802191"/>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127062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9"/>
            <a:ext cx="10502759" cy="639299"/>
          </a:xfrm>
        </p:spPr>
        <p:txBody>
          <a:bodyPr anchor="t">
            <a:normAutofit/>
          </a:bodyPr>
          <a:lstStyle>
            <a:lvl1pPr marL="0" indent="0" algn="r">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96553" y="5165224"/>
            <a:ext cx="12424516" cy="1787395"/>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1188720" y="1061755"/>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3" name="TextBox 12"/>
          <p:cNvSpPr txBox="1"/>
          <p:nvPr/>
        </p:nvSpPr>
        <p:spPr>
          <a:xfrm>
            <a:off x="12605659" y="3513910"/>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22616517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96553" y="2552331"/>
            <a:ext cx="12424516" cy="3014202"/>
          </a:xfrm>
        </p:spPr>
        <p:txBody>
          <a:bodyPr anchor="b"/>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41" y="5580667"/>
            <a:ext cx="12422639"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47701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96554" y="731520"/>
            <a:ext cx="12424514" cy="116454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54" y="2263140"/>
            <a:ext cx="3961181" cy="691514"/>
          </a:xfrm>
        </p:spPr>
        <p:txBody>
          <a:bodyPr anchor="b">
            <a:noAutofit/>
          </a:bodyPr>
          <a:lstStyle>
            <a:lvl1pPr marL="0" indent="0" algn="ctr">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096554" y="3086100"/>
            <a:ext cx="3961181" cy="386334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336053" y="2263140"/>
            <a:ext cx="3961181" cy="691514"/>
          </a:xfrm>
        </p:spPr>
        <p:txBody>
          <a:bodyPr anchor="b">
            <a:noAutofit/>
          </a:bodyPr>
          <a:lstStyle>
            <a:lvl1pPr marL="0" indent="0" algn="ctr">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329722" y="3086100"/>
            <a:ext cx="3961181" cy="386334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559886" y="2263140"/>
            <a:ext cx="3961181" cy="691514"/>
          </a:xfrm>
        </p:spPr>
        <p:txBody>
          <a:bodyPr anchor="b">
            <a:noAutofit/>
          </a:bodyPr>
          <a:lstStyle>
            <a:lvl1pPr marL="0" indent="0" algn="ctr">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559886" y="3086100"/>
            <a:ext cx="3961181" cy="386334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524568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555" y="2181858"/>
            <a:ext cx="4007966" cy="221742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560" y="2181858"/>
            <a:ext cx="4007966" cy="221742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3261" y="2181858"/>
            <a:ext cx="4007966" cy="2217421"/>
          </a:xfrm>
          <a:prstGeom prst="rect">
            <a:avLst/>
          </a:prstGeom>
        </p:spPr>
      </p:pic>
      <p:sp>
        <p:nvSpPr>
          <p:cNvPr id="30" name="Title 1"/>
          <p:cNvSpPr>
            <a:spLocks noGrp="1"/>
          </p:cNvSpPr>
          <p:nvPr>
            <p:ph type="title"/>
          </p:nvPr>
        </p:nvSpPr>
        <p:spPr>
          <a:xfrm>
            <a:off x="1096553" y="731520"/>
            <a:ext cx="12424516" cy="116454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54" y="4684927"/>
            <a:ext cx="3961181" cy="691514"/>
          </a:xfrm>
        </p:spPr>
        <p:txBody>
          <a:bodyPr anchor="b">
            <a:noAutofit/>
          </a:bodyPr>
          <a:lstStyle>
            <a:lvl1pPr marL="0" indent="0" algn="ctr">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221722" y="2326702"/>
            <a:ext cx="3710842" cy="1923545"/>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54" y="5376442"/>
            <a:ext cx="3961181" cy="157300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31346" y="4684927"/>
            <a:ext cx="3961181" cy="691514"/>
          </a:xfrm>
        </p:spPr>
        <p:txBody>
          <a:bodyPr anchor="b">
            <a:noAutofit/>
          </a:bodyPr>
          <a:lstStyle>
            <a:lvl1pPr marL="0" indent="0" algn="ctr">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454891" y="2326913"/>
            <a:ext cx="3710842" cy="1929797"/>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722" y="5376441"/>
            <a:ext cx="3961181" cy="157300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560036" y="4684927"/>
            <a:ext cx="3961181" cy="691514"/>
          </a:xfrm>
        </p:spPr>
        <p:txBody>
          <a:bodyPr anchor="b">
            <a:noAutofit/>
          </a:bodyPr>
          <a:lstStyle>
            <a:lvl1pPr marL="0" indent="0" algn="ctr">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690837" y="2321318"/>
            <a:ext cx="3710842" cy="192875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59886" y="5376439"/>
            <a:ext cx="3961181" cy="1573002"/>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095511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599611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9682" y="731520"/>
            <a:ext cx="2741384" cy="621792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96555" y="731520"/>
            <a:ext cx="9500246" cy="621792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064791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234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114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2246727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528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719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977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33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88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4481" y="2113281"/>
            <a:ext cx="11508660" cy="2194576"/>
          </a:xfrm>
        </p:spPr>
        <p:txBody>
          <a:bodyPr anchor="b"/>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554481" y="4307855"/>
            <a:ext cx="11508660" cy="1808465"/>
          </a:xfrm>
        </p:spPr>
        <p:txBody>
          <a:bodyPr anchor="t"/>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048154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96555" y="2078939"/>
            <a:ext cx="6072596" cy="48705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43471" y="2078940"/>
            <a:ext cx="6077598" cy="487050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88191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554" y="2081408"/>
            <a:ext cx="6106886" cy="4978523"/>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182" y="2081408"/>
            <a:ext cx="6106886" cy="497852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07046" y="2202305"/>
            <a:ext cx="5851613" cy="653861"/>
          </a:xfrm>
        </p:spPr>
        <p:txBody>
          <a:bodyPr anchor="b">
            <a:noAutofit/>
          </a:bodyPr>
          <a:lstStyle>
            <a:lvl1pPr marL="0" indent="0" algn="ctr">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07046" y="2856165"/>
            <a:ext cx="5851613" cy="4093276"/>
          </a:xfrm>
        </p:spPr>
        <p:txBody>
          <a:bodyPr anchor="t">
            <a:normAutofit/>
          </a:bodyPr>
          <a:lstStyle>
            <a:lvl1pPr>
              <a:defRPr sz="2160"/>
            </a:lvl1pPr>
            <a:lvl2pPr>
              <a:defRPr sz="1920"/>
            </a:lvl2pPr>
            <a:lvl3pPr>
              <a:defRPr sz="1680"/>
            </a:lvl3pPr>
            <a:lvl4pPr>
              <a:defRPr sz="1440"/>
            </a:lvl4pPr>
            <a:lvl5pPr>
              <a:defRPr sz="14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53960" y="2202305"/>
            <a:ext cx="5874396" cy="653860"/>
          </a:xfrm>
        </p:spPr>
        <p:txBody>
          <a:bodyPr anchor="b">
            <a:noAutofit/>
          </a:bodyPr>
          <a:lstStyle>
            <a:lvl1pPr marL="0" indent="0" algn="ctr">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553960" y="2856165"/>
            <a:ext cx="5874396" cy="4093276"/>
          </a:xfrm>
        </p:spPr>
        <p:txBody>
          <a:bodyPr anchor="t">
            <a:normAutofit/>
          </a:bodyPr>
          <a:lstStyle>
            <a:lvl1pPr>
              <a:defRPr sz="2160"/>
            </a:lvl1pPr>
            <a:lvl2pPr>
              <a:defRPr sz="1920"/>
            </a:lvl2pPr>
            <a:lvl3pPr>
              <a:defRPr sz="1680"/>
            </a:lvl3pPr>
            <a:lvl4pPr>
              <a:defRPr sz="1440"/>
            </a:lvl4pPr>
            <a:lvl5pPr>
              <a:defRPr sz="14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00681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566015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153997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0"/>
            <a:ext cx="4448267" cy="2186302"/>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5826760" y="731520"/>
            <a:ext cx="7694309" cy="621792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96555" y="2917822"/>
            <a:ext cx="4448267" cy="4031617"/>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39493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98" y="731520"/>
            <a:ext cx="4300999" cy="6245798"/>
          </a:xfrm>
          <a:prstGeom prst="rect">
            <a:avLst/>
          </a:prstGeom>
        </p:spPr>
      </p:pic>
      <p:sp>
        <p:nvSpPr>
          <p:cNvPr id="2" name="Title 1"/>
          <p:cNvSpPr>
            <a:spLocks noGrp="1"/>
          </p:cNvSpPr>
          <p:nvPr>
            <p:ph type="title"/>
          </p:nvPr>
        </p:nvSpPr>
        <p:spPr>
          <a:xfrm>
            <a:off x="1096555" y="731907"/>
            <a:ext cx="7121939" cy="2195206"/>
          </a:xfrm>
        </p:spPr>
        <p:txBody>
          <a:bodyPr anchor="b">
            <a:noAutofit/>
          </a:bodyPr>
          <a:lstStyle>
            <a:lvl1pPr algn="ctr">
              <a:defRPr sz="38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31062" y="916443"/>
            <a:ext cx="3930901" cy="5895386"/>
          </a:xfr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096555" y="2927113"/>
            <a:ext cx="7121939" cy="4051361"/>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344697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6554" y="731520"/>
            <a:ext cx="12424514" cy="116454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54" y="2078940"/>
            <a:ext cx="12424514" cy="487050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3" y="7059931"/>
            <a:ext cx="3291840" cy="438150"/>
          </a:xfrm>
          <a:prstGeom prst="rect">
            <a:avLst/>
          </a:prstGeom>
        </p:spPr>
        <p:txBody>
          <a:bodyPr vert="horz" lIns="91440" tIns="45720" rIns="91440" bIns="45720" rtlCol="0" anchor="ctr"/>
          <a:lstStyle>
            <a:lvl1pPr algn="r">
              <a:defRPr sz="1200">
                <a:solidFill>
                  <a:schemeClr val="tx1">
                    <a:lumMod val="95000"/>
                  </a:schemeClr>
                </a:solidFill>
                <a:effectLst>
                  <a:outerShdw blurRad="50800" dist="38100" dir="2700000" algn="tl" rotWithShape="0">
                    <a:schemeClr val="bg1">
                      <a:alpha val="43000"/>
                    </a:schemeClr>
                  </a:outerShdw>
                </a:effectLst>
              </a:defRPr>
            </a:lvl1pPr>
          </a:lstStyle>
          <a:p>
            <a:fld id="{4AAD347D-5ACD-4C99-B74B-A9C85AD731AF}" type="datetimeFigureOut">
              <a:rPr lang="en-US" smtClean="0"/>
              <a:t>8/2/2025</a:t>
            </a:fld>
            <a:endParaRPr lang="en-US" dirty="0"/>
          </a:p>
        </p:txBody>
      </p:sp>
      <p:sp>
        <p:nvSpPr>
          <p:cNvPr id="5" name="Footer Placeholder 4"/>
          <p:cNvSpPr>
            <a:spLocks noGrp="1"/>
          </p:cNvSpPr>
          <p:nvPr>
            <p:ph type="ftr" sz="quarter" idx="3"/>
          </p:nvPr>
        </p:nvSpPr>
        <p:spPr>
          <a:xfrm>
            <a:off x="1096555" y="7059931"/>
            <a:ext cx="8007438" cy="438150"/>
          </a:xfrm>
          <a:prstGeom prst="rect">
            <a:avLst/>
          </a:prstGeom>
        </p:spPr>
        <p:txBody>
          <a:bodyPr vert="horz" lIns="91440" tIns="45720" rIns="91440" bIns="45720" rtlCol="0" anchor="ctr"/>
          <a:lstStyle>
            <a:lvl1pPr algn="l">
              <a:defRPr sz="12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2616814" y="7059931"/>
            <a:ext cx="904254" cy="438150"/>
          </a:xfrm>
          <a:prstGeom prst="rect">
            <a:avLst/>
          </a:prstGeom>
        </p:spPr>
        <p:txBody>
          <a:bodyPr vert="horz" lIns="91440" tIns="45720" rIns="91440" bIns="45720" rtlCol="0" anchor="ctr"/>
          <a:lstStyle>
            <a:lvl1pPr algn="r">
              <a:defRPr sz="1200">
                <a:solidFill>
                  <a:schemeClr val="tx1">
                    <a:lumMod val="95000"/>
                  </a:schemeClr>
                </a:solidFill>
                <a:effectLst>
                  <a:outerShdw blurRad="50800" dist="38100" dir="2700000" algn="tl" rotWithShape="0">
                    <a:schemeClr val="bg1">
                      <a:alpha val="43000"/>
                    </a:schemeClr>
                  </a:outerShdw>
                </a:effectLs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206512650"/>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 id="2147483799" r:id="rId23"/>
    <p:sldLayoutId id="2147483800" r:id="rId24"/>
  </p:sldLayoutIdLst>
  <p:hf sldNum="0" hdr="0" ftr="0" dt="0"/>
  <p:txStyles>
    <p:titleStyle>
      <a:lvl1pPr algn="ctr" defTabSz="548640" rtl="0" eaLnBrk="1" latinLnBrk="0" hangingPunct="1">
        <a:spcBef>
          <a:spcPct val="0"/>
        </a:spcBef>
        <a:buNone/>
        <a:defRPr sz="4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367200" algn="l" defTabSz="548640" rtl="0" eaLnBrk="1" latinLnBrk="0" hangingPunct="1">
        <a:spcBef>
          <a:spcPct val="20000"/>
        </a:spcBef>
        <a:spcAft>
          <a:spcPts val="72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864000" indent="-324000" algn="l" defTabSz="548640" rtl="0" eaLnBrk="1" latinLnBrk="0" hangingPunct="1">
        <a:spcBef>
          <a:spcPct val="20000"/>
        </a:spcBef>
        <a:spcAft>
          <a:spcPts val="720"/>
        </a:spcAft>
        <a:buClr>
          <a:schemeClr val="tx2"/>
        </a:buClr>
        <a:buSzPct val="70000"/>
        <a:buFont typeface="Wingdings 2" charset="2"/>
        <a:buChar char=""/>
        <a:defRPr sz="216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231200" indent="-259200" algn="l" defTabSz="548640" rtl="0" eaLnBrk="1" latinLnBrk="0" hangingPunct="1">
        <a:spcBef>
          <a:spcPct val="20000"/>
        </a:spcBef>
        <a:spcAft>
          <a:spcPts val="720"/>
        </a:spcAft>
        <a:buClr>
          <a:schemeClr val="tx2"/>
        </a:buClr>
        <a:buSzPct val="70000"/>
        <a:buFont typeface="Wingdings 2" charset="2"/>
        <a:buChar char=""/>
        <a:defRPr sz="19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663200" indent="-25920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008800" indent="-25920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41752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88216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34680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72744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19.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3054429"/>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Alexandria Medium" pitchFamily="34" charset="0"/>
                <a:ea typeface="Alexandria Medium" pitchFamily="34" charset="-122"/>
                <a:cs typeface="Alexandria Medium" pitchFamily="34" charset="-120"/>
              </a:rPr>
              <a:t>Insurance Analytics Dashboard</a:t>
            </a:r>
            <a:endParaRPr lang="en-US" sz="4450" dirty="0"/>
          </a:p>
        </p:txBody>
      </p:sp>
      <p:sp>
        <p:nvSpPr>
          <p:cNvPr id="4" name="Text 1"/>
          <p:cNvSpPr/>
          <p:nvPr/>
        </p:nvSpPr>
        <p:spPr>
          <a:xfrm>
            <a:off x="793790" y="4812149"/>
            <a:ext cx="7556421"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Reviewing New Business, Cross sell and Renewal Performance</a:t>
            </a:r>
          </a:p>
          <a:p>
            <a:pPr marL="0" indent="0">
              <a:lnSpc>
                <a:spcPts val="2850"/>
              </a:lnSpc>
              <a:buNone/>
            </a:pPr>
            <a:endParaRPr lang="en-US" sz="1750" dirty="0">
              <a:solidFill>
                <a:srgbClr val="EBECEF"/>
              </a:solidFill>
              <a:latin typeface="Alexandria" pitchFamily="34" charset="0"/>
              <a:cs typeface="Alexandria" pitchFamily="34" charset="-120"/>
            </a:endParaRPr>
          </a:p>
          <a:p>
            <a:pPr marL="0" indent="0">
              <a:lnSpc>
                <a:spcPts val="2850"/>
              </a:lnSpc>
              <a:buNone/>
            </a:pPr>
            <a:endParaRPr lang="en-US" sz="1750" dirty="0">
              <a:solidFill>
                <a:srgbClr val="EBECEF"/>
              </a:solidFill>
              <a:latin typeface="Alexandria" pitchFamily="34" charset="0"/>
              <a:cs typeface="Alexandria" pitchFamily="34" charset="-120"/>
            </a:endParaRPr>
          </a:p>
          <a:p>
            <a:pPr marL="0" indent="0">
              <a:lnSpc>
                <a:spcPts val="2850"/>
              </a:lnSpc>
              <a:buNone/>
            </a:pPr>
            <a:r>
              <a:rPr lang="en-US" sz="1750" dirty="0">
                <a:solidFill>
                  <a:srgbClr val="EBECEF"/>
                </a:solidFill>
                <a:latin typeface="Alexandria" pitchFamily="34" charset="0"/>
                <a:cs typeface="Alexandria" pitchFamily="34" charset="-120"/>
              </a:rPr>
              <a:t>Presented by Group 2 (Praveen, Chandu, Naveen)</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CE45FBB-91EC-4769-A707-B603B69D69B9}"/>
              </a:ext>
            </a:extLst>
          </p:cNvPr>
          <p:cNvSpPr/>
          <p:nvPr/>
        </p:nvSpPr>
        <p:spPr>
          <a:xfrm>
            <a:off x="235851" y="295232"/>
            <a:ext cx="7558921" cy="708779"/>
          </a:xfrm>
          <a:prstGeom prst="rect">
            <a:avLst/>
          </a:prstGeom>
          <a:noFill/>
          <a:ln/>
        </p:spPr>
        <p:txBody>
          <a:bodyPr wrap="none" lIns="0" tIns="0" rIns="0" bIns="0" rtlCol="0" anchor="t"/>
          <a:lstStyle/>
          <a:p>
            <a:pPr>
              <a:lnSpc>
                <a:spcPts val="5550"/>
              </a:lnSpc>
            </a:pPr>
            <a:r>
              <a:rPr lang="en-US" sz="3200" dirty="0">
                <a:solidFill>
                  <a:srgbClr val="FFFFFF"/>
                </a:solidFill>
                <a:latin typeface="Alexandria Medium" pitchFamily="34" charset="0"/>
                <a:ea typeface="Alexandria Medium" pitchFamily="34" charset="-122"/>
                <a:cs typeface="Alexandria Medium" pitchFamily="34" charset="-120"/>
              </a:rPr>
              <a:t>Key Performance Indicators (KPIs)</a:t>
            </a:r>
            <a:endParaRPr lang="en-US" sz="3200" dirty="0"/>
          </a:p>
          <a:p>
            <a:pPr marL="0" indent="0">
              <a:lnSpc>
                <a:spcPts val="5550"/>
              </a:lnSpc>
              <a:buNone/>
            </a:pPr>
            <a:endParaRPr lang="en-US" sz="3200" dirty="0"/>
          </a:p>
        </p:txBody>
      </p:sp>
      <p:pic>
        <p:nvPicPr>
          <p:cNvPr id="6" name="Picture 5">
            <a:extLst>
              <a:ext uri="{FF2B5EF4-FFF2-40B4-BE49-F238E27FC236}">
                <a16:creationId xmlns:a16="http://schemas.microsoft.com/office/drawing/2014/main" id="{0D13DB01-79A0-4B32-8CD9-786F02DFA792}"/>
              </a:ext>
            </a:extLst>
          </p:cNvPr>
          <p:cNvPicPr>
            <a:picLocks noChangeAspect="1"/>
          </p:cNvPicPr>
          <p:nvPr/>
        </p:nvPicPr>
        <p:blipFill>
          <a:blip r:embed="rId2"/>
          <a:stretch>
            <a:fillRect/>
          </a:stretch>
        </p:blipFill>
        <p:spPr>
          <a:xfrm>
            <a:off x="235851" y="3668981"/>
            <a:ext cx="2924175" cy="1914525"/>
          </a:xfrm>
          <a:prstGeom prst="rect">
            <a:avLst/>
          </a:prstGeom>
        </p:spPr>
      </p:pic>
      <p:sp>
        <p:nvSpPr>
          <p:cNvPr id="9" name="Text 2">
            <a:extLst>
              <a:ext uri="{FF2B5EF4-FFF2-40B4-BE49-F238E27FC236}">
                <a16:creationId xmlns:a16="http://schemas.microsoft.com/office/drawing/2014/main" id="{8F093E86-FB63-4AD6-9DAD-166B464C72C0}"/>
              </a:ext>
            </a:extLst>
          </p:cNvPr>
          <p:cNvSpPr/>
          <p:nvPr/>
        </p:nvSpPr>
        <p:spPr>
          <a:xfrm>
            <a:off x="3580899" y="3570445"/>
            <a:ext cx="10752449" cy="362903"/>
          </a:xfrm>
          <a:prstGeom prst="rect">
            <a:avLst/>
          </a:prstGeom>
          <a:noFill/>
          <a:ln/>
        </p:spPr>
        <p:txBody>
          <a:bodyPr wrap="none" lIns="0" tIns="0" rIns="0" bIns="0" rtlCol="0" anchor="t"/>
          <a:lstStyle/>
          <a:p>
            <a:pPr>
              <a:lnSpc>
                <a:spcPts val="2850"/>
              </a:lnSpc>
            </a:pPr>
            <a:r>
              <a:rPr lang="en-US" sz="1600" dirty="0">
                <a:solidFill>
                  <a:srgbClr val="EBECEF"/>
                </a:solidFill>
                <a:latin typeface="Alexandria" pitchFamily="34" charset="0"/>
                <a:ea typeface="Alexandria" pitchFamily="34" charset="-122"/>
                <a:cs typeface="Alexandria" pitchFamily="34" charset="-120"/>
              </a:rPr>
              <a:t>Horizontal Bar chart displaying the number of meetings conducted by each account executive:</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Abhinav </a:t>
            </a:r>
            <a:r>
              <a:rPr lang="en-US" sz="1600" dirty="0" err="1">
                <a:solidFill>
                  <a:srgbClr val="EBECEF"/>
                </a:solidFill>
                <a:latin typeface="Alexandria" pitchFamily="34" charset="0"/>
                <a:ea typeface="Alexandria" pitchFamily="34" charset="-122"/>
                <a:cs typeface="Alexandria" pitchFamily="34" charset="-120"/>
              </a:rPr>
              <a:t>Shivam</a:t>
            </a:r>
            <a:r>
              <a:rPr lang="en-US" sz="1600" dirty="0">
                <a:solidFill>
                  <a:srgbClr val="EBECEF"/>
                </a:solidFill>
                <a:latin typeface="Alexandria" pitchFamily="34" charset="0"/>
                <a:ea typeface="Alexandria" pitchFamily="34" charset="-122"/>
                <a:cs typeface="Alexandria" pitchFamily="34" charset="-120"/>
              </a:rPr>
              <a:t> has the highest count (7 meetings).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Vinay follows with 5 meetings.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Others (Shivani Sharma, </a:t>
            </a:r>
            <a:r>
              <a:rPr lang="en-US" sz="1600" dirty="0" err="1">
                <a:solidFill>
                  <a:srgbClr val="EBECEF"/>
                </a:solidFill>
                <a:latin typeface="Alexandria" pitchFamily="34" charset="0"/>
                <a:ea typeface="Alexandria" pitchFamily="34" charset="-122"/>
                <a:cs typeface="Alexandria" pitchFamily="34" charset="-120"/>
              </a:rPr>
              <a:t>Animesh</a:t>
            </a:r>
            <a:r>
              <a:rPr lang="en-US" sz="1600" dirty="0">
                <a:solidFill>
                  <a:srgbClr val="EBECEF"/>
                </a:solidFill>
                <a:latin typeface="Alexandria" pitchFamily="34" charset="0"/>
                <a:ea typeface="Alexandria" pitchFamily="34" charset="-122"/>
                <a:cs typeface="Alexandria" pitchFamily="34" charset="-120"/>
              </a:rPr>
              <a:t> Rawat, Ketan Jain, etc.) have between 2-4 meetings.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This chart helps assess the productivity of each executive in terms of client meetings.</a:t>
            </a:r>
            <a:endParaRPr lang="en-US" sz="1600" dirty="0"/>
          </a:p>
        </p:txBody>
      </p:sp>
      <p:sp>
        <p:nvSpPr>
          <p:cNvPr id="10" name="Text 2">
            <a:extLst>
              <a:ext uri="{FF2B5EF4-FFF2-40B4-BE49-F238E27FC236}">
                <a16:creationId xmlns:a16="http://schemas.microsoft.com/office/drawing/2014/main" id="{4B66AE7D-F33A-474C-A16D-AE6F4F603CF5}"/>
              </a:ext>
            </a:extLst>
          </p:cNvPr>
          <p:cNvSpPr/>
          <p:nvPr/>
        </p:nvSpPr>
        <p:spPr>
          <a:xfrm>
            <a:off x="3580900" y="1294719"/>
            <a:ext cx="10752449" cy="362903"/>
          </a:xfrm>
          <a:prstGeom prst="rect">
            <a:avLst/>
          </a:prstGeom>
          <a:noFill/>
          <a:ln/>
        </p:spPr>
        <p:txBody>
          <a:bodyPr wrap="none" lIns="0" tIns="0" rIns="0" bIns="0" rtlCol="0" anchor="t"/>
          <a:lstStyle/>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This chart shows the number of meetings conducted per year:</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2019  – 3 meetings.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2020 – 31 meetings.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A significant increase in meetings in 2020 compared to 2019 suggests improved engagement efforts.</a:t>
            </a:r>
            <a:endParaRPr lang="en-US" sz="1600" dirty="0"/>
          </a:p>
        </p:txBody>
      </p:sp>
      <p:sp>
        <p:nvSpPr>
          <p:cNvPr id="11" name="Text 2">
            <a:extLst>
              <a:ext uri="{FF2B5EF4-FFF2-40B4-BE49-F238E27FC236}">
                <a16:creationId xmlns:a16="http://schemas.microsoft.com/office/drawing/2014/main" id="{B252DEF4-0C84-400D-8889-4C414CB5EED4}"/>
              </a:ext>
            </a:extLst>
          </p:cNvPr>
          <p:cNvSpPr/>
          <p:nvPr/>
        </p:nvSpPr>
        <p:spPr>
          <a:xfrm>
            <a:off x="3580900" y="6081712"/>
            <a:ext cx="10752449" cy="362903"/>
          </a:xfrm>
          <a:prstGeom prst="rect">
            <a:avLst/>
          </a:prstGeom>
          <a:noFill/>
          <a:ln/>
        </p:spPr>
        <p:txBody>
          <a:bodyPr wrap="none" lIns="0" tIns="0" rIns="0" bIns="0" rtlCol="0" anchor="t"/>
          <a:lstStyle/>
          <a:p>
            <a:pPr>
              <a:lnSpc>
                <a:spcPts val="2850"/>
              </a:lnSpc>
            </a:pPr>
            <a:r>
              <a:rPr lang="en-US" sz="1600" dirty="0">
                <a:solidFill>
                  <a:srgbClr val="EBECEF"/>
                </a:solidFill>
                <a:latin typeface="Alexandria" pitchFamily="34" charset="0"/>
                <a:ea typeface="Alexandria" pitchFamily="34" charset="-122"/>
                <a:cs typeface="Alexandria" pitchFamily="34" charset="-120"/>
              </a:rPr>
              <a:t>Another Horizontal  Bar chart categorizing invoices by account executive and type of business: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This helps in tracking invoice contribution per executive and their focus area.</a:t>
            </a:r>
            <a:endParaRPr lang="en-US" sz="1600" dirty="0"/>
          </a:p>
        </p:txBody>
      </p:sp>
      <p:pic>
        <p:nvPicPr>
          <p:cNvPr id="5" name="Picture 4">
            <a:extLst>
              <a:ext uri="{FF2B5EF4-FFF2-40B4-BE49-F238E27FC236}">
                <a16:creationId xmlns:a16="http://schemas.microsoft.com/office/drawing/2014/main" id="{9BFD9A7D-2AA9-B2B7-0B2A-560AAEC10C06}"/>
              </a:ext>
            </a:extLst>
          </p:cNvPr>
          <p:cNvPicPr>
            <a:picLocks noChangeAspect="1"/>
          </p:cNvPicPr>
          <p:nvPr/>
        </p:nvPicPr>
        <p:blipFill>
          <a:blip r:embed="rId3"/>
          <a:stretch>
            <a:fillRect/>
          </a:stretch>
        </p:blipFill>
        <p:spPr>
          <a:xfrm>
            <a:off x="235851" y="5765479"/>
            <a:ext cx="3000509" cy="2338804"/>
          </a:xfrm>
          <a:prstGeom prst="rect">
            <a:avLst/>
          </a:prstGeom>
        </p:spPr>
      </p:pic>
      <p:pic>
        <p:nvPicPr>
          <p:cNvPr id="14" name="Picture 13">
            <a:extLst>
              <a:ext uri="{FF2B5EF4-FFF2-40B4-BE49-F238E27FC236}">
                <a16:creationId xmlns:a16="http://schemas.microsoft.com/office/drawing/2014/main" id="{A0C1B7F4-0EDA-09C2-8867-AB34E42FD17D}"/>
              </a:ext>
            </a:extLst>
          </p:cNvPr>
          <p:cNvPicPr>
            <a:picLocks noChangeAspect="1"/>
          </p:cNvPicPr>
          <p:nvPr/>
        </p:nvPicPr>
        <p:blipFill>
          <a:blip r:embed="rId4"/>
          <a:stretch>
            <a:fillRect/>
          </a:stretch>
        </p:blipFill>
        <p:spPr>
          <a:xfrm>
            <a:off x="235851" y="1387040"/>
            <a:ext cx="2924175" cy="1914525"/>
          </a:xfrm>
          <a:prstGeom prst="rect">
            <a:avLst/>
          </a:prstGeom>
        </p:spPr>
      </p:pic>
    </p:spTree>
    <p:extLst>
      <p:ext uri="{BB962C8B-B14F-4D97-AF65-F5344CB8AC3E}">
        <p14:creationId xmlns:p14="http://schemas.microsoft.com/office/powerpoint/2010/main" val="322291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420836-78C3-442F-976A-0DF616F4DAD9}"/>
              </a:ext>
            </a:extLst>
          </p:cNvPr>
          <p:cNvPicPr>
            <a:picLocks noChangeAspect="1"/>
          </p:cNvPicPr>
          <p:nvPr/>
        </p:nvPicPr>
        <p:blipFill>
          <a:blip r:embed="rId2"/>
          <a:stretch>
            <a:fillRect/>
          </a:stretch>
        </p:blipFill>
        <p:spPr>
          <a:xfrm>
            <a:off x="440650" y="1862865"/>
            <a:ext cx="2962275" cy="1962150"/>
          </a:xfrm>
          <a:prstGeom prst="rect">
            <a:avLst/>
          </a:prstGeom>
        </p:spPr>
      </p:pic>
      <p:pic>
        <p:nvPicPr>
          <p:cNvPr id="5" name="Picture 4">
            <a:extLst>
              <a:ext uri="{FF2B5EF4-FFF2-40B4-BE49-F238E27FC236}">
                <a16:creationId xmlns:a16="http://schemas.microsoft.com/office/drawing/2014/main" id="{D07B3837-9E6E-49FA-8BA6-ED57C4EBCF65}"/>
              </a:ext>
            </a:extLst>
          </p:cNvPr>
          <p:cNvPicPr>
            <a:picLocks noChangeAspect="1"/>
          </p:cNvPicPr>
          <p:nvPr/>
        </p:nvPicPr>
        <p:blipFill>
          <a:blip r:embed="rId3"/>
          <a:stretch>
            <a:fillRect/>
          </a:stretch>
        </p:blipFill>
        <p:spPr>
          <a:xfrm>
            <a:off x="440651" y="4722139"/>
            <a:ext cx="2962275" cy="2933515"/>
          </a:xfrm>
          <a:prstGeom prst="rect">
            <a:avLst/>
          </a:prstGeom>
        </p:spPr>
      </p:pic>
      <p:sp>
        <p:nvSpPr>
          <p:cNvPr id="6" name="Text 0">
            <a:extLst>
              <a:ext uri="{FF2B5EF4-FFF2-40B4-BE49-F238E27FC236}">
                <a16:creationId xmlns:a16="http://schemas.microsoft.com/office/drawing/2014/main" id="{E798C699-5E76-41DC-9FF6-789D94214967}"/>
              </a:ext>
            </a:extLst>
          </p:cNvPr>
          <p:cNvSpPr/>
          <p:nvPr/>
        </p:nvSpPr>
        <p:spPr>
          <a:xfrm>
            <a:off x="235851" y="295232"/>
            <a:ext cx="7079349" cy="708779"/>
          </a:xfrm>
          <a:prstGeom prst="rect">
            <a:avLst/>
          </a:prstGeom>
          <a:noFill/>
          <a:ln/>
        </p:spPr>
        <p:txBody>
          <a:bodyPr wrap="none" lIns="0" tIns="0" rIns="0" bIns="0" rtlCol="0" anchor="t"/>
          <a:lstStyle/>
          <a:p>
            <a:pPr>
              <a:lnSpc>
                <a:spcPts val="5550"/>
              </a:lnSpc>
            </a:pPr>
            <a:r>
              <a:rPr lang="en-US" sz="3200" dirty="0">
                <a:solidFill>
                  <a:srgbClr val="FFFFFF"/>
                </a:solidFill>
                <a:latin typeface="Alexandria Medium" pitchFamily="34" charset="0"/>
                <a:ea typeface="Alexandria Medium" pitchFamily="34" charset="-122"/>
                <a:cs typeface="Alexandria Medium" pitchFamily="34" charset="-120"/>
              </a:rPr>
              <a:t>Key Performance Indicators (KPIs)</a:t>
            </a:r>
            <a:endParaRPr lang="en-US" sz="3200" dirty="0"/>
          </a:p>
          <a:p>
            <a:pPr marL="0" indent="0">
              <a:lnSpc>
                <a:spcPts val="5550"/>
              </a:lnSpc>
              <a:buNone/>
            </a:pPr>
            <a:endParaRPr lang="en-US" sz="3200" dirty="0"/>
          </a:p>
        </p:txBody>
      </p:sp>
      <p:sp>
        <p:nvSpPr>
          <p:cNvPr id="7" name="Text 2">
            <a:extLst>
              <a:ext uri="{FF2B5EF4-FFF2-40B4-BE49-F238E27FC236}">
                <a16:creationId xmlns:a16="http://schemas.microsoft.com/office/drawing/2014/main" id="{46D0370B-9D66-4F76-9646-E4AE0085D2D3}"/>
              </a:ext>
            </a:extLst>
          </p:cNvPr>
          <p:cNvSpPr/>
          <p:nvPr/>
        </p:nvSpPr>
        <p:spPr>
          <a:xfrm>
            <a:off x="3775525" y="1960904"/>
            <a:ext cx="10752449" cy="362903"/>
          </a:xfrm>
          <a:prstGeom prst="rect">
            <a:avLst/>
          </a:prstGeom>
          <a:noFill/>
          <a:ln/>
        </p:spPr>
        <p:txBody>
          <a:bodyPr wrap="none" lIns="0" tIns="0" rIns="0" bIns="0" rtlCol="0" anchor="t"/>
          <a:lstStyle/>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This A vertical bar chart displaying revenue generated from the top 4 insurance opportunities: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Fire Insurance (500,000) leads the list.</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El-Group Mediclaim (400,000), DB-Mega Policy (400,000), and </a:t>
            </a:r>
            <a:r>
              <a:rPr lang="en-US" sz="1600" dirty="0" err="1">
                <a:solidFill>
                  <a:srgbClr val="EBECEF"/>
                </a:solidFill>
                <a:latin typeface="Alexandria" pitchFamily="34" charset="0"/>
                <a:ea typeface="Alexandria" pitchFamily="34" charset="-122"/>
                <a:cs typeface="Alexandria" pitchFamily="34" charset="-120"/>
              </a:rPr>
              <a:t>Cvp</a:t>
            </a:r>
            <a:r>
              <a:rPr lang="en-US" sz="1600" dirty="0">
                <a:solidFill>
                  <a:srgbClr val="EBECEF"/>
                </a:solidFill>
                <a:latin typeface="Alexandria" pitchFamily="34" charset="0"/>
                <a:ea typeface="Alexandria" pitchFamily="34" charset="-122"/>
                <a:cs typeface="Alexandria" pitchFamily="34" charset="-120"/>
              </a:rPr>
              <a:t> GMC (350,000) follow.</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This helps identify the most profitable insurance categories.</a:t>
            </a:r>
            <a:endParaRPr lang="en-US" sz="1600" dirty="0"/>
          </a:p>
        </p:txBody>
      </p:sp>
      <p:sp>
        <p:nvSpPr>
          <p:cNvPr id="8" name="Text 2">
            <a:extLst>
              <a:ext uri="{FF2B5EF4-FFF2-40B4-BE49-F238E27FC236}">
                <a16:creationId xmlns:a16="http://schemas.microsoft.com/office/drawing/2014/main" id="{F7D80357-EE83-44A7-BC5B-E8A3C21100A1}"/>
              </a:ext>
            </a:extLst>
          </p:cNvPr>
          <p:cNvSpPr/>
          <p:nvPr/>
        </p:nvSpPr>
        <p:spPr>
          <a:xfrm>
            <a:off x="3884013" y="5085042"/>
            <a:ext cx="10752449" cy="362903"/>
          </a:xfrm>
          <a:prstGeom prst="rect">
            <a:avLst/>
          </a:prstGeom>
          <a:noFill/>
          <a:ln/>
        </p:spPr>
        <p:txBody>
          <a:bodyPr wrap="none" lIns="0" tIns="0" rIns="0" bIns="0" rtlCol="0" anchor="t"/>
          <a:lstStyle/>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A funnel-like bar chart showing revenue distribution at different sales stages: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Qualification Stage: 5,919,500 revenue (highest).</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This provides insights into revenue pipeline progress and areas requiring improvement.</a:t>
            </a:r>
            <a:endParaRPr lang="en-US" sz="1600" dirty="0"/>
          </a:p>
        </p:txBody>
      </p:sp>
    </p:spTree>
    <p:extLst>
      <p:ext uri="{BB962C8B-B14F-4D97-AF65-F5344CB8AC3E}">
        <p14:creationId xmlns:p14="http://schemas.microsoft.com/office/powerpoint/2010/main" val="175897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63773" y="673298"/>
            <a:ext cx="8048506" cy="592693"/>
          </a:xfrm>
          <a:prstGeom prst="rect">
            <a:avLst/>
          </a:prstGeom>
          <a:noFill/>
          <a:ln/>
        </p:spPr>
        <p:txBody>
          <a:bodyPr wrap="none" lIns="0" tIns="0" rIns="0" bIns="0" rtlCol="0" anchor="t"/>
          <a:lstStyle/>
          <a:p>
            <a:pPr marL="0" indent="0">
              <a:lnSpc>
                <a:spcPts val="4650"/>
              </a:lnSpc>
              <a:buNone/>
            </a:pPr>
            <a:r>
              <a:rPr lang="en-US" sz="3700" dirty="0">
                <a:solidFill>
                  <a:srgbClr val="FFFFFF"/>
                </a:solidFill>
                <a:latin typeface="Alexandria Medium" pitchFamily="34" charset="0"/>
                <a:ea typeface="Alexandria Medium" pitchFamily="34" charset="-122"/>
                <a:cs typeface="Alexandria Medium" pitchFamily="34" charset="-120"/>
              </a:rPr>
              <a:t>Key Performance Indicators (KPIs)</a:t>
            </a:r>
            <a:endParaRPr lang="en-US" sz="3700" dirty="0"/>
          </a:p>
        </p:txBody>
      </p:sp>
      <p:sp>
        <p:nvSpPr>
          <p:cNvPr id="3" name="Text 1"/>
          <p:cNvSpPr/>
          <p:nvPr/>
        </p:nvSpPr>
        <p:spPr>
          <a:xfrm>
            <a:off x="663773" y="1550432"/>
            <a:ext cx="13302853" cy="303371"/>
          </a:xfrm>
          <a:prstGeom prst="rect">
            <a:avLst/>
          </a:prstGeom>
          <a:noFill/>
          <a:ln/>
        </p:spPr>
        <p:txBody>
          <a:bodyPr wrap="none" lIns="0" tIns="0" rIns="0" bIns="0" rtlCol="0" anchor="t"/>
          <a:lstStyle/>
          <a:p>
            <a:pPr marL="0" indent="0">
              <a:lnSpc>
                <a:spcPts val="2350"/>
              </a:lnSpc>
              <a:buNone/>
            </a:pPr>
            <a:r>
              <a:rPr lang="en-US" sz="1450" dirty="0">
                <a:solidFill>
                  <a:srgbClr val="EBECEF"/>
                </a:solidFill>
                <a:latin typeface="Alexandria" pitchFamily="34" charset="0"/>
                <a:ea typeface="Alexandria" pitchFamily="34" charset="-122"/>
                <a:cs typeface="Alexandria" pitchFamily="34" charset="-120"/>
              </a:rPr>
              <a:t>The key performance indicators (KPIs) we track for our insurance sales team are critical to understanding our business performance.</a:t>
            </a:r>
            <a:endParaRPr lang="en-US" sz="1450" dirty="0"/>
          </a:p>
        </p:txBody>
      </p:sp>
      <p:sp>
        <p:nvSpPr>
          <p:cNvPr id="4" name="Shape 2"/>
          <p:cNvSpPr/>
          <p:nvPr/>
        </p:nvSpPr>
        <p:spPr>
          <a:xfrm>
            <a:off x="663773" y="2280523"/>
            <a:ext cx="426720" cy="426720"/>
          </a:xfrm>
          <a:prstGeom prst="roundRect">
            <a:avLst>
              <a:gd name="adj" fmla="val 18669"/>
            </a:avLst>
          </a:prstGeom>
          <a:solidFill>
            <a:srgbClr val="283057"/>
          </a:solidFill>
          <a:ln w="7620">
            <a:solidFill>
              <a:srgbClr val="414970"/>
            </a:solidFill>
            <a:prstDash val="solid"/>
          </a:ln>
        </p:spPr>
      </p:sp>
      <p:sp>
        <p:nvSpPr>
          <p:cNvPr id="5" name="Text 3"/>
          <p:cNvSpPr/>
          <p:nvPr/>
        </p:nvSpPr>
        <p:spPr>
          <a:xfrm>
            <a:off x="822722" y="2351603"/>
            <a:ext cx="108704" cy="284559"/>
          </a:xfrm>
          <a:prstGeom prst="rect">
            <a:avLst/>
          </a:prstGeom>
          <a:noFill/>
          <a:ln/>
        </p:spPr>
        <p:txBody>
          <a:bodyPr wrap="none" lIns="0" tIns="0" rIns="0" bIns="0" rtlCol="0" anchor="t"/>
          <a:lstStyle/>
          <a:p>
            <a:pPr marL="0" indent="0" algn="ctr">
              <a:lnSpc>
                <a:spcPts val="2200"/>
              </a:lnSpc>
              <a:buNone/>
            </a:pPr>
            <a:r>
              <a:rPr lang="en-US" sz="2200" dirty="0">
                <a:solidFill>
                  <a:srgbClr val="EBECEF"/>
                </a:solidFill>
                <a:latin typeface="Alexandria Medium" pitchFamily="34" charset="0"/>
                <a:ea typeface="Alexandria Medium" pitchFamily="34" charset="-122"/>
                <a:cs typeface="Alexandria Medium" pitchFamily="34" charset="-120"/>
              </a:rPr>
              <a:t>1</a:t>
            </a:r>
            <a:endParaRPr lang="en-US" sz="2200" dirty="0"/>
          </a:p>
        </p:txBody>
      </p:sp>
      <p:sp>
        <p:nvSpPr>
          <p:cNvPr id="6" name="Text 4"/>
          <p:cNvSpPr/>
          <p:nvPr/>
        </p:nvSpPr>
        <p:spPr>
          <a:xfrm>
            <a:off x="1280160" y="2280523"/>
            <a:ext cx="2370892" cy="296228"/>
          </a:xfrm>
          <a:prstGeom prst="rect">
            <a:avLst/>
          </a:prstGeom>
          <a:noFill/>
          <a:ln/>
        </p:spPr>
        <p:txBody>
          <a:bodyPr wrap="none" lIns="0" tIns="0" rIns="0" bIns="0" rtlCol="0" anchor="t"/>
          <a:lstStyle/>
          <a:p>
            <a:pPr marL="0" indent="0">
              <a:lnSpc>
                <a:spcPts val="2300"/>
              </a:lnSpc>
              <a:buNone/>
            </a:pPr>
            <a:r>
              <a:rPr lang="en-US" sz="1850" dirty="0">
                <a:solidFill>
                  <a:srgbClr val="EBECEF"/>
                </a:solidFill>
                <a:latin typeface="Alexandria Medium" pitchFamily="34" charset="0"/>
                <a:ea typeface="Alexandria Medium" pitchFamily="34" charset="-122"/>
                <a:cs typeface="Alexandria Medium" pitchFamily="34" charset="-120"/>
              </a:rPr>
              <a:t>Invoices</a:t>
            </a:r>
            <a:endParaRPr lang="en-US" sz="1850" dirty="0"/>
          </a:p>
        </p:txBody>
      </p:sp>
      <p:sp>
        <p:nvSpPr>
          <p:cNvPr id="7" name="Text 5"/>
          <p:cNvSpPr/>
          <p:nvPr/>
        </p:nvSpPr>
        <p:spPr>
          <a:xfrm>
            <a:off x="1280160" y="2690455"/>
            <a:ext cx="5940266" cy="606743"/>
          </a:xfrm>
          <a:prstGeom prst="rect">
            <a:avLst/>
          </a:prstGeom>
          <a:noFill/>
          <a:ln/>
        </p:spPr>
        <p:txBody>
          <a:bodyPr wrap="square" lIns="0" tIns="0" rIns="0" bIns="0" rtlCol="0" anchor="t"/>
          <a:lstStyle/>
          <a:p>
            <a:pPr marL="0" indent="0">
              <a:lnSpc>
                <a:spcPts val="2350"/>
              </a:lnSpc>
              <a:buNone/>
            </a:pPr>
            <a:r>
              <a:rPr lang="en-US" sz="1450" dirty="0">
                <a:solidFill>
                  <a:srgbClr val="EBECEF"/>
                </a:solidFill>
                <a:latin typeface="Alexandria" pitchFamily="34" charset="0"/>
                <a:ea typeface="Alexandria" pitchFamily="34" charset="-122"/>
                <a:cs typeface="Alexandria" pitchFamily="34" charset="-120"/>
              </a:rPr>
              <a:t>Number of Invoices by Account Executive. </a:t>
            </a:r>
            <a:r>
              <a:rPr lang="en-US" sz="1450" b="1" dirty="0">
                <a:solidFill>
                  <a:srgbClr val="EBECEF"/>
                </a:solidFill>
                <a:latin typeface="Alexandria" pitchFamily="34" charset="0"/>
                <a:ea typeface="Alexandria" pitchFamily="34" charset="-122"/>
                <a:cs typeface="Alexandria" pitchFamily="34" charset="-120"/>
              </a:rPr>
              <a:t>Tracks individual productivity and sales volume.</a:t>
            </a:r>
            <a:endParaRPr lang="en-US" sz="1450" dirty="0"/>
          </a:p>
        </p:txBody>
      </p:sp>
      <p:sp>
        <p:nvSpPr>
          <p:cNvPr id="8" name="Shape 6"/>
          <p:cNvSpPr/>
          <p:nvPr/>
        </p:nvSpPr>
        <p:spPr>
          <a:xfrm>
            <a:off x="7410093" y="2280523"/>
            <a:ext cx="426720" cy="426720"/>
          </a:xfrm>
          <a:prstGeom prst="roundRect">
            <a:avLst>
              <a:gd name="adj" fmla="val 18669"/>
            </a:avLst>
          </a:prstGeom>
          <a:solidFill>
            <a:srgbClr val="283057"/>
          </a:solidFill>
          <a:ln w="7620">
            <a:solidFill>
              <a:srgbClr val="414970"/>
            </a:solidFill>
            <a:prstDash val="solid"/>
          </a:ln>
        </p:spPr>
      </p:sp>
      <p:sp>
        <p:nvSpPr>
          <p:cNvPr id="9" name="Text 7"/>
          <p:cNvSpPr/>
          <p:nvPr/>
        </p:nvSpPr>
        <p:spPr>
          <a:xfrm>
            <a:off x="7539514" y="2351603"/>
            <a:ext cx="167878" cy="284559"/>
          </a:xfrm>
          <a:prstGeom prst="rect">
            <a:avLst/>
          </a:prstGeom>
          <a:noFill/>
          <a:ln/>
        </p:spPr>
        <p:txBody>
          <a:bodyPr wrap="none" lIns="0" tIns="0" rIns="0" bIns="0" rtlCol="0" anchor="t"/>
          <a:lstStyle/>
          <a:p>
            <a:pPr marL="0" indent="0" algn="ctr">
              <a:lnSpc>
                <a:spcPts val="2200"/>
              </a:lnSpc>
              <a:buNone/>
            </a:pPr>
            <a:r>
              <a:rPr lang="en-US" sz="2200" dirty="0">
                <a:solidFill>
                  <a:srgbClr val="EBECEF"/>
                </a:solidFill>
                <a:latin typeface="Alexandria Medium" pitchFamily="34" charset="0"/>
                <a:ea typeface="Alexandria Medium" pitchFamily="34" charset="-122"/>
                <a:cs typeface="Alexandria Medium" pitchFamily="34" charset="-120"/>
              </a:rPr>
              <a:t>2</a:t>
            </a:r>
            <a:endParaRPr lang="en-US" sz="2200" dirty="0"/>
          </a:p>
        </p:txBody>
      </p:sp>
      <p:sp>
        <p:nvSpPr>
          <p:cNvPr id="10" name="Text 8"/>
          <p:cNvSpPr/>
          <p:nvPr/>
        </p:nvSpPr>
        <p:spPr>
          <a:xfrm>
            <a:off x="8026479" y="2280523"/>
            <a:ext cx="2370892" cy="296228"/>
          </a:xfrm>
          <a:prstGeom prst="rect">
            <a:avLst/>
          </a:prstGeom>
          <a:noFill/>
          <a:ln/>
        </p:spPr>
        <p:txBody>
          <a:bodyPr wrap="none" lIns="0" tIns="0" rIns="0" bIns="0" rtlCol="0" anchor="t"/>
          <a:lstStyle/>
          <a:p>
            <a:pPr marL="0" indent="0">
              <a:lnSpc>
                <a:spcPts val="2300"/>
              </a:lnSpc>
              <a:buNone/>
            </a:pPr>
            <a:r>
              <a:rPr lang="en-US" sz="1850" dirty="0">
                <a:solidFill>
                  <a:srgbClr val="EBECEF"/>
                </a:solidFill>
                <a:latin typeface="Alexandria Medium" pitchFamily="34" charset="0"/>
                <a:ea typeface="Alexandria Medium" pitchFamily="34" charset="-122"/>
                <a:cs typeface="Alexandria Medium" pitchFamily="34" charset="-120"/>
              </a:rPr>
              <a:t>Meetings</a:t>
            </a:r>
            <a:endParaRPr lang="en-US" sz="1850" dirty="0"/>
          </a:p>
        </p:txBody>
      </p:sp>
      <p:sp>
        <p:nvSpPr>
          <p:cNvPr id="11" name="Text 9"/>
          <p:cNvSpPr/>
          <p:nvPr/>
        </p:nvSpPr>
        <p:spPr>
          <a:xfrm>
            <a:off x="8026479" y="2690455"/>
            <a:ext cx="5940266" cy="606743"/>
          </a:xfrm>
          <a:prstGeom prst="rect">
            <a:avLst/>
          </a:prstGeom>
          <a:noFill/>
          <a:ln/>
        </p:spPr>
        <p:txBody>
          <a:bodyPr wrap="square" lIns="0" tIns="0" rIns="0" bIns="0" rtlCol="0" anchor="t"/>
          <a:lstStyle/>
          <a:p>
            <a:pPr marL="0" indent="0">
              <a:lnSpc>
                <a:spcPts val="2350"/>
              </a:lnSpc>
              <a:buNone/>
            </a:pPr>
            <a:r>
              <a:rPr lang="en-US" sz="1450" dirty="0">
                <a:solidFill>
                  <a:srgbClr val="EBECEF"/>
                </a:solidFill>
                <a:latin typeface="Alexandria" pitchFamily="34" charset="0"/>
                <a:ea typeface="Alexandria" pitchFamily="34" charset="-122"/>
                <a:cs typeface="Alexandria" pitchFamily="34" charset="-120"/>
              </a:rPr>
              <a:t>Yearly Meeting Count. </a:t>
            </a:r>
            <a:r>
              <a:rPr lang="en-US" sz="1450" b="1" dirty="0">
                <a:solidFill>
                  <a:srgbClr val="EBECEF"/>
                </a:solidFill>
                <a:latin typeface="Alexandria" pitchFamily="34" charset="0"/>
                <a:ea typeface="Alexandria" pitchFamily="34" charset="-122"/>
                <a:cs typeface="Alexandria" pitchFamily="34" charset="-120"/>
              </a:rPr>
              <a:t>Indicates client engagement activity and relationship building.</a:t>
            </a:r>
            <a:endParaRPr lang="en-US" sz="1450" dirty="0"/>
          </a:p>
        </p:txBody>
      </p:sp>
      <p:sp>
        <p:nvSpPr>
          <p:cNvPr id="12" name="Shape 10"/>
          <p:cNvSpPr/>
          <p:nvPr/>
        </p:nvSpPr>
        <p:spPr>
          <a:xfrm>
            <a:off x="663773" y="3700224"/>
            <a:ext cx="426720" cy="426720"/>
          </a:xfrm>
          <a:prstGeom prst="roundRect">
            <a:avLst>
              <a:gd name="adj" fmla="val 18669"/>
            </a:avLst>
          </a:prstGeom>
          <a:solidFill>
            <a:srgbClr val="283057"/>
          </a:solidFill>
          <a:ln w="7620">
            <a:solidFill>
              <a:srgbClr val="414970"/>
            </a:solidFill>
            <a:prstDash val="solid"/>
          </a:ln>
        </p:spPr>
      </p:sp>
      <p:sp>
        <p:nvSpPr>
          <p:cNvPr id="13" name="Text 11"/>
          <p:cNvSpPr/>
          <p:nvPr/>
        </p:nvSpPr>
        <p:spPr>
          <a:xfrm>
            <a:off x="792718" y="3771305"/>
            <a:ext cx="168712" cy="284559"/>
          </a:xfrm>
          <a:prstGeom prst="rect">
            <a:avLst/>
          </a:prstGeom>
          <a:noFill/>
          <a:ln/>
        </p:spPr>
        <p:txBody>
          <a:bodyPr wrap="none" lIns="0" tIns="0" rIns="0" bIns="0" rtlCol="0" anchor="t"/>
          <a:lstStyle/>
          <a:p>
            <a:pPr marL="0" indent="0" algn="ctr">
              <a:lnSpc>
                <a:spcPts val="2200"/>
              </a:lnSpc>
              <a:buNone/>
            </a:pPr>
            <a:r>
              <a:rPr lang="en-US" sz="2200" dirty="0">
                <a:solidFill>
                  <a:srgbClr val="EBECEF"/>
                </a:solidFill>
                <a:latin typeface="Alexandria Medium" pitchFamily="34" charset="0"/>
                <a:ea typeface="Alexandria Medium" pitchFamily="34" charset="-122"/>
                <a:cs typeface="Alexandria Medium" pitchFamily="34" charset="-120"/>
              </a:rPr>
              <a:t>3</a:t>
            </a:r>
            <a:endParaRPr lang="en-US" sz="2200" dirty="0"/>
          </a:p>
        </p:txBody>
      </p:sp>
      <p:sp>
        <p:nvSpPr>
          <p:cNvPr id="14" name="Text 12"/>
          <p:cNvSpPr/>
          <p:nvPr/>
        </p:nvSpPr>
        <p:spPr>
          <a:xfrm>
            <a:off x="1280160" y="3700224"/>
            <a:ext cx="2370892" cy="296228"/>
          </a:xfrm>
          <a:prstGeom prst="rect">
            <a:avLst/>
          </a:prstGeom>
          <a:noFill/>
          <a:ln/>
        </p:spPr>
        <p:txBody>
          <a:bodyPr wrap="none" lIns="0" tIns="0" rIns="0" bIns="0" rtlCol="0" anchor="t"/>
          <a:lstStyle/>
          <a:p>
            <a:pPr marL="0" indent="0">
              <a:lnSpc>
                <a:spcPts val="2300"/>
              </a:lnSpc>
              <a:buNone/>
            </a:pPr>
            <a:r>
              <a:rPr lang="en-US" sz="1850" dirty="0">
                <a:solidFill>
                  <a:srgbClr val="EBECEF"/>
                </a:solidFill>
                <a:latin typeface="Alexandria Medium" pitchFamily="34" charset="0"/>
                <a:ea typeface="Alexandria Medium" pitchFamily="34" charset="-122"/>
                <a:cs typeface="Alexandria Medium" pitchFamily="34" charset="-120"/>
              </a:rPr>
              <a:t>Cross-Sell</a:t>
            </a:r>
            <a:endParaRPr lang="en-US" sz="1850" dirty="0"/>
          </a:p>
        </p:txBody>
      </p:sp>
      <p:sp>
        <p:nvSpPr>
          <p:cNvPr id="15" name="Text 13"/>
          <p:cNvSpPr/>
          <p:nvPr/>
        </p:nvSpPr>
        <p:spPr>
          <a:xfrm>
            <a:off x="1280160" y="4110157"/>
            <a:ext cx="5940266" cy="606743"/>
          </a:xfrm>
          <a:prstGeom prst="rect">
            <a:avLst/>
          </a:prstGeom>
          <a:noFill/>
          <a:ln/>
        </p:spPr>
        <p:txBody>
          <a:bodyPr wrap="square" lIns="0" tIns="0" rIns="0" bIns="0" rtlCol="0" anchor="t"/>
          <a:lstStyle/>
          <a:p>
            <a:pPr marL="0" indent="0">
              <a:lnSpc>
                <a:spcPts val="2350"/>
              </a:lnSpc>
              <a:buNone/>
            </a:pPr>
            <a:r>
              <a:rPr lang="en-US" sz="1450" dirty="0">
                <a:solidFill>
                  <a:srgbClr val="EBECEF"/>
                </a:solidFill>
                <a:latin typeface="Alexandria" pitchFamily="34" charset="0"/>
                <a:ea typeface="Alexandria" pitchFamily="34" charset="-122"/>
                <a:cs typeface="Alexandria" pitchFamily="34" charset="-120"/>
              </a:rPr>
              <a:t>Target, Achieved, New. </a:t>
            </a:r>
            <a:r>
              <a:rPr lang="en-US" sz="1450" b="1" dirty="0">
                <a:solidFill>
                  <a:srgbClr val="EBECEF"/>
                </a:solidFill>
                <a:latin typeface="Alexandria" pitchFamily="34" charset="0"/>
                <a:ea typeface="Alexandria" pitchFamily="34" charset="-122"/>
                <a:cs typeface="Alexandria" pitchFamily="34" charset="-120"/>
              </a:rPr>
              <a:t>Measures success in growing business with existing clients through additional products or services.</a:t>
            </a:r>
            <a:endParaRPr lang="en-US" sz="1450" dirty="0"/>
          </a:p>
        </p:txBody>
      </p:sp>
      <p:sp>
        <p:nvSpPr>
          <p:cNvPr id="16" name="Shape 14"/>
          <p:cNvSpPr/>
          <p:nvPr/>
        </p:nvSpPr>
        <p:spPr>
          <a:xfrm>
            <a:off x="7410093" y="3700224"/>
            <a:ext cx="426720" cy="426720"/>
          </a:xfrm>
          <a:prstGeom prst="roundRect">
            <a:avLst>
              <a:gd name="adj" fmla="val 18669"/>
            </a:avLst>
          </a:prstGeom>
          <a:solidFill>
            <a:srgbClr val="283057"/>
          </a:solidFill>
          <a:ln w="7620">
            <a:solidFill>
              <a:srgbClr val="414970"/>
            </a:solidFill>
            <a:prstDash val="solid"/>
          </a:ln>
        </p:spPr>
      </p:sp>
      <p:sp>
        <p:nvSpPr>
          <p:cNvPr id="17" name="Text 15"/>
          <p:cNvSpPr/>
          <p:nvPr/>
        </p:nvSpPr>
        <p:spPr>
          <a:xfrm>
            <a:off x="7538085" y="3771305"/>
            <a:ext cx="170736" cy="284559"/>
          </a:xfrm>
          <a:prstGeom prst="rect">
            <a:avLst/>
          </a:prstGeom>
          <a:noFill/>
          <a:ln/>
        </p:spPr>
        <p:txBody>
          <a:bodyPr wrap="none" lIns="0" tIns="0" rIns="0" bIns="0" rtlCol="0" anchor="t"/>
          <a:lstStyle/>
          <a:p>
            <a:pPr marL="0" indent="0" algn="ctr">
              <a:lnSpc>
                <a:spcPts val="2200"/>
              </a:lnSpc>
              <a:buNone/>
            </a:pPr>
            <a:r>
              <a:rPr lang="en-US" sz="2200" dirty="0">
                <a:solidFill>
                  <a:srgbClr val="EBECEF"/>
                </a:solidFill>
                <a:latin typeface="Alexandria Medium" pitchFamily="34" charset="0"/>
                <a:ea typeface="Alexandria Medium" pitchFamily="34" charset="-122"/>
                <a:cs typeface="Alexandria Medium" pitchFamily="34" charset="-120"/>
              </a:rPr>
              <a:t>4</a:t>
            </a:r>
            <a:endParaRPr lang="en-US" sz="2200" dirty="0"/>
          </a:p>
        </p:txBody>
      </p:sp>
      <p:sp>
        <p:nvSpPr>
          <p:cNvPr id="18" name="Text 16"/>
          <p:cNvSpPr/>
          <p:nvPr/>
        </p:nvSpPr>
        <p:spPr>
          <a:xfrm>
            <a:off x="8026479" y="3700224"/>
            <a:ext cx="2370892" cy="296228"/>
          </a:xfrm>
          <a:prstGeom prst="rect">
            <a:avLst/>
          </a:prstGeom>
          <a:noFill/>
          <a:ln/>
        </p:spPr>
        <p:txBody>
          <a:bodyPr wrap="none" lIns="0" tIns="0" rIns="0" bIns="0" rtlCol="0" anchor="t"/>
          <a:lstStyle/>
          <a:p>
            <a:pPr marL="0" indent="0">
              <a:lnSpc>
                <a:spcPts val="2300"/>
              </a:lnSpc>
              <a:buNone/>
            </a:pPr>
            <a:r>
              <a:rPr lang="en-US" sz="1850" dirty="0">
                <a:solidFill>
                  <a:srgbClr val="EBECEF"/>
                </a:solidFill>
                <a:latin typeface="Alexandria Medium" pitchFamily="34" charset="0"/>
                <a:ea typeface="Alexandria Medium" pitchFamily="34" charset="-122"/>
                <a:cs typeface="Alexandria Medium" pitchFamily="34" charset="-120"/>
              </a:rPr>
              <a:t>New Business</a:t>
            </a:r>
            <a:endParaRPr lang="en-US" sz="1850" dirty="0"/>
          </a:p>
        </p:txBody>
      </p:sp>
      <p:sp>
        <p:nvSpPr>
          <p:cNvPr id="19" name="Text 17"/>
          <p:cNvSpPr/>
          <p:nvPr/>
        </p:nvSpPr>
        <p:spPr>
          <a:xfrm>
            <a:off x="8026479" y="4110157"/>
            <a:ext cx="5940266" cy="606743"/>
          </a:xfrm>
          <a:prstGeom prst="rect">
            <a:avLst/>
          </a:prstGeom>
          <a:noFill/>
          <a:ln/>
        </p:spPr>
        <p:txBody>
          <a:bodyPr wrap="square" lIns="0" tIns="0" rIns="0" bIns="0" rtlCol="0" anchor="t"/>
          <a:lstStyle/>
          <a:p>
            <a:pPr marL="0" indent="0">
              <a:lnSpc>
                <a:spcPts val="2350"/>
              </a:lnSpc>
              <a:buNone/>
            </a:pPr>
            <a:r>
              <a:rPr lang="en-US" sz="1450" dirty="0">
                <a:solidFill>
                  <a:srgbClr val="EBECEF"/>
                </a:solidFill>
                <a:latin typeface="Alexandria" pitchFamily="34" charset="0"/>
                <a:ea typeface="Alexandria" pitchFamily="34" charset="-122"/>
                <a:cs typeface="Alexandria" pitchFamily="34" charset="-120"/>
              </a:rPr>
              <a:t>Target, Achieved, New. </a:t>
            </a:r>
            <a:r>
              <a:rPr lang="en-US" sz="1450" b="1" dirty="0">
                <a:solidFill>
                  <a:srgbClr val="EBECEF"/>
                </a:solidFill>
                <a:latin typeface="Alexandria" pitchFamily="34" charset="0"/>
                <a:ea typeface="Alexandria" pitchFamily="34" charset="-122"/>
                <a:cs typeface="Alexandria" pitchFamily="34" charset="-120"/>
              </a:rPr>
              <a:t>Tracks success in acquiring new clients and expanding the customer base.</a:t>
            </a:r>
            <a:endParaRPr lang="en-US" sz="1450" dirty="0"/>
          </a:p>
        </p:txBody>
      </p:sp>
      <p:sp>
        <p:nvSpPr>
          <p:cNvPr id="20" name="Shape 18"/>
          <p:cNvSpPr/>
          <p:nvPr/>
        </p:nvSpPr>
        <p:spPr>
          <a:xfrm>
            <a:off x="663773" y="5119926"/>
            <a:ext cx="426720" cy="426720"/>
          </a:xfrm>
          <a:prstGeom prst="roundRect">
            <a:avLst>
              <a:gd name="adj" fmla="val 18669"/>
            </a:avLst>
          </a:prstGeom>
          <a:solidFill>
            <a:srgbClr val="283057"/>
          </a:solidFill>
          <a:ln w="7620">
            <a:solidFill>
              <a:srgbClr val="414970"/>
            </a:solidFill>
            <a:prstDash val="solid"/>
          </a:ln>
        </p:spPr>
      </p:sp>
      <p:sp>
        <p:nvSpPr>
          <p:cNvPr id="21" name="Text 19"/>
          <p:cNvSpPr/>
          <p:nvPr/>
        </p:nvSpPr>
        <p:spPr>
          <a:xfrm>
            <a:off x="788908" y="5191006"/>
            <a:ext cx="176451" cy="284559"/>
          </a:xfrm>
          <a:prstGeom prst="rect">
            <a:avLst/>
          </a:prstGeom>
          <a:noFill/>
          <a:ln/>
        </p:spPr>
        <p:txBody>
          <a:bodyPr wrap="none" lIns="0" tIns="0" rIns="0" bIns="0" rtlCol="0" anchor="t"/>
          <a:lstStyle/>
          <a:p>
            <a:pPr marL="0" indent="0" algn="ctr">
              <a:lnSpc>
                <a:spcPts val="2200"/>
              </a:lnSpc>
              <a:buNone/>
            </a:pPr>
            <a:r>
              <a:rPr lang="en-US" sz="2200" dirty="0">
                <a:solidFill>
                  <a:srgbClr val="EBECEF"/>
                </a:solidFill>
                <a:latin typeface="Alexandria Medium" pitchFamily="34" charset="0"/>
                <a:ea typeface="Alexandria Medium" pitchFamily="34" charset="-122"/>
                <a:cs typeface="Alexandria Medium" pitchFamily="34" charset="-120"/>
              </a:rPr>
              <a:t>5</a:t>
            </a:r>
            <a:endParaRPr lang="en-US" sz="2200" dirty="0"/>
          </a:p>
        </p:txBody>
      </p:sp>
      <p:sp>
        <p:nvSpPr>
          <p:cNvPr id="22" name="Text 20"/>
          <p:cNvSpPr/>
          <p:nvPr/>
        </p:nvSpPr>
        <p:spPr>
          <a:xfrm>
            <a:off x="1280160" y="5119926"/>
            <a:ext cx="2370892" cy="296228"/>
          </a:xfrm>
          <a:prstGeom prst="rect">
            <a:avLst/>
          </a:prstGeom>
          <a:noFill/>
          <a:ln/>
        </p:spPr>
        <p:txBody>
          <a:bodyPr wrap="none" lIns="0" tIns="0" rIns="0" bIns="0" rtlCol="0" anchor="t"/>
          <a:lstStyle/>
          <a:p>
            <a:pPr marL="0" indent="0">
              <a:lnSpc>
                <a:spcPts val="2300"/>
              </a:lnSpc>
              <a:buNone/>
            </a:pPr>
            <a:r>
              <a:rPr lang="en-US" sz="1850" dirty="0">
                <a:solidFill>
                  <a:srgbClr val="EBECEF"/>
                </a:solidFill>
                <a:latin typeface="Alexandria Medium" pitchFamily="34" charset="0"/>
                <a:ea typeface="Alexandria Medium" pitchFamily="34" charset="-122"/>
                <a:cs typeface="Alexandria Medium" pitchFamily="34" charset="-120"/>
              </a:rPr>
              <a:t>Renewal</a:t>
            </a:r>
            <a:endParaRPr lang="en-US" sz="1850" dirty="0"/>
          </a:p>
        </p:txBody>
      </p:sp>
      <p:sp>
        <p:nvSpPr>
          <p:cNvPr id="23" name="Text 21"/>
          <p:cNvSpPr/>
          <p:nvPr/>
        </p:nvSpPr>
        <p:spPr>
          <a:xfrm>
            <a:off x="1280160" y="5529858"/>
            <a:ext cx="5940266" cy="606743"/>
          </a:xfrm>
          <a:prstGeom prst="rect">
            <a:avLst/>
          </a:prstGeom>
          <a:noFill/>
          <a:ln/>
        </p:spPr>
        <p:txBody>
          <a:bodyPr wrap="square" lIns="0" tIns="0" rIns="0" bIns="0" rtlCol="0" anchor="t"/>
          <a:lstStyle/>
          <a:p>
            <a:pPr marL="0" indent="0">
              <a:lnSpc>
                <a:spcPts val="2350"/>
              </a:lnSpc>
              <a:buNone/>
            </a:pPr>
            <a:r>
              <a:rPr lang="en-US" sz="1450" dirty="0">
                <a:solidFill>
                  <a:srgbClr val="EBECEF"/>
                </a:solidFill>
                <a:latin typeface="Alexandria" pitchFamily="34" charset="0"/>
                <a:ea typeface="Alexandria" pitchFamily="34" charset="-122"/>
                <a:cs typeface="Alexandria" pitchFamily="34" charset="-120"/>
              </a:rPr>
              <a:t>Target, Achieved, New. </a:t>
            </a:r>
            <a:r>
              <a:rPr lang="en-US" sz="1450" b="1" dirty="0">
                <a:solidFill>
                  <a:srgbClr val="EBECEF"/>
                </a:solidFill>
                <a:latin typeface="Alexandria" pitchFamily="34" charset="0"/>
                <a:ea typeface="Alexandria" pitchFamily="34" charset="-122"/>
                <a:cs typeface="Alexandria" pitchFamily="34" charset="-120"/>
              </a:rPr>
              <a:t>Monitors retention of existing clients and recurring revenue.</a:t>
            </a:r>
            <a:endParaRPr lang="en-US" sz="1450" dirty="0"/>
          </a:p>
        </p:txBody>
      </p:sp>
      <p:sp>
        <p:nvSpPr>
          <p:cNvPr id="24" name="Shape 22"/>
          <p:cNvSpPr/>
          <p:nvPr/>
        </p:nvSpPr>
        <p:spPr>
          <a:xfrm>
            <a:off x="7410093" y="5119926"/>
            <a:ext cx="426720" cy="426720"/>
          </a:xfrm>
          <a:prstGeom prst="roundRect">
            <a:avLst>
              <a:gd name="adj" fmla="val 18669"/>
            </a:avLst>
          </a:prstGeom>
          <a:solidFill>
            <a:srgbClr val="283057"/>
          </a:solidFill>
          <a:ln w="7620">
            <a:solidFill>
              <a:srgbClr val="414970"/>
            </a:solidFill>
            <a:prstDash val="solid"/>
          </a:ln>
        </p:spPr>
      </p:sp>
      <p:sp>
        <p:nvSpPr>
          <p:cNvPr id="25" name="Text 23"/>
          <p:cNvSpPr/>
          <p:nvPr/>
        </p:nvSpPr>
        <p:spPr>
          <a:xfrm>
            <a:off x="7533323" y="5191006"/>
            <a:ext cx="180142" cy="284559"/>
          </a:xfrm>
          <a:prstGeom prst="rect">
            <a:avLst/>
          </a:prstGeom>
          <a:noFill/>
          <a:ln/>
        </p:spPr>
        <p:txBody>
          <a:bodyPr wrap="none" lIns="0" tIns="0" rIns="0" bIns="0" rtlCol="0" anchor="t"/>
          <a:lstStyle/>
          <a:p>
            <a:pPr marL="0" indent="0" algn="ctr">
              <a:lnSpc>
                <a:spcPts val="2200"/>
              </a:lnSpc>
              <a:buNone/>
            </a:pPr>
            <a:r>
              <a:rPr lang="en-US" sz="2200" dirty="0">
                <a:solidFill>
                  <a:srgbClr val="EBECEF"/>
                </a:solidFill>
                <a:latin typeface="Alexandria Medium" pitchFamily="34" charset="0"/>
                <a:ea typeface="Alexandria Medium" pitchFamily="34" charset="-122"/>
                <a:cs typeface="Alexandria Medium" pitchFamily="34" charset="-120"/>
              </a:rPr>
              <a:t>6</a:t>
            </a:r>
            <a:endParaRPr lang="en-US" sz="2200" dirty="0"/>
          </a:p>
        </p:txBody>
      </p:sp>
      <p:sp>
        <p:nvSpPr>
          <p:cNvPr id="26" name="Text 24"/>
          <p:cNvSpPr/>
          <p:nvPr/>
        </p:nvSpPr>
        <p:spPr>
          <a:xfrm>
            <a:off x="8026479" y="5119926"/>
            <a:ext cx="3002994" cy="296228"/>
          </a:xfrm>
          <a:prstGeom prst="rect">
            <a:avLst/>
          </a:prstGeom>
          <a:noFill/>
          <a:ln/>
        </p:spPr>
        <p:txBody>
          <a:bodyPr wrap="none" lIns="0" tIns="0" rIns="0" bIns="0" rtlCol="0" anchor="t"/>
          <a:lstStyle/>
          <a:p>
            <a:pPr marL="0" indent="0">
              <a:lnSpc>
                <a:spcPts val="2300"/>
              </a:lnSpc>
              <a:buNone/>
            </a:pPr>
            <a:r>
              <a:rPr lang="en-US" sz="1850" dirty="0">
                <a:solidFill>
                  <a:srgbClr val="EBECEF"/>
                </a:solidFill>
                <a:latin typeface="Alexandria Medium" pitchFamily="34" charset="0"/>
                <a:ea typeface="Alexandria Medium" pitchFamily="34" charset="-122"/>
                <a:cs typeface="Alexandria Medium" pitchFamily="34" charset="-120"/>
              </a:rPr>
              <a:t>Stage Funnel by Revenue</a:t>
            </a:r>
            <a:endParaRPr lang="en-US" sz="1850" dirty="0"/>
          </a:p>
        </p:txBody>
      </p:sp>
      <p:sp>
        <p:nvSpPr>
          <p:cNvPr id="27" name="Text 25"/>
          <p:cNvSpPr/>
          <p:nvPr/>
        </p:nvSpPr>
        <p:spPr>
          <a:xfrm>
            <a:off x="8026479" y="5529858"/>
            <a:ext cx="5940266" cy="606743"/>
          </a:xfrm>
          <a:prstGeom prst="rect">
            <a:avLst/>
          </a:prstGeom>
          <a:noFill/>
          <a:ln/>
        </p:spPr>
        <p:txBody>
          <a:bodyPr wrap="square" lIns="0" tIns="0" rIns="0" bIns="0" rtlCol="0" anchor="t"/>
          <a:lstStyle/>
          <a:p>
            <a:pPr marL="0" indent="0">
              <a:lnSpc>
                <a:spcPts val="2350"/>
              </a:lnSpc>
              <a:buNone/>
            </a:pPr>
            <a:r>
              <a:rPr lang="en-US" sz="1450" b="1" dirty="0">
                <a:solidFill>
                  <a:srgbClr val="EBECEF"/>
                </a:solidFill>
                <a:latin typeface="Alexandria" pitchFamily="34" charset="0"/>
                <a:ea typeface="Alexandria" pitchFamily="34" charset="-122"/>
                <a:cs typeface="Alexandria" pitchFamily="34" charset="-120"/>
              </a:rPr>
              <a:t>Visualizes sales funnel, revenue progression, and conversion rates at each stage.</a:t>
            </a:r>
            <a:endParaRPr lang="en-US" sz="1450" dirty="0"/>
          </a:p>
        </p:txBody>
      </p:sp>
      <p:sp>
        <p:nvSpPr>
          <p:cNvPr id="28" name="Shape 26"/>
          <p:cNvSpPr/>
          <p:nvPr/>
        </p:nvSpPr>
        <p:spPr>
          <a:xfrm>
            <a:off x="663773" y="6539627"/>
            <a:ext cx="426720" cy="426720"/>
          </a:xfrm>
          <a:prstGeom prst="roundRect">
            <a:avLst>
              <a:gd name="adj" fmla="val 18669"/>
            </a:avLst>
          </a:prstGeom>
          <a:solidFill>
            <a:srgbClr val="283057"/>
          </a:solidFill>
          <a:ln w="7620">
            <a:solidFill>
              <a:srgbClr val="414970"/>
            </a:solidFill>
            <a:prstDash val="solid"/>
          </a:ln>
        </p:spPr>
      </p:sp>
      <p:sp>
        <p:nvSpPr>
          <p:cNvPr id="29" name="Text 27"/>
          <p:cNvSpPr/>
          <p:nvPr/>
        </p:nvSpPr>
        <p:spPr>
          <a:xfrm>
            <a:off x="795338" y="6610707"/>
            <a:ext cx="163592" cy="284559"/>
          </a:xfrm>
          <a:prstGeom prst="rect">
            <a:avLst/>
          </a:prstGeom>
          <a:noFill/>
          <a:ln/>
        </p:spPr>
        <p:txBody>
          <a:bodyPr wrap="none" lIns="0" tIns="0" rIns="0" bIns="0" rtlCol="0" anchor="t"/>
          <a:lstStyle/>
          <a:p>
            <a:pPr marL="0" indent="0" algn="ctr">
              <a:lnSpc>
                <a:spcPts val="2200"/>
              </a:lnSpc>
              <a:buNone/>
            </a:pPr>
            <a:r>
              <a:rPr lang="en-US" sz="2200" dirty="0">
                <a:solidFill>
                  <a:srgbClr val="EBECEF"/>
                </a:solidFill>
                <a:latin typeface="Alexandria Medium" pitchFamily="34" charset="0"/>
                <a:ea typeface="Alexandria Medium" pitchFamily="34" charset="-122"/>
                <a:cs typeface="Alexandria Medium" pitchFamily="34" charset="-120"/>
              </a:rPr>
              <a:t>7</a:t>
            </a:r>
            <a:endParaRPr lang="en-US" sz="2200" dirty="0"/>
          </a:p>
        </p:txBody>
      </p:sp>
      <p:sp>
        <p:nvSpPr>
          <p:cNvPr id="30" name="Text 28"/>
          <p:cNvSpPr/>
          <p:nvPr/>
        </p:nvSpPr>
        <p:spPr>
          <a:xfrm>
            <a:off x="1280160" y="6539627"/>
            <a:ext cx="4327446" cy="296228"/>
          </a:xfrm>
          <a:prstGeom prst="rect">
            <a:avLst/>
          </a:prstGeom>
          <a:noFill/>
          <a:ln/>
        </p:spPr>
        <p:txBody>
          <a:bodyPr wrap="none" lIns="0" tIns="0" rIns="0" bIns="0" rtlCol="0" anchor="t"/>
          <a:lstStyle/>
          <a:p>
            <a:pPr marL="0" indent="0">
              <a:lnSpc>
                <a:spcPts val="2300"/>
              </a:lnSpc>
              <a:buNone/>
            </a:pPr>
            <a:r>
              <a:rPr lang="en-US" sz="1850" dirty="0">
                <a:solidFill>
                  <a:srgbClr val="EBECEF"/>
                </a:solidFill>
                <a:latin typeface="Alexandria Medium" pitchFamily="34" charset="0"/>
                <a:ea typeface="Alexandria Medium" pitchFamily="34" charset="-122"/>
                <a:cs typeface="Alexandria Medium" pitchFamily="34" charset="-120"/>
              </a:rPr>
              <a:t>No of meeting By Account Executive</a:t>
            </a:r>
            <a:endParaRPr lang="en-US" sz="1850" dirty="0"/>
          </a:p>
        </p:txBody>
      </p:sp>
      <p:sp>
        <p:nvSpPr>
          <p:cNvPr id="31" name="Text 29"/>
          <p:cNvSpPr/>
          <p:nvPr/>
        </p:nvSpPr>
        <p:spPr>
          <a:xfrm>
            <a:off x="1280160" y="6949559"/>
            <a:ext cx="5940266" cy="606743"/>
          </a:xfrm>
          <a:prstGeom prst="rect">
            <a:avLst/>
          </a:prstGeom>
          <a:noFill/>
          <a:ln/>
        </p:spPr>
        <p:txBody>
          <a:bodyPr wrap="square" lIns="0" tIns="0" rIns="0" bIns="0" rtlCol="0" anchor="t"/>
          <a:lstStyle/>
          <a:p>
            <a:pPr marL="0" indent="0">
              <a:lnSpc>
                <a:spcPts val="2350"/>
              </a:lnSpc>
              <a:buNone/>
            </a:pPr>
            <a:r>
              <a:rPr lang="en-US" sz="1450" b="1" dirty="0">
                <a:solidFill>
                  <a:srgbClr val="EBECEF"/>
                </a:solidFill>
                <a:latin typeface="Alexandria" pitchFamily="34" charset="0"/>
                <a:ea typeface="Alexandria" pitchFamily="34" charset="-122"/>
                <a:cs typeface="Alexandria" pitchFamily="34" charset="-120"/>
              </a:rPr>
              <a:t>Shows meeting distribution across executives and identifies high-performing individuals.</a:t>
            </a:r>
            <a:endParaRPr lang="en-US" sz="1450" dirty="0"/>
          </a:p>
        </p:txBody>
      </p:sp>
      <p:sp>
        <p:nvSpPr>
          <p:cNvPr id="32" name="Shape 30"/>
          <p:cNvSpPr/>
          <p:nvPr/>
        </p:nvSpPr>
        <p:spPr>
          <a:xfrm>
            <a:off x="7410093" y="6539627"/>
            <a:ext cx="426720" cy="426720"/>
          </a:xfrm>
          <a:prstGeom prst="roundRect">
            <a:avLst>
              <a:gd name="adj" fmla="val 18669"/>
            </a:avLst>
          </a:prstGeom>
          <a:solidFill>
            <a:srgbClr val="283057"/>
          </a:solidFill>
          <a:ln w="7620">
            <a:solidFill>
              <a:srgbClr val="414970"/>
            </a:solidFill>
            <a:prstDash val="solid"/>
          </a:ln>
        </p:spPr>
      </p:sp>
      <p:sp>
        <p:nvSpPr>
          <p:cNvPr id="33" name="Text 31"/>
          <p:cNvSpPr/>
          <p:nvPr/>
        </p:nvSpPr>
        <p:spPr>
          <a:xfrm>
            <a:off x="7533561" y="6610707"/>
            <a:ext cx="179784" cy="284559"/>
          </a:xfrm>
          <a:prstGeom prst="rect">
            <a:avLst/>
          </a:prstGeom>
          <a:noFill/>
          <a:ln/>
        </p:spPr>
        <p:txBody>
          <a:bodyPr wrap="none" lIns="0" tIns="0" rIns="0" bIns="0" rtlCol="0" anchor="t"/>
          <a:lstStyle/>
          <a:p>
            <a:pPr marL="0" indent="0" algn="ctr">
              <a:lnSpc>
                <a:spcPts val="2200"/>
              </a:lnSpc>
              <a:buNone/>
            </a:pPr>
            <a:r>
              <a:rPr lang="en-US" sz="2200" dirty="0">
                <a:solidFill>
                  <a:srgbClr val="EBECEF"/>
                </a:solidFill>
                <a:latin typeface="Alexandria Medium" pitchFamily="34" charset="0"/>
                <a:ea typeface="Alexandria Medium" pitchFamily="34" charset="-122"/>
                <a:cs typeface="Alexandria Medium" pitchFamily="34" charset="-120"/>
              </a:rPr>
              <a:t>8</a:t>
            </a:r>
            <a:endParaRPr lang="en-US" sz="2200" dirty="0"/>
          </a:p>
        </p:txBody>
      </p:sp>
      <p:sp>
        <p:nvSpPr>
          <p:cNvPr id="34" name="Text 32"/>
          <p:cNvSpPr/>
          <p:nvPr/>
        </p:nvSpPr>
        <p:spPr>
          <a:xfrm>
            <a:off x="8026479" y="6539627"/>
            <a:ext cx="2679978" cy="296228"/>
          </a:xfrm>
          <a:prstGeom prst="rect">
            <a:avLst/>
          </a:prstGeom>
          <a:noFill/>
          <a:ln/>
        </p:spPr>
        <p:txBody>
          <a:bodyPr wrap="none" lIns="0" tIns="0" rIns="0" bIns="0" rtlCol="0" anchor="t"/>
          <a:lstStyle/>
          <a:p>
            <a:pPr marL="0" indent="0">
              <a:lnSpc>
                <a:spcPts val="2300"/>
              </a:lnSpc>
              <a:buNone/>
            </a:pPr>
            <a:r>
              <a:rPr lang="en-US" sz="1850" dirty="0">
                <a:solidFill>
                  <a:srgbClr val="EBECEF"/>
                </a:solidFill>
                <a:latin typeface="Alexandria Medium" pitchFamily="34" charset="0"/>
                <a:ea typeface="Alexandria Medium" pitchFamily="34" charset="-122"/>
                <a:cs typeface="Alexandria Medium" pitchFamily="34" charset="-120"/>
              </a:rPr>
              <a:t>Top Open Opportunity</a:t>
            </a:r>
            <a:endParaRPr lang="en-US" sz="1850" dirty="0"/>
          </a:p>
        </p:txBody>
      </p:sp>
      <p:sp>
        <p:nvSpPr>
          <p:cNvPr id="35" name="Text 33"/>
          <p:cNvSpPr/>
          <p:nvPr/>
        </p:nvSpPr>
        <p:spPr>
          <a:xfrm>
            <a:off x="8026479" y="6949559"/>
            <a:ext cx="5940266" cy="606743"/>
          </a:xfrm>
          <a:prstGeom prst="rect">
            <a:avLst/>
          </a:prstGeom>
          <a:noFill/>
          <a:ln/>
        </p:spPr>
        <p:txBody>
          <a:bodyPr wrap="square" lIns="0" tIns="0" rIns="0" bIns="0" rtlCol="0" anchor="t"/>
          <a:lstStyle/>
          <a:p>
            <a:pPr marL="0" indent="0">
              <a:lnSpc>
                <a:spcPts val="2350"/>
              </a:lnSpc>
              <a:buNone/>
            </a:pPr>
            <a:r>
              <a:rPr lang="en-US" sz="1450" b="1" dirty="0">
                <a:solidFill>
                  <a:srgbClr val="EBECEF"/>
                </a:solidFill>
                <a:latin typeface="Alexandria" pitchFamily="34" charset="0"/>
                <a:ea typeface="Alexandria" pitchFamily="34" charset="-122"/>
                <a:cs typeface="Alexandria" pitchFamily="34" charset="-120"/>
              </a:rPr>
              <a:t>Highlights key potential deals with the highest revenue potential and strategic importance.</a:t>
            </a:r>
            <a:endParaRPr lang="en-US" sz="14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46518" y="6390"/>
            <a:ext cx="8049935" cy="708779"/>
          </a:xfrm>
          <a:prstGeom prst="rect">
            <a:avLst/>
          </a:prstGeom>
          <a:noFill/>
          <a:ln/>
        </p:spPr>
        <p:txBody>
          <a:bodyPr wrap="none" lIns="0" tIns="0" rIns="0" bIns="0" rtlCol="0" anchor="t"/>
          <a:lstStyle/>
          <a:p>
            <a:pPr marL="0" indent="0">
              <a:lnSpc>
                <a:spcPts val="5550"/>
              </a:lnSpc>
              <a:buNone/>
            </a:pPr>
            <a:r>
              <a:rPr lang="en-US" sz="3600" dirty="0">
                <a:solidFill>
                  <a:srgbClr val="FFFFFF"/>
                </a:solidFill>
                <a:latin typeface="Alexandria Medium" pitchFamily="34" charset="0"/>
                <a:ea typeface="Alexandria Medium" pitchFamily="34" charset="-122"/>
                <a:cs typeface="Alexandria Medium" pitchFamily="34" charset="-120"/>
              </a:rPr>
              <a:t>Power  BI Dashboard Overview</a:t>
            </a:r>
            <a:endParaRPr lang="en-US" sz="3600" dirty="0"/>
          </a:p>
        </p:txBody>
      </p:sp>
      <p:pic>
        <p:nvPicPr>
          <p:cNvPr id="4" name="Picture 3">
            <a:extLst>
              <a:ext uri="{FF2B5EF4-FFF2-40B4-BE49-F238E27FC236}">
                <a16:creationId xmlns:a16="http://schemas.microsoft.com/office/drawing/2014/main" id="{68DB9DAB-D189-823F-3B65-C113C26B74AC}"/>
              </a:ext>
            </a:extLst>
          </p:cNvPr>
          <p:cNvPicPr>
            <a:picLocks noChangeAspect="1"/>
          </p:cNvPicPr>
          <p:nvPr/>
        </p:nvPicPr>
        <p:blipFill>
          <a:blip r:embed="rId3"/>
          <a:stretch>
            <a:fillRect/>
          </a:stretch>
        </p:blipFill>
        <p:spPr>
          <a:xfrm>
            <a:off x="341927" y="715169"/>
            <a:ext cx="13946546" cy="72530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269808" y="109131"/>
            <a:ext cx="7988737"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Alexandria Medium" pitchFamily="34" charset="0"/>
                <a:ea typeface="Alexandria Medium" pitchFamily="34" charset="-122"/>
                <a:cs typeface="Alexandria Medium" pitchFamily="34" charset="-120"/>
              </a:rPr>
              <a:t>Tableau Dashboard Overview</a:t>
            </a:r>
            <a:endParaRPr lang="en-US" sz="4450" dirty="0"/>
          </a:p>
        </p:txBody>
      </p:sp>
      <p:pic>
        <p:nvPicPr>
          <p:cNvPr id="4" name="Picture 3">
            <a:extLst>
              <a:ext uri="{FF2B5EF4-FFF2-40B4-BE49-F238E27FC236}">
                <a16:creationId xmlns:a16="http://schemas.microsoft.com/office/drawing/2014/main" id="{C9F640A9-5602-F903-737D-1E57D3B8F902}"/>
              </a:ext>
            </a:extLst>
          </p:cNvPr>
          <p:cNvPicPr>
            <a:picLocks noChangeAspect="1"/>
          </p:cNvPicPr>
          <p:nvPr/>
        </p:nvPicPr>
        <p:blipFill>
          <a:blip r:embed="rId3"/>
          <a:stretch>
            <a:fillRect/>
          </a:stretch>
        </p:blipFill>
        <p:spPr>
          <a:xfrm>
            <a:off x="452063" y="817910"/>
            <a:ext cx="13777645" cy="68730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8A5E27F-A090-4325-86EA-01F7EBDC6042}"/>
              </a:ext>
            </a:extLst>
          </p:cNvPr>
          <p:cNvSpPr/>
          <p:nvPr/>
        </p:nvSpPr>
        <p:spPr>
          <a:xfrm>
            <a:off x="2299555" y="125796"/>
            <a:ext cx="8093631" cy="708779"/>
          </a:xfrm>
          <a:prstGeom prst="rect">
            <a:avLst/>
          </a:prstGeom>
          <a:noFill/>
          <a:ln/>
        </p:spPr>
        <p:txBody>
          <a:bodyPr wrap="none" lIns="0" tIns="0" rIns="0" bIns="0" rtlCol="0" anchor="t"/>
          <a:lstStyle/>
          <a:p>
            <a:pPr marL="0" indent="0" algn="ctr">
              <a:lnSpc>
                <a:spcPts val="5550"/>
              </a:lnSpc>
              <a:buNone/>
            </a:pPr>
            <a:r>
              <a:rPr lang="en-US" sz="3600" b="1" dirty="0">
                <a:solidFill>
                  <a:srgbClr val="FFFFFF"/>
                </a:solidFill>
                <a:latin typeface="Alexandria Medium" pitchFamily="34" charset="0"/>
                <a:cs typeface="Alexandria Medium" pitchFamily="34" charset="-120"/>
              </a:rPr>
              <a:t>SQL Queries</a:t>
            </a:r>
            <a:endParaRPr lang="en-US" sz="3600" b="1" dirty="0"/>
          </a:p>
        </p:txBody>
      </p:sp>
      <p:sp>
        <p:nvSpPr>
          <p:cNvPr id="7" name="Text 3">
            <a:extLst>
              <a:ext uri="{FF2B5EF4-FFF2-40B4-BE49-F238E27FC236}">
                <a16:creationId xmlns:a16="http://schemas.microsoft.com/office/drawing/2014/main" id="{9A2378BC-01F3-4BCD-B013-41E7F70882F3}"/>
              </a:ext>
            </a:extLst>
          </p:cNvPr>
          <p:cNvSpPr/>
          <p:nvPr/>
        </p:nvSpPr>
        <p:spPr>
          <a:xfrm>
            <a:off x="253034" y="1860757"/>
            <a:ext cx="1081507"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Output -</a:t>
            </a:r>
          </a:p>
        </p:txBody>
      </p:sp>
      <p:sp>
        <p:nvSpPr>
          <p:cNvPr id="12" name="Text 3">
            <a:extLst>
              <a:ext uri="{FF2B5EF4-FFF2-40B4-BE49-F238E27FC236}">
                <a16:creationId xmlns:a16="http://schemas.microsoft.com/office/drawing/2014/main" id="{97DA60D7-710A-435B-8489-D07C35D82FA5}"/>
              </a:ext>
            </a:extLst>
          </p:cNvPr>
          <p:cNvSpPr/>
          <p:nvPr/>
        </p:nvSpPr>
        <p:spPr>
          <a:xfrm>
            <a:off x="270656" y="4747288"/>
            <a:ext cx="1081507"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Output -</a:t>
            </a:r>
          </a:p>
        </p:txBody>
      </p:sp>
      <p:sp>
        <p:nvSpPr>
          <p:cNvPr id="17" name="Text 3">
            <a:extLst>
              <a:ext uri="{FF2B5EF4-FFF2-40B4-BE49-F238E27FC236}">
                <a16:creationId xmlns:a16="http://schemas.microsoft.com/office/drawing/2014/main" id="{FC001FA9-322C-40A2-9057-CDD016299BA4}"/>
              </a:ext>
            </a:extLst>
          </p:cNvPr>
          <p:cNvSpPr/>
          <p:nvPr/>
        </p:nvSpPr>
        <p:spPr>
          <a:xfrm>
            <a:off x="8280043" y="6746232"/>
            <a:ext cx="1081507"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Output -</a:t>
            </a:r>
          </a:p>
        </p:txBody>
      </p:sp>
      <p:sp>
        <p:nvSpPr>
          <p:cNvPr id="22" name="Text 3">
            <a:extLst>
              <a:ext uri="{FF2B5EF4-FFF2-40B4-BE49-F238E27FC236}">
                <a16:creationId xmlns:a16="http://schemas.microsoft.com/office/drawing/2014/main" id="{209864E7-13A2-482D-BEBB-154CB36C8E6B}"/>
              </a:ext>
            </a:extLst>
          </p:cNvPr>
          <p:cNvSpPr/>
          <p:nvPr/>
        </p:nvSpPr>
        <p:spPr>
          <a:xfrm>
            <a:off x="7885827" y="2455030"/>
            <a:ext cx="1081507"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Output -</a:t>
            </a:r>
          </a:p>
        </p:txBody>
      </p:sp>
      <p:sp>
        <p:nvSpPr>
          <p:cNvPr id="27" name="Text 3">
            <a:extLst>
              <a:ext uri="{FF2B5EF4-FFF2-40B4-BE49-F238E27FC236}">
                <a16:creationId xmlns:a16="http://schemas.microsoft.com/office/drawing/2014/main" id="{2C8DDB36-DCA3-440B-B578-91F16224A059}"/>
              </a:ext>
            </a:extLst>
          </p:cNvPr>
          <p:cNvSpPr/>
          <p:nvPr/>
        </p:nvSpPr>
        <p:spPr>
          <a:xfrm>
            <a:off x="3613462" y="6902093"/>
            <a:ext cx="1081507"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Output -</a:t>
            </a:r>
          </a:p>
        </p:txBody>
      </p:sp>
      <p:pic>
        <p:nvPicPr>
          <p:cNvPr id="10" name="Picture 9">
            <a:extLst>
              <a:ext uri="{FF2B5EF4-FFF2-40B4-BE49-F238E27FC236}">
                <a16:creationId xmlns:a16="http://schemas.microsoft.com/office/drawing/2014/main" id="{43C92407-15A8-924D-85B2-BE84EB9E88E2}"/>
              </a:ext>
            </a:extLst>
          </p:cNvPr>
          <p:cNvPicPr>
            <a:picLocks noChangeAspect="1"/>
          </p:cNvPicPr>
          <p:nvPr/>
        </p:nvPicPr>
        <p:blipFill>
          <a:blip r:embed="rId2"/>
          <a:stretch>
            <a:fillRect/>
          </a:stretch>
        </p:blipFill>
        <p:spPr>
          <a:xfrm>
            <a:off x="1334541" y="1636217"/>
            <a:ext cx="1714739" cy="1000265"/>
          </a:xfrm>
          <a:prstGeom prst="rect">
            <a:avLst/>
          </a:prstGeom>
        </p:spPr>
      </p:pic>
      <p:pic>
        <p:nvPicPr>
          <p:cNvPr id="15" name="Picture 14">
            <a:extLst>
              <a:ext uri="{FF2B5EF4-FFF2-40B4-BE49-F238E27FC236}">
                <a16:creationId xmlns:a16="http://schemas.microsoft.com/office/drawing/2014/main" id="{23778585-DE2A-CD39-5E6C-E63F0B0EC858}"/>
              </a:ext>
            </a:extLst>
          </p:cNvPr>
          <p:cNvPicPr>
            <a:picLocks noChangeAspect="1"/>
          </p:cNvPicPr>
          <p:nvPr/>
        </p:nvPicPr>
        <p:blipFill>
          <a:blip r:embed="rId3"/>
          <a:stretch>
            <a:fillRect/>
          </a:stretch>
        </p:blipFill>
        <p:spPr>
          <a:xfrm>
            <a:off x="484400" y="3115768"/>
            <a:ext cx="3015350" cy="1333686"/>
          </a:xfrm>
          <a:prstGeom prst="rect">
            <a:avLst/>
          </a:prstGeom>
        </p:spPr>
      </p:pic>
      <p:pic>
        <p:nvPicPr>
          <p:cNvPr id="20" name="Picture 19">
            <a:extLst>
              <a:ext uri="{FF2B5EF4-FFF2-40B4-BE49-F238E27FC236}">
                <a16:creationId xmlns:a16="http://schemas.microsoft.com/office/drawing/2014/main" id="{08D00F6C-9C0D-BE34-A81C-79E9EE8ECB51}"/>
              </a:ext>
            </a:extLst>
          </p:cNvPr>
          <p:cNvPicPr>
            <a:picLocks noChangeAspect="1"/>
          </p:cNvPicPr>
          <p:nvPr/>
        </p:nvPicPr>
        <p:blipFill>
          <a:blip r:embed="rId4"/>
          <a:stretch>
            <a:fillRect/>
          </a:stretch>
        </p:blipFill>
        <p:spPr>
          <a:xfrm>
            <a:off x="1358637" y="4642424"/>
            <a:ext cx="2141113" cy="1224120"/>
          </a:xfrm>
          <a:prstGeom prst="rect">
            <a:avLst/>
          </a:prstGeom>
        </p:spPr>
      </p:pic>
      <p:pic>
        <p:nvPicPr>
          <p:cNvPr id="25" name="Picture 24">
            <a:extLst>
              <a:ext uri="{FF2B5EF4-FFF2-40B4-BE49-F238E27FC236}">
                <a16:creationId xmlns:a16="http://schemas.microsoft.com/office/drawing/2014/main" id="{CA21B947-63A6-B076-38DE-8BD44D4CC088}"/>
              </a:ext>
            </a:extLst>
          </p:cNvPr>
          <p:cNvPicPr>
            <a:picLocks noChangeAspect="1"/>
          </p:cNvPicPr>
          <p:nvPr/>
        </p:nvPicPr>
        <p:blipFill>
          <a:blip r:embed="rId5"/>
          <a:stretch>
            <a:fillRect/>
          </a:stretch>
        </p:blipFill>
        <p:spPr>
          <a:xfrm>
            <a:off x="253034" y="6212198"/>
            <a:ext cx="3246716" cy="1828800"/>
          </a:xfrm>
          <a:prstGeom prst="rect">
            <a:avLst/>
          </a:prstGeom>
        </p:spPr>
      </p:pic>
      <p:pic>
        <p:nvPicPr>
          <p:cNvPr id="29" name="Picture 28">
            <a:extLst>
              <a:ext uri="{FF2B5EF4-FFF2-40B4-BE49-F238E27FC236}">
                <a16:creationId xmlns:a16="http://schemas.microsoft.com/office/drawing/2014/main" id="{4E188301-3E35-B64A-09B8-3823BA34CAA8}"/>
              </a:ext>
            </a:extLst>
          </p:cNvPr>
          <p:cNvPicPr>
            <a:picLocks noChangeAspect="1"/>
          </p:cNvPicPr>
          <p:nvPr/>
        </p:nvPicPr>
        <p:blipFill>
          <a:blip r:embed="rId6"/>
          <a:stretch>
            <a:fillRect/>
          </a:stretch>
        </p:blipFill>
        <p:spPr>
          <a:xfrm>
            <a:off x="4808681" y="6261396"/>
            <a:ext cx="2503083" cy="1831204"/>
          </a:xfrm>
          <a:prstGeom prst="rect">
            <a:avLst/>
          </a:prstGeom>
        </p:spPr>
      </p:pic>
      <p:pic>
        <p:nvPicPr>
          <p:cNvPr id="31" name="Picture 30">
            <a:extLst>
              <a:ext uri="{FF2B5EF4-FFF2-40B4-BE49-F238E27FC236}">
                <a16:creationId xmlns:a16="http://schemas.microsoft.com/office/drawing/2014/main" id="{FC07C922-580B-457F-2009-048043C13AF2}"/>
              </a:ext>
            </a:extLst>
          </p:cNvPr>
          <p:cNvPicPr>
            <a:picLocks noChangeAspect="1"/>
          </p:cNvPicPr>
          <p:nvPr/>
        </p:nvPicPr>
        <p:blipFill>
          <a:blip r:embed="rId7"/>
          <a:stretch>
            <a:fillRect/>
          </a:stretch>
        </p:blipFill>
        <p:spPr>
          <a:xfrm>
            <a:off x="9417804" y="162528"/>
            <a:ext cx="2829320" cy="1295581"/>
          </a:xfrm>
          <a:prstGeom prst="rect">
            <a:avLst/>
          </a:prstGeom>
        </p:spPr>
      </p:pic>
      <p:pic>
        <p:nvPicPr>
          <p:cNvPr id="33" name="Picture 32">
            <a:extLst>
              <a:ext uri="{FF2B5EF4-FFF2-40B4-BE49-F238E27FC236}">
                <a16:creationId xmlns:a16="http://schemas.microsoft.com/office/drawing/2014/main" id="{43700E1A-6C71-DA79-0010-C57655CC0F65}"/>
              </a:ext>
            </a:extLst>
          </p:cNvPr>
          <p:cNvPicPr>
            <a:picLocks noChangeAspect="1"/>
          </p:cNvPicPr>
          <p:nvPr/>
        </p:nvPicPr>
        <p:blipFill>
          <a:blip r:embed="rId8"/>
          <a:stretch>
            <a:fillRect/>
          </a:stretch>
        </p:blipFill>
        <p:spPr>
          <a:xfrm>
            <a:off x="9417804" y="2070336"/>
            <a:ext cx="2829320" cy="1558880"/>
          </a:xfrm>
          <a:prstGeom prst="rect">
            <a:avLst/>
          </a:prstGeom>
        </p:spPr>
      </p:pic>
      <p:pic>
        <p:nvPicPr>
          <p:cNvPr id="35" name="Picture 34">
            <a:extLst>
              <a:ext uri="{FF2B5EF4-FFF2-40B4-BE49-F238E27FC236}">
                <a16:creationId xmlns:a16="http://schemas.microsoft.com/office/drawing/2014/main" id="{A53FF839-4481-01C7-ADE4-0FCDA5D1B7DA}"/>
              </a:ext>
            </a:extLst>
          </p:cNvPr>
          <p:cNvPicPr>
            <a:picLocks noChangeAspect="1"/>
          </p:cNvPicPr>
          <p:nvPr/>
        </p:nvPicPr>
        <p:blipFill>
          <a:blip r:embed="rId9"/>
          <a:stretch>
            <a:fillRect/>
          </a:stretch>
        </p:blipFill>
        <p:spPr>
          <a:xfrm>
            <a:off x="9417805" y="4000208"/>
            <a:ext cx="2829320" cy="1305107"/>
          </a:xfrm>
          <a:prstGeom prst="rect">
            <a:avLst/>
          </a:prstGeom>
        </p:spPr>
      </p:pic>
      <p:pic>
        <p:nvPicPr>
          <p:cNvPr id="37" name="Picture 36">
            <a:extLst>
              <a:ext uri="{FF2B5EF4-FFF2-40B4-BE49-F238E27FC236}">
                <a16:creationId xmlns:a16="http://schemas.microsoft.com/office/drawing/2014/main" id="{6958E125-AFA6-FC28-6CB8-934EBC4FD9DA}"/>
              </a:ext>
            </a:extLst>
          </p:cNvPr>
          <p:cNvPicPr>
            <a:picLocks noChangeAspect="1"/>
          </p:cNvPicPr>
          <p:nvPr/>
        </p:nvPicPr>
        <p:blipFill>
          <a:blip r:embed="rId10"/>
          <a:stretch>
            <a:fillRect/>
          </a:stretch>
        </p:blipFill>
        <p:spPr>
          <a:xfrm>
            <a:off x="9361550" y="6261396"/>
            <a:ext cx="3037279" cy="1779602"/>
          </a:xfrm>
          <a:prstGeom prst="rect">
            <a:avLst/>
          </a:prstGeom>
        </p:spPr>
      </p:pic>
      <p:pic>
        <p:nvPicPr>
          <p:cNvPr id="39" name="Picture 38">
            <a:extLst>
              <a:ext uri="{FF2B5EF4-FFF2-40B4-BE49-F238E27FC236}">
                <a16:creationId xmlns:a16="http://schemas.microsoft.com/office/drawing/2014/main" id="{F99B5C44-9BF6-4898-967A-5228BF53414B}"/>
              </a:ext>
            </a:extLst>
          </p:cNvPr>
          <p:cNvPicPr>
            <a:picLocks noChangeAspect="1"/>
          </p:cNvPicPr>
          <p:nvPr/>
        </p:nvPicPr>
        <p:blipFill>
          <a:blip r:embed="rId11"/>
          <a:stretch>
            <a:fillRect/>
          </a:stretch>
        </p:blipFill>
        <p:spPr>
          <a:xfrm>
            <a:off x="484400" y="94547"/>
            <a:ext cx="3015350" cy="1164422"/>
          </a:xfrm>
          <a:prstGeom prst="rect">
            <a:avLst/>
          </a:prstGeom>
        </p:spPr>
      </p:pic>
    </p:spTree>
    <p:extLst>
      <p:ext uri="{BB962C8B-B14F-4D97-AF65-F5344CB8AC3E}">
        <p14:creationId xmlns:p14="http://schemas.microsoft.com/office/powerpoint/2010/main" val="83188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312AC0D-D512-4B88-8A83-5D2BAD205E10}"/>
              </a:ext>
            </a:extLst>
          </p:cNvPr>
          <p:cNvSpPr/>
          <p:nvPr/>
        </p:nvSpPr>
        <p:spPr>
          <a:xfrm>
            <a:off x="3268384" y="268413"/>
            <a:ext cx="8093631" cy="708779"/>
          </a:xfrm>
          <a:prstGeom prst="rect">
            <a:avLst/>
          </a:prstGeom>
          <a:noFill/>
          <a:ln/>
        </p:spPr>
        <p:txBody>
          <a:bodyPr wrap="none" lIns="0" tIns="0" rIns="0" bIns="0" rtlCol="0" anchor="t"/>
          <a:lstStyle/>
          <a:p>
            <a:pPr marL="0" indent="0" algn="ctr">
              <a:lnSpc>
                <a:spcPts val="5550"/>
              </a:lnSpc>
              <a:buNone/>
            </a:pPr>
            <a:r>
              <a:rPr lang="en-US" sz="3600" b="1" dirty="0">
                <a:solidFill>
                  <a:srgbClr val="FFFFFF"/>
                </a:solidFill>
                <a:latin typeface="Alexandria Medium" pitchFamily="34" charset="0"/>
                <a:cs typeface="Alexandria Medium" pitchFamily="34" charset="-120"/>
              </a:rPr>
              <a:t>SQL Queries</a:t>
            </a:r>
            <a:endParaRPr lang="en-US" sz="3600" b="1" dirty="0"/>
          </a:p>
        </p:txBody>
      </p:sp>
      <p:sp>
        <p:nvSpPr>
          <p:cNvPr id="15" name="Text 3">
            <a:extLst>
              <a:ext uri="{FF2B5EF4-FFF2-40B4-BE49-F238E27FC236}">
                <a16:creationId xmlns:a16="http://schemas.microsoft.com/office/drawing/2014/main" id="{B80D5F9E-2488-42EC-9AFC-D5E9E06DD93B}"/>
              </a:ext>
            </a:extLst>
          </p:cNvPr>
          <p:cNvSpPr/>
          <p:nvPr/>
        </p:nvSpPr>
        <p:spPr>
          <a:xfrm>
            <a:off x="236784" y="3455724"/>
            <a:ext cx="1081507"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Output -</a:t>
            </a:r>
          </a:p>
        </p:txBody>
      </p:sp>
      <p:sp>
        <p:nvSpPr>
          <p:cNvPr id="16" name="Text 3">
            <a:extLst>
              <a:ext uri="{FF2B5EF4-FFF2-40B4-BE49-F238E27FC236}">
                <a16:creationId xmlns:a16="http://schemas.microsoft.com/office/drawing/2014/main" id="{2CA4E7F0-2C83-473E-8EFB-B3DDDAF240D4}"/>
              </a:ext>
            </a:extLst>
          </p:cNvPr>
          <p:cNvSpPr/>
          <p:nvPr/>
        </p:nvSpPr>
        <p:spPr>
          <a:xfrm>
            <a:off x="11362015" y="4480634"/>
            <a:ext cx="1081507"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Output -</a:t>
            </a:r>
          </a:p>
        </p:txBody>
      </p:sp>
      <p:sp>
        <p:nvSpPr>
          <p:cNvPr id="17" name="Text 3">
            <a:extLst>
              <a:ext uri="{FF2B5EF4-FFF2-40B4-BE49-F238E27FC236}">
                <a16:creationId xmlns:a16="http://schemas.microsoft.com/office/drawing/2014/main" id="{0BCB6BE6-9BBB-411C-BDA9-6DA429A104A0}"/>
              </a:ext>
            </a:extLst>
          </p:cNvPr>
          <p:cNvSpPr/>
          <p:nvPr/>
        </p:nvSpPr>
        <p:spPr>
          <a:xfrm>
            <a:off x="5014758" y="6520659"/>
            <a:ext cx="1081507"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Output -</a:t>
            </a:r>
          </a:p>
        </p:txBody>
      </p:sp>
      <p:pic>
        <p:nvPicPr>
          <p:cNvPr id="5" name="Picture 4">
            <a:extLst>
              <a:ext uri="{FF2B5EF4-FFF2-40B4-BE49-F238E27FC236}">
                <a16:creationId xmlns:a16="http://schemas.microsoft.com/office/drawing/2014/main" id="{99292DB7-580B-0A2A-B0B4-B53A4317FBC1}"/>
              </a:ext>
            </a:extLst>
          </p:cNvPr>
          <p:cNvPicPr>
            <a:picLocks noChangeAspect="1"/>
          </p:cNvPicPr>
          <p:nvPr/>
        </p:nvPicPr>
        <p:blipFill>
          <a:blip r:embed="rId2"/>
          <a:stretch>
            <a:fillRect/>
          </a:stretch>
        </p:blipFill>
        <p:spPr>
          <a:xfrm>
            <a:off x="111881" y="17092"/>
            <a:ext cx="4601634" cy="2886075"/>
          </a:xfrm>
          <a:prstGeom prst="rect">
            <a:avLst/>
          </a:prstGeom>
        </p:spPr>
      </p:pic>
      <p:pic>
        <p:nvPicPr>
          <p:cNvPr id="9" name="Picture 8">
            <a:extLst>
              <a:ext uri="{FF2B5EF4-FFF2-40B4-BE49-F238E27FC236}">
                <a16:creationId xmlns:a16="http://schemas.microsoft.com/office/drawing/2014/main" id="{FA9129D8-D068-1327-414A-0FA2E11B76EC}"/>
              </a:ext>
            </a:extLst>
          </p:cNvPr>
          <p:cNvPicPr>
            <a:picLocks noChangeAspect="1"/>
          </p:cNvPicPr>
          <p:nvPr/>
        </p:nvPicPr>
        <p:blipFill>
          <a:blip r:embed="rId3"/>
          <a:stretch>
            <a:fillRect/>
          </a:stretch>
        </p:blipFill>
        <p:spPr>
          <a:xfrm>
            <a:off x="310677" y="4114800"/>
            <a:ext cx="1171739" cy="453597"/>
          </a:xfrm>
          <a:prstGeom prst="rect">
            <a:avLst/>
          </a:prstGeom>
        </p:spPr>
      </p:pic>
      <p:pic>
        <p:nvPicPr>
          <p:cNvPr id="13" name="Picture 12">
            <a:extLst>
              <a:ext uri="{FF2B5EF4-FFF2-40B4-BE49-F238E27FC236}">
                <a16:creationId xmlns:a16="http://schemas.microsoft.com/office/drawing/2014/main" id="{AB5D0FE7-0831-815D-3C92-7E6CF6696BD2}"/>
              </a:ext>
            </a:extLst>
          </p:cNvPr>
          <p:cNvPicPr>
            <a:picLocks noChangeAspect="1"/>
          </p:cNvPicPr>
          <p:nvPr/>
        </p:nvPicPr>
        <p:blipFill>
          <a:blip r:embed="rId4"/>
          <a:stretch>
            <a:fillRect/>
          </a:stretch>
        </p:blipFill>
        <p:spPr>
          <a:xfrm>
            <a:off x="310677" y="4568397"/>
            <a:ext cx="1171739" cy="461863"/>
          </a:xfrm>
          <a:prstGeom prst="rect">
            <a:avLst/>
          </a:prstGeom>
        </p:spPr>
      </p:pic>
      <p:pic>
        <p:nvPicPr>
          <p:cNvPr id="19" name="Picture 18">
            <a:extLst>
              <a:ext uri="{FF2B5EF4-FFF2-40B4-BE49-F238E27FC236}">
                <a16:creationId xmlns:a16="http://schemas.microsoft.com/office/drawing/2014/main" id="{FF61E5EF-DE47-A66A-9165-1AB9E3E5C2B3}"/>
              </a:ext>
            </a:extLst>
          </p:cNvPr>
          <p:cNvPicPr>
            <a:picLocks noChangeAspect="1"/>
          </p:cNvPicPr>
          <p:nvPr/>
        </p:nvPicPr>
        <p:blipFill>
          <a:blip r:embed="rId5"/>
          <a:stretch>
            <a:fillRect/>
          </a:stretch>
        </p:blipFill>
        <p:spPr>
          <a:xfrm>
            <a:off x="310677" y="5030260"/>
            <a:ext cx="1181265" cy="461863"/>
          </a:xfrm>
          <a:prstGeom prst="rect">
            <a:avLst/>
          </a:prstGeom>
        </p:spPr>
      </p:pic>
      <p:pic>
        <p:nvPicPr>
          <p:cNvPr id="21" name="Picture 20">
            <a:extLst>
              <a:ext uri="{FF2B5EF4-FFF2-40B4-BE49-F238E27FC236}">
                <a16:creationId xmlns:a16="http://schemas.microsoft.com/office/drawing/2014/main" id="{7CBE501D-6C9D-0D2E-9914-77757A7C2030}"/>
              </a:ext>
            </a:extLst>
          </p:cNvPr>
          <p:cNvPicPr>
            <a:picLocks noChangeAspect="1"/>
          </p:cNvPicPr>
          <p:nvPr/>
        </p:nvPicPr>
        <p:blipFill>
          <a:blip r:embed="rId6"/>
          <a:stretch>
            <a:fillRect/>
          </a:stretch>
        </p:blipFill>
        <p:spPr>
          <a:xfrm>
            <a:off x="9236729" y="19738"/>
            <a:ext cx="4601634" cy="2883429"/>
          </a:xfrm>
          <a:prstGeom prst="rect">
            <a:avLst/>
          </a:prstGeom>
        </p:spPr>
      </p:pic>
      <p:pic>
        <p:nvPicPr>
          <p:cNvPr id="23" name="Picture 22">
            <a:extLst>
              <a:ext uri="{FF2B5EF4-FFF2-40B4-BE49-F238E27FC236}">
                <a16:creationId xmlns:a16="http://schemas.microsoft.com/office/drawing/2014/main" id="{597778AD-C915-5C0D-43E6-A0D9A014F872}"/>
              </a:ext>
            </a:extLst>
          </p:cNvPr>
          <p:cNvPicPr>
            <a:picLocks noChangeAspect="1"/>
          </p:cNvPicPr>
          <p:nvPr/>
        </p:nvPicPr>
        <p:blipFill>
          <a:blip r:embed="rId7"/>
          <a:stretch>
            <a:fillRect/>
          </a:stretch>
        </p:blipFill>
        <p:spPr>
          <a:xfrm>
            <a:off x="12514203" y="4214348"/>
            <a:ext cx="1324160" cy="447737"/>
          </a:xfrm>
          <a:prstGeom prst="rect">
            <a:avLst/>
          </a:prstGeom>
        </p:spPr>
      </p:pic>
      <p:pic>
        <p:nvPicPr>
          <p:cNvPr id="25" name="Picture 24">
            <a:extLst>
              <a:ext uri="{FF2B5EF4-FFF2-40B4-BE49-F238E27FC236}">
                <a16:creationId xmlns:a16="http://schemas.microsoft.com/office/drawing/2014/main" id="{1026941B-8FF7-A433-EFE8-2080D9D4C712}"/>
              </a:ext>
            </a:extLst>
          </p:cNvPr>
          <p:cNvPicPr>
            <a:picLocks noChangeAspect="1"/>
          </p:cNvPicPr>
          <p:nvPr/>
        </p:nvPicPr>
        <p:blipFill>
          <a:blip r:embed="rId8"/>
          <a:stretch>
            <a:fillRect/>
          </a:stretch>
        </p:blipFill>
        <p:spPr>
          <a:xfrm>
            <a:off x="12514203" y="4662085"/>
            <a:ext cx="1324160" cy="447737"/>
          </a:xfrm>
          <a:prstGeom prst="rect">
            <a:avLst/>
          </a:prstGeom>
        </p:spPr>
      </p:pic>
      <p:pic>
        <p:nvPicPr>
          <p:cNvPr id="27" name="Picture 26">
            <a:extLst>
              <a:ext uri="{FF2B5EF4-FFF2-40B4-BE49-F238E27FC236}">
                <a16:creationId xmlns:a16="http://schemas.microsoft.com/office/drawing/2014/main" id="{32626417-48BA-3B10-52FC-29BDC3DEF802}"/>
              </a:ext>
            </a:extLst>
          </p:cNvPr>
          <p:cNvPicPr>
            <a:picLocks noChangeAspect="1"/>
          </p:cNvPicPr>
          <p:nvPr/>
        </p:nvPicPr>
        <p:blipFill>
          <a:blip r:embed="rId9"/>
          <a:stretch>
            <a:fillRect/>
          </a:stretch>
        </p:blipFill>
        <p:spPr>
          <a:xfrm>
            <a:off x="12514203" y="5109822"/>
            <a:ext cx="1324160" cy="447737"/>
          </a:xfrm>
          <a:prstGeom prst="rect">
            <a:avLst/>
          </a:prstGeom>
        </p:spPr>
      </p:pic>
      <p:pic>
        <p:nvPicPr>
          <p:cNvPr id="29" name="Picture 28">
            <a:extLst>
              <a:ext uri="{FF2B5EF4-FFF2-40B4-BE49-F238E27FC236}">
                <a16:creationId xmlns:a16="http://schemas.microsoft.com/office/drawing/2014/main" id="{306990BC-5724-29EA-F78C-83932627CD21}"/>
              </a:ext>
            </a:extLst>
          </p:cNvPr>
          <p:cNvPicPr>
            <a:picLocks noChangeAspect="1"/>
          </p:cNvPicPr>
          <p:nvPr/>
        </p:nvPicPr>
        <p:blipFill>
          <a:blip r:embed="rId10"/>
          <a:stretch>
            <a:fillRect/>
          </a:stretch>
        </p:blipFill>
        <p:spPr>
          <a:xfrm>
            <a:off x="4550851" y="3340256"/>
            <a:ext cx="4620270" cy="2510986"/>
          </a:xfrm>
          <a:prstGeom prst="rect">
            <a:avLst/>
          </a:prstGeom>
        </p:spPr>
      </p:pic>
      <p:pic>
        <p:nvPicPr>
          <p:cNvPr id="33" name="Picture 32">
            <a:extLst>
              <a:ext uri="{FF2B5EF4-FFF2-40B4-BE49-F238E27FC236}">
                <a16:creationId xmlns:a16="http://schemas.microsoft.com/office/drawing/2014/main" id="{B5782611-68E3-AB8A-0E0D-11D987A9E37B}"/>
              </a:ext>
            </a:extLst>
          </p:cNvPr>
          <p:cNvPicPr>
            <a:picLocks noChangeAspect="1"/>
          </p:cNvPicPr>
          <p:nvPr/>
        </p:nvPicPr>
        <p:blipFill>
          <a:blip r:embed="rId11"/>
          <a:stretch>
            <a:fillRect/>
          </a:stretch>
        </p:blipFill>
        <p:spPr>
          <a:xfrm>
            <a:off x="6096265" y="6411557"/>
            <a:ext cx="1491079" cy="472005"/>
          </a:xfrm>
          <a:prstGeom prst="rect">
            <a:avLst/>
          </a:prstGeom>
        </p:spPr>
      </p:pic>
      <p:pic>
        <p:nvPicPr>
          <p:cNvPr id="35" name="Picture 34">
            <a:extLst>
              <a:ext uri="{FF2B5EF4-FFF2-40B4-BE49-F238E27FC236}">
                <a16:creationId xmlns:a16="http://schemas.microsoft.com/office/drawing/2014/main" id="{CF145A3D-391F-F7AE-794A-02FCF4777288}"/>
              </a:ext>
            </a:extLst>
          </p:cNvPr>
          <p:cNvPicPr>
            <a:picLocks noChangeAspect="1"/>
          </p:cNvPicPr>
          <p:nvPr/>
        </p:nvPicPr>
        <p:blipFill>
          <a:blip r:embed="rId12"/>
          <a:stretch>
            <a:fillRect/>
          </a:stretch>
        </p:blipFill>
        <p:spPr>
          <a:xfrm>
            <a:off x="6096266" y="6883562"/>
            <a:ext cx="1081506" cy="362903"/>
          </a:xfrm>
          <a:prstGeom prst="rect">
            <a:avLst/>
          </a:prstGeom>
        </p:spPr>
      </p:pic>
      <p:pic>
        <p:nvPicPr>
          <p:cNvPr id="37" name="Picture 36">
            <a:extLst>
              <a:ext uri="{FF2B5EF4-FFF2-40B4-BE49-F238E27FC236}">
                <a16:creationId xmlns:a16="http://schemas.microsoft.com/office/drawing/2014/main" id="{D0E1FCA0-3798-D3D5-9F90-D25EE35C2F64}"/>
              </a:ext>
            </a:extLst>
          </p:cNvPr>
          <p:cNvPicPr>
            <a:picLocks noChangeAspect="1"/>
          </p:cNvPicPr>
          <p:nvPr/>
        </p:nvPicPr>
        <p:blipFill>
          <a:blip r:embed="rId13"/>
          <a:stretch>
            <a:fillRect/>
          </a:stretch>
        </p:blipFill>
        <p:spPr>
          <a:xfrm>
            <a:off x="6096265" y="7260515"/>
            <a:ext cx="1081507" cy="400106"/>
          </a:xfrm>
          <a:prstGeom prst="rect">
            <a:avLst/>
          </a:prstGeom>
        </p:spPr>
      </p:pic>
    </p:spTree>
    <p:extLst>
      <p:ext uri="{BB962C8B-B14F-4D97-AF65-F5344CB8AC3E}">
        <p14:creationId xmlns:p14="http://schemas.microsoft.com/office/powerpoint/2010/main" val="316032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2671" y="2103044"/>
            <a:ext cx="8093631" cy="708779"/>
          </a:xfrm>
          <a:prstGeom prst="rect">
            <a:avLst/>
          </a:prstGeom>
          <a:noFill/>
          <a:ln/>
        </p:spPr>
        <p:txBody>
          <a:bodyPr wrap="none" lIns="0" tIns="0" rIns="0" bIns="0" rtlCol="0" anchor="t"/>
          <a:lstStyle/>
          <a:p>
            <a:pPr marL="0" indent="0">
              <a:lnSpc>
                <a:spcPts val="5550"/>
              </a:lnSpc>
              <a:buNone/>
            </a:pPr>
            <a:r>
              <a:rPr lang="en-US" sz="2800" dirty="0">
                <a:solidFill>
                  <a:srgbClr val="FFFFFF"/>
                </a:solidFill>
                <a:latin typeface="Alexandria Medium" pitchFamily="34" charset="0"/>
                <a:ea typeface="Alexandria Medium" pitchFamily="34" charset="-122"/>
                <a:cs typeface="Alexandria Medium" pitchFamily="34" charset="-120"/>
              </a:rPr>
              <a:t>Cross-Sell Performance</a:t>
            </a:r>
            <a:endParaRPr lang="en-US" sz="2800" dirty="0"/>
          </a:p>
        </p:txBody>
      </p:sp>
      <p:sp>
        <p:nvSpPr>
          <p:cNvPr id="5" name="Text 3"/>
          <p:cNvSpPr/>
          <p:nvPr/>
        </p:nvSpPr>
        <p:spPr>
          <a:xfrm>
            <a:off x="862671" y="1524768"/>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Steady growth with a decent profit margin. Need to focus on increasing the growth rate.</a:t>
            </a:r>
          </a:p>
          <a:p>
            <a:pPr marL="0" indent="0">
              <a:lnSpc>
                <a:spcPts val="2850"/>
              </a:lnSpc>
              <a:buNone/>
            </a:pPr>
            <a:endParaRPr lang="en-US" sz="1750" dirty="0">
              <a:solidFill>
                <a:srgbClr val="EBECEF"/>
              </a:solidFill>
              <a:latin typeface="Alexandria" pitchFamily="34" charset="0"/>
              <a:ea typeface="Alexandria" pitchFamily="34" charset="-122"/>
              <a:cs typeface="Alexandria" pitchFamily="34" charset="-120"/>
            </a:endParaRPr>
          </a:p>
          <a:p>
            <a:pPr marL="0" indent="0">
              <a:lnSpc>
                <a:spcPts val="2850"/>
              </a:lnSpc>
              <a:buNone/>
            </a:pPr>
            <a:endParaRPr lang="en-US" sz="1750" dirty="0">
              <a:solidFill>
                <a:srgbClr val="EBECEF"/>
              </a:solidFill>
              <a:latin typeface="Alexandria" pitchFamily="34" charset="0"/>
              <a:ea typeface="Alexandria" pitchFamily="34" charset="-122"/>
              <a:cs typeface="Alexandria" pitchFamily="34" charset="-120"/>
            </a:endParaRPr>
          </a:p>
          <a:p>
            <a:pPr marL="0" indent="0">
              <a:lnSpc>
                <a:spcPts val="2850"/>
              </a:lnSpc>
              <a:buNone/>
            </a:pPr>
            <a:endParaRPr lang="en-US" sz="1750" dirty="0">
              <a:solidFill>
                <a:srgbClr val="EBECEF"/>
              </a:solidFill>
              <a:latin typeface="Alexandria" pitchFamily="34" charset="0"/>
              <a:ea typeface="Alexandria" pitchFamily="34" charset="-122"/>
              <a:cs typeface="Alexandria" pitchFamily="34" charset="-120"/>
            </a:endParaRPr>
          </a:p>
          <a:p>
            <a:pPr marL="0" indent="0">
              <a:lnSpc>
                <a:spcPts val="2850"/>
              </a:lnSpc>
              <a:buNone/>
            </a:pPr>
            <a:endParaRPr lang="en-US" sz="1750" dirty="0">
              <a:solidFill>
                <a:srgbClr val="EBECEF"/>
              </a:solidFill>
              <a:latin typeface="Alexandria" pitchFamily="34" charset="0"/>
              <a:ea typeface="Alexandria" pitchFamily="34" charset="-122"/>
              <a:cs typeface="Alexandria" pitchFamily="34" charset="-120"/>
            </a:endParaRPr>
          </a:p>
          <a:p>
            <a:pPr marL="0" indent="0">
              <a:lnSpc>
                <a:spcPts val="2850"/>
              </a:lnSpc>
              <a:buNone/>
            </a:pPr>
            <a:endParaRPr lang="en-US" sz="1750" dirty="0">
              <a:solidFill>
                <a:srgbClr val="EBECEF"/>
              </a:solidFill>
              <a:latin typeface="Alexandria" pitchFamily="34" charset="0"/>
              <a:ea typeface="Alexandria" pitchFamily="34" charset="-122"/>
              <a:cs typeface="Alexandria" pitchFamily="34" charset="-120"/>
            </a:endParaRPr>
          </a:p>
        </p:txBody>
      </p:sp>
      <p:sp>
        <p:nvSpPr>
          <p:cNvPr id="7" name="Text 0">
            <a:extLst>
              <a:ext uri="{FF2B5EF4-FFF2-40B4-BE49-F238E27FC236}">
                <a16:creationId xmlns:a16="http://schemas.microsoft.com/office/drawing/2014/main" id="{F250585A-A4AE-4F0E-B4A0-38EEE8BC741D}"/>
              </a:ext>
            </a:extLst>
          </p:cNvPr>
          <p:cNvSpPr/>
          <p:nvPr/>
        </p:nvSpPr>
        <p:spPr>
          <a:xfrm>
            <a:off x="3337263" y="63526"/>
            <a:ext cx="8093631" cy="708779"/>
          </a:xfrm>
          <a:prstGeom prst="rect">
            <a:avLst/>
          </a:prstGeom>
          <a:noFill/>
          <a:ln/>
        </p:spPr>
        <p:txBody>
          <a:bodyPr wrap="none" lIns="0" tIns="0" rIns="0" bIns="0" rtlCol="0" anchor="t"/>
          <a:lstStyle/>
          <a:p>
            <a:pPr marL="0" indent="0" algn="ctr">
              <a:lnSpc>
                <a:spcPts val="5550"/>
              </a:lnSpc>
              <a:buNone/>
            </a:pPr>
            <a:r>
              <a:rPr lang="en-US" sz="3600" b="1" dirty="0">
                <a:solidFill>
                  <a:srgbClr val="FFFFFF"/>
                </a:solidFill>
                <a:latin typeface="Alexandria Medium" pitchFamily="34" charset="0"/>
                <a:ea typeface="Alexandria Medium" pitchFamily="34" charset="-122"/>
                <a:cs typeface="Alexandria Medium" pitchFamily="34" charset="-120"/>
              </a:rPr>
              <a:t>Conclusion</a:t>
            </a:r>
            <a:endParaRPr lang="en-US" sz="3600" b="1" dirty="0"/>
          </a:p>
        </p:txBody>
      </p:sp>
      <p:sp>
        <p:nvSpPr>
          <p:cNvPr id="8" name="Text 0">
            <a:extLst>
              <a:ext uri="{FF2B5EF4-FFF2-40B4-BE49-F238E27FC236}">
                <a16:creationId xmlns:a16="http://schemas.microsoft.com/office/drawing/2014/main" id="{87A10D95-653E-44C6-AF91-4D70389BDD18}"/>
              </a:ext>
            </a:extLst>
          </p:cNvPr>
          <p:cNvSpPr/>
          <p:nvPr/>
        </p:nvSpPr>
        <p:spPr>
          <a:xfrm>
            <a:off x="862671" y="798958"/>
            <a:ext cx="8093631" cy="708779"/>
          </a:xfrm>
          <a:prstGeom prst="rect">
            <a:avLst/>
          </a:prstGeom>
          <a:noFill/>
          <a:ln/>
        </p:spPr>
        <p:txBody>
          <a:bodyPr wrap="none" lIns="0" tIns="0" rIns="0" bIns="0" rtlCol="0" anchor="t"/>
          <a:lstStyle/>
          <a:p>
            <a:pPr marL="0" indent="0">
              <a:lnSpc>
                <a:spcPts val="5550"/>
              </a:lnSpc>
              <a:buNone/>
            </a:pPr>
            <a:r>
              <a:rPr lang="en-US" sz="2800" dirty="0">
                <a:solidFill>
                  <a:srgbClr val="FFFFFF"/>
                </a:solidFill>
                <a:latin typeface="Alexandria Medium" pitchFamily="34" charset="0"/>
                <a:ea typeface="Alexandria Medium" pitchFamily="34" charset="-122"/>
                <a:cs typeface="Alexandria Medium" pitchFamily="34" charset="-120"/>
              </a:rPr>
              <a:t>New Performance</a:t>
            </a:r>
            <a:endParaRPr lang="en-US" sz="2800" dirty="0"/>
          </a:p>
        </p:txBody>
      </p:sp>
      <p:sp>
        <p:nvSpPr>
          <p:cNvPr id="11" name="Text 3">
            <a:extLst>
              <a:ext uri="{FF2B5EF4-FFF2-40B4-BE49-F238E27FC236}">
                <a16:creationId xmlns:a16="http://schemas.microsoft.com/office/drawing/2014/main" id="{0109C27D-33CE-420D-94E5-63E43CCC8352}"/>
              </a:ext>
            </a:extLst>
          </p:cNvPr>
          <p:cNvSpPr/>
          <p:nvPr/>
        </p:nvSpPr>
        <p:spPr>
          <a:xfrm>
            <a:off x="862671" y="3027196"/>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High profitability and significant growth. Continue leveraging cross-selling opportunities.</a:t>
            </a:r>
          </a:p>
          <a:p>
            <a:pPr marL="0" indent="0">
              <a:lnSpc>
                <a:spcPts val="2850"/>
              </a:lnSpc>
              <a:buNone/>
            </a:pPr>
            <a:endParaRPr lang="en-US" sz="1750" dirty="0">
              <a:solidFill>
                <a:srgbClr val="EBECEF"/>
              </a:solidFill>
              <a:latin typeface="Alexandria" pitchFamily="34" charset="0"/>
              <a:ea typeface="Alexandria" pitchFamily="34" charset="-122"/>
              <a:cs typeface="Alexandria" pitchFamily="34" charset="-120"/>
            </a:endParaRPr>
          </a:p>
          <a:p>
            <a:pPr marL="0" indent="0">
              <a:lnSpc>
                <a:spcPts val="2850"/>
              </a:lnSpc>
              <a:buNone/>
            </a:pPr>
            <a:endParaRPr lang="en-US" sz="1750" dirty="0">
              <a:solidFill>
                <a:srgbClr val="EBECEF"/>
              </a:solidFill>
              <a:latin typeface="Alexandria" pitchFamily="34" charset="0"/>
              <a:ea typeface="Alexandria" pitchFamily="34" charset="-122"/>
              <a:cs typeface="Alexandria" pitchFamily="34" charset="-120"/>
            </a:endParaRPr>
          </a:p>
          <a:p>
            <a:pPr>
              <a:lnSpc>
                <a:spcPts val="2850"/>
              </a:lnSpc>
            </a:pPr>
            <a:r>
              <a:rPr lang="en-US" sz="2800" dirty="0">
                <a:solidFill>
                  <a:srgbClr val="FFFFFF"/>
                </a:solidFill>
                <a:latin typeface="Alexandria Medium" pitchFamily="34" charset="0"/>
                <a:ea typeface="Alexandria Medium" pitchFamily="34" charset="-122"/>
                <a:cs typeface="Alexandria Medium" pitchFamily="34" charset="-120"/>
              </a:rPr>
              <a:t>Renewal Performance</a:t>
            </a:r>
          </a:p>
          <a:p>
            <a:pPr>
              <a:lnSpc>
                <a:spcPts val="2850"/>
              </a:lnSpc>
            </a:pPr>
            <a:endParaRPr lang="en-US" sz="2800" dirty="0">
              <a:solidFill>
                <a:srgbClr val="EBECEF"/>
              </a:solidFill>
              <a:latin typeface="Alexandria" pitchFamily="34" charset="0"/>
              <a:ea typeface="Alexandria" pitchFamily="34" charset="-122"/>
              <a:cs typeface="Alexandria" pitchFamily="34" charset="-120"/>
            </a:endParaRPr>
          </a:p>
          <a:p>
            <a:pPr>
              <a:lnSpc>
                <a:spcPts val="2850"/>
              </a:lnSpc>
            </a:pPr>
            <a:r>
              <a:rPr lang="en-US" sz="1750" dirty="0">
                <a:solidFill>
                  <a:srgbClr val="EBECEF"/>
                </a:solidFill>
                <a:latin typeface="Alexandria" pitchFamily="34" charset="0"/>
                <a:ea typeface="Alexandria" pitchFamily="34" charset="-122"/>
                <a:cs typeface="Alexandria" pitchFamily="34" charset="-120"/>
              </a:rPr>
              <a:t>Exceptional performance in renewals with very high profit ability and growth. Maintain this strong focus</a:t>
            </a:r>
          </a:p>
          <a:p>
            <a:pPr marL="0" indent="0">
              <a:lnSpc>
                <a:spcPts val="2850"/>
              </a:lnSpc>
              <a:buNone/>
            </a:pPr>
            <a:endParaRPr lang="en-US" sz="1750" dirty="0">
              <a:solidFill>
                <a:srgbClr val="EBECEF"/>
              </a:solidFill>
              <a:latin typeface="Alexandria" pitchFamily="34" charset="0"/>
              <a:ea typeface="Alexandria" pitchFamily="34" charset="-122"/>
              <a:cs typeface="Alexandria" pitchFamily="34" charset="-120"/>
            </a:endParaRPr>
          </a:p>
          <a:p>
            <a:pPr marL="0" indent="0">
              <a:lnSpc>
                <a:spcPts val="2850"/>
              </a:lnSpc>
              <a:buNone/>
            </a:pPr>
            <a:endParaRPr lang="en-US" sz="1750" dirty="0">
              <a:solidFill>
                <a:srgbClr val="EBECEF"/>
              </a:solidFill>
              <a:latin typeface="Alexandria" pitchFamily="34" charset="0"/>
              <a:ea typeface="Alexandria" pitchFamily="34" charset="-122"/>
              <a:cs typeface="Alexandria" pitchFamily="34" charset="-120"/>
            </a:endParaRPr>
          </a:p>
          <a:p>
            <a:pPr marL="0" indent="0">
              <a:lnSpc>
                <a:spcPts val="2850"/>
              </a:lnSpc>
              <a:buNone/>
            </a:pPr>
            <a:endParaRPr lang="en-US" sz="1750" dirty="0">
              <a:solidFill>
                <a:srgbClr val="EBECEF"/>
              </a:solidFill>
              <a:latin typeface="Alexandria" pitchFamily="34" charset="0"/>
              <a:ea typeface="Alexandria" pitchFamily="34" charset="-122"/>
              <a:cs typeface="Alexandria" pitchFamily="34" charset="-120"/>
            </a:endParaRPr>
          </a:p>
        </p:txBody>
      </p:sp>
    </p:spTree>
    <p:extLst>
      <p:ext uri="{BB962C8B-B14F-4D97-AF65-F5344CB8AC3E}">
        <p14:creationId xmlns:p14="http://schemas.microsoft.com/office/powerpoint/2010/main" val="2455511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B6B48B-BA0F-D2EB-A3CF-FF1391A16530}"/>
              </a:ext>
            </a:extLst>
          </p:cNvPr>
          <p:cNvGraphicFramePr>
            <a:graphicFrameLocks noGrp="1"/>
          </p:cNvGraphicFramePr>
          <p:nvPr>
            <p:extLst>
              <p:ext uri="{D42A27DB-BD31-4B8C-83A1-F6EECF244321}">
                <p14:modId xmlns:p14="http://schemas.microsoft.com/office/powerpoint/2010/main" val="2226724378"/>
              </p:ext>
            </p:extLst>
          </p:nvPr>
        </p:nvGraphicFramePr>
        <p:xfrm>
          <a:off x="2253466" y="3174716"/>
          <a:ext cx="9753600" cy="1119882"/>
        </p:xfrm>
        <a:graphic>
          <a:graphicData uri="http://schemas.openxmlformats.org/drawingml/2006/table">
            <a:tbl>
              <a:tblPr firstRow="1" bandRow="1">
                <a:tableStyleId>{5C22544A-7EE6-4342-B048-85BDC9FD1C3A}</a:tableStyleId>
              </a:tblPr>
              <a:tblGrid>
                <a:gridCol w="9753600">
                  <a:extLst>
                    <a:ext uri="{9D8B030D-6E8A-4147-A177-3AD203B41FA5}">
                      <a16:colId xmlns:a16="http://schemas.microsoft.com/office/drawing/2014/main" val="55325464"/>
                    </a:ext>
                  </a:extLst>
                </a:gridCol>
              </a:tblGrid>
              <a:tr h="1119882">
                <a:tc>
                  <a:txBody>
                    <a:bodyPr/>
                    <a:lstStyle/>
                    <a:p>
                      <a:r>
                        <a:rPr lang="en-IN" dirty="0"/>
                        <a:t>                                                           </a:t>
                      </a:r>
                    </a:p>
                    <a:p>
                      <a:r>
                        <a:rPr lang="en-IN" dirty="0"/>
                        <a:t>                                                           Thank you</a:t>
                      </a:r>
                    </a:p>
                  </a:txBody>
                  <a:tcPr>
                    <a:solidFill>
                      <a:schemeClr val="accent2">
                        <a:lumMod val="75000"/>
                      </a:schemeClr>
                    </a:solidFill>
                  </a:tcPr>
                </a:tc>
                <a:extLst>
                  <a:ext uri="{0D108BD9-81ED-4DB2-BD59-A6C34878D82A}">
                    <a16:rowId xmlns:a16="http://schemas.microsoft.com/office/drawing/2014/main" val="2162691177"/>
                  </a:ext>
                </a:extLst>
              </a:tr>
            </a:tbl>
          </a:graphicData>
        </a:graphic>
      </p:graphicFrame>
    </p:spTree>
    <p:extLst>
      <p:ext uri="{BB962C8B-B14F-4D97-AF65-F5344CB8AC3E}">
        <p14:creationId xmlns:p14="http://schemas.microsoft.com/office/powerpoint/2010/main" val="245692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262068"/>
            <a:ext cx="8093631"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Alexandria Medium" pitchFamily="34" charset="0"/>
                <a:cs typeface="Alexandria Medium" pitchFamily="34" charset="-120"/>
              </a:rPr>
              <a:t>Domain: Insurance Analytics</a:t>
            </a:r>
            <a:endParaRPr lang="en-US" sz="4450" dirty="0"/>
          </a:p>
        </p:txBody>
      </p:sp>
      <p:sp>
        <p:nvSpPr>
          <p:cNvPr id="3" name="Text 1"/>
          <p:cNvSpPr/>
          <p:nvPr/>
        </p:nvSpPr>
        <p:spPr>
          <a:xfrm>
            <a:off x="793790" y="3871762"/>
            <a:ext cx="2835235" cy="486076"/>
          </a:xfrm>
          <a:prstGeom prst="rect">
            <a:avLst/>
          </a:prstGeom>
          <a:noFill/>
          <a:ln/>
        </p:spPr>
        <p:txBody>
          <a:bodyPr wrap="none" lIns="0" tIns="0" rIns="0" bIns="0" rtlCol="0" anchor="t"/>
          <a:lstStyle/>
          <a:p>
            <a:pPr marL="0" indent="0">
              <a:lnSpc>
                <a:spcPts val="2750"/>
              </a:lnSpc>
              <a:buNone/>
            </a:pPr>
            <a:r>
              <a:rPr lang="en-US" sz="4000" b="1" dirty="0">
                <a:solidFill>
                  <a:srgbClr val="FFFFFF"/>
                </a:solidFill>
                <a:latin typeface="Alexandria Medium" pitchFamily="34" charset="0"/>
                <a:ea typeface="Alexandria Medium" pitchFamily="34" charset="-122"/>
                <a:cs typeface="Alexandria Medium" pitchFamily="34" charset="-120"/>
              </a:rPr>
              <a:t>Modules</a:t>
            </a:r>
            <a:r>
              <a:rPr lang="en-US" sz="2800" b="1" dirty="0">
                <a:solidFill>
                  <a:srgbClr val="FFFFFF"/>
                </a:solidFill>
                <a:latin typeface="Alexandria Medium" pitchFamily="34" charset="0"/>
                <a:ea typeface="Alexandria Medium" pitchFamily="34" charset="-122"/>
                <a:cs typeface="Alexandria Medium" pitchFamily="34" charset="-120"/>
              </a:rPr>
              <a:t>:</a:t>
            </a:r>
            <a:endParaRPr lang="en-US" sz="2800" b="1" dirty="0"/>
          </a:p>
        </p:txBody>
      </p:sp>
      <p:sp>
        <p:nvSpPr>
          <p:cNvPr id="4" name="Text 2"/>
          <p:cNvSpPr/>
          <p:nvPr/>
        </p:nvSpPr>
        <p:spPr>
          <a:xfrm>
            <a:off x="793790" y="4614031"/>
            <a:ext cx="13042821" cy="1662783"/>
          </a:xfrm>
          <a:prstGeom prst="rect">
            <a:avLst/>
          </a:prstGeom>
          <a:noFill/>
          <a:ln/>
        </p:spPr>
        <p:txBody>
          <a:bodyPr wrap="none" lIns="0" tIns="0" rIns="0" bIns="0" rtlCol="0" anchor="t"/>
          <a:lstStyle/>
          <a:p>
            <a:pPr marL="285750" indent="-285750">
              <a:lnSpc>
                <a:spcPts val="2850"/>
              </a:lnSpc>
              <a:buFont typeface="Arial" panose="020B0604020202020204" pitchFamily="34" charset="0"/>
              <a:buChar char="•"/>
            </a:pPr>
            <a:r>
              <a:rPr lang="en-US" sz="2000" dirty="0">
                <a:solidFill>
                  <a:srgbClr val="EBECEF"/>
                </a:solidFill>
                <a:latin typeface="Alexandria" pitchFamily="34" charset="0"/>
                <a:ea typeface="Alexandria" pitchFamily="34" charset="-122"/>
                <a:cs typeface="Alexandria" pitchFamily="34" charset="-120"/>
              </a:rPr>
              <a:t>Excel</a:t>
            </a:r>
          </a:p>
          <a:p>
            <a:pPr marL="285750" indent="-285750">
              <a:lnSpc>
                <a:spcPts val="2850"/>
              </a:lnSpc>
              <a:buFont typeface="Arial" panose="020B0604020202020204" pitchFamily="34" charset="0"/>
              <a:buChar char="•"/>
            </a:pPr>
            <a:r>
              <a:rPr lang="en-US" sz="2000" dirty="0">
                <a:solidFill>
                  <a:srgbClr val="EBECEF"/>
                </a:solidFill>
                <a:latin typeface="Alexandria" pitchFamily="34" charset="0"/>
                <a:ea typeface="Alexandria" pitchFamily="34" charset="-122"/>
                <a:cs typeface="Alexandria" pitchFamily="34" charset="-120"/>
              </a:rPr>
              <a:t>My SQL</a:t>
            </a:r>
          </a:p>
          <a:p>
            <a:pPr marL="285750" indent="-285750">
              <a:lnSpc>
                <a:spcPts val="2850"/>
              </a:lnSpc>
              <a:buFont typeface="Arial" panose="020B0604020202020204" pitchFamily="34" charset="0"/>
              <a:buChar char="•"/>
            </a:pPr>
            <a:r>
              <a:rPr lang="en-US" sz="2000" dirty="0">
                <a:solidFill>
                  <a:srgbClr val="EBECEF"/>
                </a:solidFill>
                <a:latin typeface="Alexandria" pitchFamily="34" charset="0"/>
                <a:ea typeface="Alexandria" pitchFamily="34" charset="-122"/>
                <a:cs typeface="Alexandria" pitchFamily="34" charset="-120"/>
              </a:rPr>
              <a:t>Power BI</a:t>
            </a:r>
          </a:p>
          <a:p>
            <a:pPr marL="285750" indent="-285750">
              <a:lnSpc>
                <a:spcPts val="2850"/>
              </a:lnSpc>
              <a:buFont typeface="Arial" panose="020B0604020202020204" pitchFamily="34" charset="0"/>
              <a:buChar char="•"/>
            </a:pPr>
            <a:r>
              <a:rPr lang="en-US" sz="2000" dirty="0">
                <a:solidFill>
                  <a:srgbClr val="EBECEF"/>
                </a:solidFill>
                <a:latin typeface="Alexandria" pitchFamily="34" charset="0"/>
                <a:ea typeface="Alexandria" pitchFamily="34" charset="-122"/>
                <a:cs typeface="Alexandria" pitchFamily="34" charset="-120"/>
              </a:rPr>
              <a:t>Tableau</a:t>
            </a:r>
          </a:p>
          <a:p>
            <a:pPr marL="0" indent="0">
              <a:lnSpc>
                <a:spcPts val="2850"/>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93790" y="388984"/>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Alexandria Medium" pitchFamily="34" charset="0"/>
                <a:ea typeface="Alexandria Medium" pitchFamily="34" charset="-122"/>
                <a:cs typeface="Alexandria Medium" pitchFamily="34" charset="-120"/>
              </a:rPr>
              <a:t>Agenda</a:t>
            </a:r>
            <a:endParaRPr lang="en-US" sz="4450" dirty="0"/>
          </a:p>
        </p:txBody>
      </p:sp>
      <p:sp>
        <p:nvSpPr>
          <p:cNvPr id="4" name="Shape 1"/>
          <p:cNvSpPr/>
          <p:nvPr/>
        </p:nvSpPr>
        <p:spPr>
          <a:xfrm>
            <a:off x="793730" y="1530608"/>
            <a:ext cx="510302" cy="510302"/>
          </a:xfrm>
          <a:prstGeom prst="roundRect">
            <a:avLst>
              <a:gd name="adj" fmla="val 18669"/>
            </a:avLst>
          </a:prstGeom>
          <a:solidFill>
            <a:srgbClr val="283057"/>
          </a:solidFill>
          <a:ln w="7620">
            <a:solidFill>
              <a:srgbClr val="414970"/>
            </a:solidFill>
            <a:prstDash val="solid"/>
          </a:ln>
        </p:spPr>
      </p:sp>
      <p:sp>
        <p:nvSpPr>
          <p:cNvPr id="5" name="Text 2"/>
          <p:cNvSpPr/>
          <p:nvPr/>
        </p:nvSpPr>
        <p:spPr>
          <a:xfrm>
            <a:off x="983933" y="1632673"/>
            <a:ext cx="130016"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Alexandria Medium" pitchFamily="34" charset="0"/>
                <a:ea typeface="Alexandria Medium" pitchFamily="34" charset="-122"/>
                <a:cs typeface="Alexandria Medium" pitchFamily="34" charset="-120"/>
              </a:rPr>
              <a:t>1</a:t>
            </a:r>
            <a:endParaRPr lang="en-US" sz="2650" dirty="0"/>
          </a:p>
        </p:txBody>
      </p:sp>
      <p:sp>
        <p:nvSpPr>
          <p:cNvPr id="6" name="Text 3"/>
          <p:cNvSpPr/>
          <p:nvPr/>
        </p:nvSpPr>
        <p:spPr>
          <a:xfrm>
            <a:off x="1456752" y="1516679"/>
            <a:ext cx="4045148"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Alexandria Medium" pitchFamily="34" charset="0"/>
                <a:ea typeface="Alexandria Medium" pitchFamily="34" charset="-122"/>
                <a:cs typeface="Alexandria Medium" pitchFamily="34" charset="-120"/>
              </a:rPr>
              <a:t>Project Goal and Introduction</a:t>
            </a:r>
            <a:endParaRPr lang="en-US" sz="2200" dirty="0"/>
          </a:p>
        </p:txBody>
      </p:sp>
      <p:sp>
        <p:nvSpPr>
          <p:cNvPr id="7" name="Text 4"/>
          <p:cNvSpPr/>
          <p:nvPr/>
        </p:nvSpPr>
        <p:spPr>
          <a:xfrm>
            <a:off x="1456752" y="1899598"/>
            <a:ext cx="6819305"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Insurance Analysis</a:t>
            </a:r>
            <a:endParaRPr lang="en-US" sz="1750" dirty="0"/>
          </a:p>
        </p:txBody>
      </p:sp>
      <p:sp>
        <p:nvSpPr>
          <p:cNvPr id="8" name="Shape 5"/>
          <p:cNvSpPr/>
          <p:nvPr/>
        </p:nvSpPr>
        <p:spPr>
          <a:xfrm>
            <a:off x="789874" y="2712927"/>
            <a:ext cx="510302" cy="510302"/>
          </a:xfrm>
          <a:prstGeom prst="roundRect">
            <a:avLst>
              <a:gd name="adj" fmla="val 18669"/>
            </a:avLst>
          </a:prstGeom>
          <a:solidFill>
            <a:srgbClr val="283057"/>
          </a:solidFill>
          <a:ln w="7620">
            <a:solidFill>
              <a:srgbClr val="414970"/>
            </a:solidFill>
            <a:prstDash val="solid"/>
          </a:ln>
        </p:spPr>
      </p:sp>
      <p:sp>
        <p:nvSpPr>
          <p:cNvPr id="9" name="Text 6"/>
          <p:cNvSpPr/>
          <p:nvPr/>
        </p:nvSpPr>
        <p:spPr>
          <a:xfrm>
            <a:off x="948571" y="2840446"/>
            <a:ext cx="200739"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Alexandria Medium" pitchFamily="34" charset="0"/>
                <a:ea typeface="Alexandria Medium" pitchFamily="34" charset="-122"/>
                <a:cs typeface="Alexandria Medium" pitchFamily="34" charset="-120"/>
              </a:rPr>
              <a:t>2</a:t>
            </a:r>
            <a:endParaRPr lang="en-US" sz="2650" dirty="0"/>
          </a:p>
        </p:txBody>
      </p:sp>
      <p:sp>
        <p:nvSpPr>
          <p:cNvPr id="10" name="Text 7"/>
          <p:cNvSpPr/>
          <p:nvPr/>
        </p:nvSpPr>
        <p:spPr>
          <a:xfrm>
            <a:off x="1456752" y="2684256"/>
            <a:ext cx="4810482"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Alexandria Medium" pitchFamily="34" charset="0"/>
                <a:ea typeface="Alexandria Medium" pitchFamily="34" charset="-122"/>
                <a:cs typeface="Alexandria Medium" pitchFamily="34" charset="-120"/>
              </a:rPr>
              <a:t>Dataset Description</a:t>
            </a:r>
            <a:endParaRPr lang="en-US" sz="2200" dirty="0"/>
          </a:p>
        </p:txBody>
      </p:sp>
      <p:sp>
        <p:nvSpPr>
          <p:cNvPr id="11" name="Text 8"/>
          <p:cNvSpPr/>
          <p:nvPr/>
        </p:nvSpPr>
        <p:spPr>
          <a:xfrm>
            <a:off x="1467008" y="3094377"/>
            <a:ext cx="6819305" cy="510302"/>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Data Schema</a:t>
            </a:r>
            <a:endParaRPr lang="en-US" sz="1750" dirty="0"/>
          </a:p>
        </p:txBody>
      </p:sp>
      <p:sp>
        <p:nvSpPr>
          <p:cNvPr id="12" name="Shape 9"/>
          <p:cNvSpPr/>
          <p:nvPr/>
        </p:nvSpPr>
        <p:spPr>
          <a:xfrm>
            <a:off x="793790" y="3859649"/>
            <a:ext cx="510302" cy="510302"/>
          </a:xfrm>
          <a:prstGeom prst="roundRect">
            <a:avLst>
              <a:gd name="adj" fmla="val 18669"/>
            </a:avLst>
          </a:prstGeom>
          <a:solidFill>
            <a:srgbClr val="283057"/>
          </a:solidFill>
          <a:ln w="7620">
            <a:solidFill>
              <a:srgbClr val="414970"/>
            </a:solidFill>
            <a:prstDash val="solid"/>
          </a:ln>
        </p:spPr>
      </p:sp>
      <p:sp>
        <p:nvSpPr>
          <p:cNvPr id="13" name="Text 10"/>
          <p:cNvSpPr/>
          <p:nvPr/>
        </p:nvSpPr>
        <p:spPr>
          <a:xfrm>
            <a:off x="956706" y="3957368"/>
            <a:ext cx="201811"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Alexandria Medium" pitchFamily="34" charset="0"/>
                <a:ea typeface="Alexandria Medium" pitchFamily="34" charset="-122"/>
                <a:cs typeface="Alexandria Medium" pitchFamily="34" charset="-120"/>
              </a:rPr>
              <a:t>3</a:t>
            </a:r>
            <a:endParaRPr lang="en-US" sz="2650" dirty="0"/>
          </a:p>
        </p:txBody>
      </p:sp>
      <p:sp>
        <p:nvSpPr>
          <p:cNvPr id="14" name="Text 11"/>
          <p:cNvSpPr/>
          <p:nvPr/>
        </p:nvSpPr>
        <p:spPr>
          <a:xfrm>
            <a:off x="1456752" y="3832729"/>
            <a:ext cx="5052298"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Alexandria Medium" pitchFamily="34" charset="0"/>
                <a:ea typeface="Alexandria Medium" pitchFamily="34" charset="-122"/>
                <a:cs typeface="Alexandria Medium" pitchFamily="34" charset="-120"/>
              </a:rPr>
              <a:t>Key Performance Indicators (KPIs)</a:t>
            </a:r>
            <a:endParaRPr lang="en-US" sz="2200" dirty="0"/>
          </a:p>
        </p:txBody>
      </p:sp>
      <p:sp>
        <p:nvSpPr>
          <p:cNvPr id="15" name="Text 12"/>
          <p:cNvSpPr/>
          <p:nvPr/>
        </p:nvSpPr>
        <p:spPr>
          <a:xfrm>
            <a:off x="1451471" y="4271067"/>
            <a:ext cx="6819305"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Track invoice count, meeting attendance, and cross-selling success.</a:t>
            </a:r>
            <a:endParaRPr lang="en-US" sz="1750" dirty="0"/>
          </a:p>
        </p:txBody>
      </p:sp>
      <p:sp>
        <p:nvSpPr>
          <p:cNvPr id="16" name="Shape 13"/>
          <p:cNvSpPr/>
          <p:nvPr/>
        </p:nvSpPr>
        <p:spPr>
          <a:xfrm>
            <a:off x="793790" y="4952493"/>
            <a:ext cx="510302" cy="510302"/>
          </a:xfrm>
          <a:prstGeom prst="roundRect">
            <a:avLst>
              <a:gd name="adj" fmla="val 18669"/>
            </a:avLst>
          </a:prstGeom>
          <a:solidFill>
            <a:srgbClr val="283057"/>
          </a:solidFill>
          <a:ln w="7620">
            <a:solidFill>
              <a:srgbClr val="414970"/>
            </a:solidFill>
            <a:prstDash val="solid"/>
          </a:ln>
        </p:spPr>
      </p:sp>
      <p:sp>
        <p:nvSpPr>
          <p:cNvPr id="17" name="Text 14"/>
          <p:cNvSpPr/>
          <p:nvPr/>
        </p:nvSpPr>
        <p:spPr>
          <a:xfrm>
            <a:off x="946785" y="5065953"/>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Alexandria Medium" pitchFamily="34" charset="0"/>
                <a:ea typeface="Alexandria Medium" pitchFamily="34" charset="-122"/>
                <a:cs typeface="Alexandria Medium" pitchFamily="34" charset="-120"/>
              </a:rPr>
              <a:t>4</a:t>
            </a:r>
            <a:endParaRPr lang="en-US" sz="2650" dirty="0"/>
          </a:p>
        </p:txBody>
      </p:sp>
      <p:sp>
        <p:nvSpPr>
          <p:cNvPr id="18" name="Text 15"/>
          <p:cNvSpPr/>
          <p:nvPr/>
        </p:nvSpPr>
        <p:spPr>
          <a:xfrm>
            <a:off x="1451471" y="4921364"/>
            <a:ext cx="2841665"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Alexandria Medium" pitchFamily="34" charset="0"/>
                <a:ea typeface="Alexandria Medium" pitchFamily="34" charset="-122"/>
                <a:cs typeface="Alexandria Medium" pitchFamily="34" charset="-120"/>
              </a:rPr>
              <a:t>Branch Dashboard Overview</a:t>
            </a:r>
            <a:endParaRPr lang="en-US" sz="2200" dirty="0"/>
          </a:p>
        </p:txBody>
      </p:sp>
      <p:sp>
        <p:nvSpPr>
          <p:cNvPr id="19" name="Text 16"/>
          <p:cNvSpPr/>
          <p:nvPr/>
        </p:nvSpPr>
        <p:spPr>
          <a:xfrm>
            <a:off x="1467008" y="5343966"/>
            <a:ext cx="6819305" cy="362903"/>
          </a:xfrm>
          <a:prstGeom prst="rect">
            <a:avLst/>
          </a:prstGeom>
          <a:noFill/>
          <a:ln/>
        </p:spPr>
        <p:txBody>
          <a:bodyPr wrap="none" lIns="0" tIns="0" rIns="0" bIns="0" rtlCol="0" anchor="t"/>
          <a:lstStyle/>
          <a:p>
            <a:pPr marL="0" indent="0">
              <a:lnSpc>
                <a:spcPts val="2850"/>
              </a:lnSpc>
              <a:buNone/>
            </a:pPr>
            <a:r>
              <a:rPr lang="en-US" sz="1750" dirty="0">
                <a:solidFill>
                  <a:srgbClr val="EBECEF"/>
                </a:solidFill>
                <a:latin typeface="Alexandria" pitchFamily="34" charset="0"/>
                <a:ea typeface="Alexandria" pitchFamily="34" charset="-122"/>
                <a:cs typeface="Alexandria" pitchFamily="34" charset="-120"/>
              </a:rPr>
              <a:t>Purpose and data sources.</a:t>
            </a:r>
            <a:endParaRPr lang="en-US" sz="1750" dirty="0"/>
          </a:p>
        </p:txBody>
      </p:sp>
      <p:sp>
        <p:nvSpPr>
          <p:cNvPr id="20" name="Shape 13">
            <a:extLst>
              <a:ext uri="{FF2B5EF4-FFF2-40B4-BE49-F238E27FC236}">
                <a16:creationId xmlns:a16="http://schemas.microsoft.com/office/drawing/2014/main" id="{3C673E55-0E38-41D1-A4D1-D5ECDCC9CC57}"/>
              </a:ext>
            </a:extLst>
          </p:cNvPr>
          <p:cNvSpPr/>
          <p:nvPr/>
        </p:nvSpPr>
        <p:spPr>
          <a:xfrm>
            <a:off x="789874" y="6040470"/>
            <a:ext cx="510302" cy="510302"/>
          </a:xfrm>
          <a:prstGeom prst="roundRect">
            <a:avLst>
              <a:gd name="adj" fmla="val 18669"/>
            </a:avLst>
          </a:prstGeom>
          <a:solidFill>
            <a:srgbClr val="283057"/>
          </a:solidFill>
          <a:ln w="7620">
            <a:solidFill>
              <a:srgbClr val="414970"/>
            </a:solidFill>
            <a:prstDash val="solid"/>
          </a:ln>
        </p:spPr>
      </p:sp>
      <p:sp>
        <p:nvSpPr>
          <p:cNvPr id="23" name="Text 14">
            <a:extLst>
              <a:ext uri="{FF2B5EF4-FFF2-40B4-BE49-F238E27FC236}">
                <a16:creationId xmlns:a16="http://schemas.microsoft.com/office/drawing/2014/main" id="{D611C961-04F6-4FF8-B07B-F7BA1E540466}"/>
              </a:ext>
            </a:extLst>
          </p:cNvPr>
          <p:cNvSpPr/>
          <p:nvPr/>
        </p:nvSpPr>
        <p:spPr>
          <a:xfrm>
            <a:off x="945118" y="6133606"/>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Alexandria Medium" pitchFamily="34" charset="0"/>
                <a:cs typeface="Alexandria Medium" pitchFamily="34" charset="-120"/>
              </a:rPr>
              <a:t>5</a:t>
            </a:r>
            <a:endParaRPr lang="en-US" sz="2650" dirty="0"/>
          </a:p>
        </p:txBody>
      </p:sp>
      <p:sp>
        <p:nvSpPr>
          <p:cNvPr id="24" name="Text 14">
            <a:extLst>
              <a:ext uri="{FF2B5EF4-FFF2-40B4-BE49-F238E27FC236}">
                <a16:creationId xmlns:a16="http://schemas.microsoft.com/office/drawing/2014/main" id="{A9FB9257-3180-440B-9343-D95CC94D70D7}"/>
              </a:ext>
            </a:extLst>
          </p:cNvPr>
          <p:cNvSpPr/>
          <p:nvPr/>
        </p:nvSpPr>
        <p:spPr>
          <a:xfrm>
            <a:off x="956706" y="7187192"/>
            <a:ext cx="204192" cy="340281"/>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25" name="Text 15">
            <a:extLst>
              <a:ext uri="{FF2B5EF4-FFF2-40B4-BE49-F238E27FC236}">
                <a16:creationId xmlns:a16="http://schemas.microsoft.com/office/drawing/2014/main" id="{067A798E-61AB-4362-A11F-A1872064CFF0}"/>
              </a:ext>
            </a:extLst>
          </p:cNvPr>
          <p:cNvSpPr/>
          <p:nvPr/>
        </p:nvSpPr>
        <p:spPr>
          <a:xfrm>
            <a:off x="1467008" y="6118456"/>
            <a:ext cx="2841665" cy="354330"/>
          </a:xfrm>
          <a:prstGeom prst="rect">
            <a:avLst/>
          </a:prstGeom>
          <a:noFill/>
          <a:ln/>
        </p:spPr>
        <p:txBody>
          <a:bodyPr wrap="none" lIns="0" tIns="0" rIns="0" bIns="0" rtlCol="0" anchor="t"/>
          <a:lstStyle/>
          <a:p>
            <a:pPr marL="0" indent="0">
              <a:lnSpc>
                <a:spcPts val="2750"/>
              </a:lnSpc>
              <a:buNone/>
            </a:pPr>
            <a:r>
              <a:rPr lang="en-US" sz="2200" b="1" dirty="0">
                <a:solidFill>
                  <a:srgbClr val="EBECEF"/>
                </a:solidFill>
                <a:latin typeface="Alexandria Medium" pitchFamily="34" charset="0"/>
                <a:cs typeface="Alexandria Medium" pitchFamily="34" charset="-120"/>
              </a:rPr>
              <a:t>Conclusion</a:t>
            </a:r>
            <a:endParaRPr lang="en-US" sz="2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989183"/>
            <a:ext cx="5670590" cy="708779"/>
          </a:xfrm>
          <a:prstGeom prst="rect">
            <a:avLst/>
          </a:prstGeom>
          <a:noFill/>
          <a:ln/>
        </p:spPr>
        <p:txBody>
          <a:bodyPr wrap="none" lIns="0" tIns="0" rIns="0" bIns="0" rtlCol="0" anchor="t"/>
          <a:lstStyle/>
          <a:p>
            <a:pPr marL="0" indent="0">
              <a:lnSpc>
                <a:spcPts val="5550"/>
              </a:lnSpc>
              <a:buNone/>
            </a:pPr>
            <a:r>
              <a:rPr lang="en-US" sz="4000" dirty="0">
                <a:solidFill>
                  <a:srgbClr val="FFFFFF"/>
                </a:solidFill>
                <a:latin typeface="Tahoma" panose="020B0604030504040204" pitchFamily="34" charset="0"/>
                <a:ea typeface="Tahoma" panose="020B0604030504040204" pitchFamily="34" charset="0"/>
                <a:cs typeface="Tahoma" panose="020B0604030504040204" pitchFamily="34" charset="0"/>
              </a:rPr>
              <a:t>Introduction</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3" name="Text 1"/>
          <p:cNvSpPr/>
          <p:nvPr/>
        </p:nvSpPr>
        <p:spPr>
          <a:xfrm>
            <a:off x="793790" y="4151590"/>
            <a:ext cx="13042821" cy="1088708"/>
          </a:xfrm>
          <a:prstGeom prst="rect">
            <a:avLst/>
          </a:prstGeom>
          <a:noFill/>
          <a:ln/>
        </p:spPr>
        <p:txBody>
          <a:bodyPr wrap="square" lIns="0" tIns="0" rIns="0" bIns="0" rtlCol="0" anchor="t"/>
          <a:lstStyle/>
          <a:p>
            <a:pPr marL="0" indent="0">
              <a:lnSpc>
                <a:spcPts val="2850"/>
              </a:lnSpc>
              <a:buNone/>
            </a:pPr>
            <a:r>
              <a:rPr lang="en-US" sz="2400" dirty="0">
                <a:solidFill>
                  <a:srgbClr val="EBECEF"/>
                </a:solidFill>
                <a:latin typeface="Tahoma" panose="020B0604030504040204" pitchFamily="34" charset="0"/>
                <a:ea typeface="Tahoma" panose="020B0604030504040204" pitchFamily="34" charset="0"/>
                <a:cs typeface="Tahoma" panose="020B0604030504040204" pitchFamily="34" charset="0"/>
              </a:rPr>
              <a:t>This presentation overviews the Insurance Branch Analytics Dashboard, focusing on key performance indicators (KPIs) for new business, Cross sell and renewal performance. The dashboard provides actionable insights to optimize branch operations and achieve strategic goals.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713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084197"/>
            <a:ext cx="8093631"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Alexandria Medium" pitchFamily="34" charset="0"/>
                <a:ea typeface="Alexandria Medium" pitchFamily="34" charset="-122"/>
                <a:cs typeface="Alexandria Medium" pitchFamily="34" charset="-120"/>
              </a:rPr>
              <a:t>Project Goal</a:t>
            </a:r>
            <a:endParaRPr lang="en-US" sz="4450" dirty="0"/>
          </a:p>
        </p:txBody>
      </p:sp>
      <p:sp>
        <p:nvSpPr>
          <p:cNvPr id="3" name="Text 1"/>
          <p:cNvSpPr/>
          <p:nvPr/>
        </p:nvSpPr>
        <p:spPr>
          <a:xfrm>
            <a:off x="793789" y="2340461"/>
            <a:ext cx="8691174" cy="1518617"/>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Alexandria Medium" pitchFamily="34" charset="0"/>
                <a:ea typeface="Alexandria Medium" pitchFamily="34" charset="-122"/>
                <a:cs typeface="Alexandria Medium" pitchFamily="34" charset="-120"/>
              </a:rPr>
              <a:t> Branch dashboard to discuss New, Cross sell and renewal business number</a:t>
            </a:r>
          </a:p>
          <a:p>
            <a:pPr marL="0" indent="0">
              <a:lnSpc>
                <a:spcPts val="2750"/>
              </a:lnSpc>
              <a:buNone/>
            </a:pPr>
            <a:r>
              <a:rPr lang="en-US" sz="2200" dirty="0">
                <a:solidFill>
                  <a:srgbClr val="FFFFFF"/>
                </a:solidFill>
                <a:latin typeface="Alexandria Medium" pitchFamily="34" charset="0"/>
                <a:ea typeface="Alexandria Medium" pitchFamily="34" charset="-122"/>
                <a:cs typeface="Alexandria Medium" pitchFamily="34" charset="-120"/>
              </a:rPr>
              <a:t> with each branch. This dashboard will be discussed between</a:t>
            </a:r>
          </a:p>
          <a:p>
            <a:pPr marL="0" indent="0">
              <a:lnSpc>
                <a:spcPts val="2750"/>
              </a:lnSpc>
              <a:buNone/>
            </a:pPr>
            <a:r>
              <a:rPr lang="en-US" sz="2200" dirty="0">
                <a:solidFill>
                  <a:srgbClr val="FFFFFF"/>
                </a:solidFill>
                <a:latin typeface="Alexandria Medium" pitchFamily="34" charset="0"/>
                <a:ea typeface="Alexandria Medium" pitchFamily="34" charset="-122"/>
                <a:cs typeface="Alexandria Medium" pitchFamily="34" charset="-120"/>
              </a:rPr>
              <a:t> Corporate team and Individual branch heads.</a:t>
            </a:r>
          </a:p>
        </p:txBody>
      </p:sp>
      <p:sp>
        <p:nvSpPr>
          <p:cNvPr id="6" name="Text 4"/>
          <p:cNvSpPr/>
          <p:nvPr/>
        </p:nvSpPr>
        <p:spPr>
          <a:xfrm>
            <a:off x="793789" y="3751897"/>
            <a:ext cx="8334713" cy="2276944"/>
          </a:xfrm>
          <a:prstGeom prst="rect">
            <a:avLst/>
          </a:prstGeom>
          <a:noFill/>
          <a:ln/>
        </p:spPr>
        <p:txBody>
          <a:bodyPr wrap="square" lIns="0" tIns="0" rIns="0" bIns="0" rtlCol="0" anchor="t"/>
          <a:lstStyle/>
          <a:p>
            <a:pPr marL="0" indent="0">
              <a:lnSpc>
                <a:spcPts val="2850"/>
              </a:lnSpc>
              <a:buNone/>
            </a:pPr>
            <a:r>
              <a:rPr lang="en-US" sz="2000" dirty="0">
                <a:solidFill>
                  <a:srgbClr val="EBECEF"/>
                </a:solidFill>
                <a:latin typeface="Alexandria" pitchFamily="34" charset="0"/>
                <a:ea typeface="Alexandria" pitchFamily="34" charset="-122"/>
                <a:cs typeface="Alexandria" pitchFamily="34" charset="-120"/>
              </a:rPr>
              <a:t>Discussing the performance metrics in the branch.</a:t>
            </a:r>
          </a:p>
          <a:p>
            <a:pPr marL="285750" indent="-285750">
              <a:lnSpc>
                <a:spcPts val="2850"/>
              </a:lnSpc>
              <a:buFont typeface="Arial" panose="020B0604020202020204" pitchFamily="34" charset="0"/>
              <a:buChar char="•"/>
            </a:pPr>
            <a:r>
              <a:rPr lang="en-US" sz="1750" b="1" dirty="0">
                <a:solidFill>
                  <a:srgbClr val="EBECEF"/>
                </a:solidFill>
                <a:latin typeface="Alexandria" pitchFamily="34" charset="0"/>
                <a:ea typeface="Alexandria" pitchFamily="34" charset="-122"/>
                <a:cs typeface="Alexandria" pitchFamily="34" charset="-120"/>
              </a:rPr>
              <a:t>Overall performance summary </a:t>
            </a:r>
          </a:p>
          <a:p>
            <a:pPr marL="285750" indent="-285750">
              <a:lnSpc>
                <a:spcPts val="2850"/>
              </a:lnSpc>
              <a:buFont typeface="Arial" panose="020B0604020202020204" pitchFamily="34" charset="0"/>
              <a:buChar char="•"/>
            </a:pPr>
            <a:r>
              <a:rPr lang="en-US" sz="1750" b="1" dirty="0">
                <a:solidFill>
                  <a:srgbClr val="EBECEF"/>
                </a:solidFill>
                <a:latin typeface="Alexandria" pitchFamily="34" charset="0"/>
                <a:ea typeface="Alexandria" pitchFamily="34" charset="-122"/>
                <a:cs typeface="Alexandria" pitchFamily="34" charset="-120"/>
              </a:rPr>
              <a:t>Detailed branch performance</a:t>
            </a:r>
          </a:p>
          <a:p>
            <a:pPr marL="285750" indent="-285750">
              <a:lnSpc>
                <a:spcPts val="2850"/>
              </a:lnSpc>
              <a:buFont typeface="Arial" panose="020B0604020202020204" pitchFamily="34" charset="0"/>
              <a:buChar char="•"/>
            </a:pPr>
            <a:r>
              <a:rPr lang="en-US" sz="1750" b="1" dirty="0">
                <a:solidFill>
                  <a:srgbClr val="EBECEF"/>
                </a:solidFill>
                <a:latin typeface="Alexandria" pitchFamily="34" charset="0"/>
                <a:ea typeface="Alexandria" pitchFamily="34" charset="-122"/>
                <a:cs typeface="Alexandria" pitchFamily="34" charset="-120"/>
              </a:rPr>
              <a:t>Key insights and action items</a:t>
            </a:r>
          </a:p>
          <a:p>
            <a:pPr marL="285750" indent="-285750">
              <a:lnSpc>
                <a:spcPts val="2850"/>
              </a:lnSpc>
              <a:buFont typeface="Arial" panose="020B0604020202020204" pitchFamily="34" charset="0"/>
              <a:buChar char="•"/>
            </a:pPr>
            <a:r>
              <a:rPr lang="en-US" sz="1750" b="1" dirty="0">
                <a:solidFill>
                  <a:srgbClr val="EBECEF"/>
                </a:solidFill>
                <a:latin typeface="Alexandria" pitchFamily="34" charset="0"/>
                <a:ea typeface="Alexandria" pitchFamily="34" charset="-122"/>
                <a:cs typeface="Alexandria" pitchFamily="34" charset="-120"/>
              </a:rPr>
              <a:t>Summary of new ,cross sell and renewal business numbers for the branch</a:t>
            </a:r>
            <a:endParaRPr lang="en-US" sz="1750" dirty="0"/>
          </a:p>
        </p:txBody>
      </p:sp>
    </p:spTree>
    <p:extLst>
      <p:ext uri="{BB962C8B-B14F-4D97-AF65-F5344CB8AC3E}">
        <p14:creationId xmlns:p14="http://schemas.microsoft.com/office/powerpoint/2010/main" val="258441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85" y="401343"/>
            <a:ext cx="8093631"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Alexandria Medium" pitchFamily="34" charset="0"/>
                <a:ea typeface="Alexandria Medium" pitchFamily="34" charset="-122"/>
                <a:cs typeface="Alexandria Medium" pitchFamily="34" charset="-120"/>
              </a:rPr>
              <a:t>Dataset Description</a:t>
            </a:r>
            <a:endParaRPr lang="en-US" sz="4450" dirty="0"/>
          </a:p>
        </p:txBody>
      </p:sp>
      <p:sp>
        <p:nvSpPr>
          <p:cNvPr id="3" name="Text 1"/>
          <p:cNvSpPr/>
          <p:nvPr/>
        </p:nvSpPr>
        <p:spPr>
          <a:xfrm>
            <a:off x="793786" y="142113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Alexandria Medium" pitchFamily="34" charset="0"/>
                <a:ea typeface="Alexandria Medium" pitchFamily="34" charset="-122"/>
                <a:cs typeface="Alexandria Medium" pitchFamily="34" charset="-120"/>
              </a:rPr>
              <a:t>Brokerage:</a:t>
            </a:r>
            <a:endParaRPr lang="en-US" sz="2200" dirty="0"/>
          </a:p>
        </p:txBody>
      </p:sp>
      <p:sp>
        <p:nvSpPr>
          <p:cNvPr id="4" name="Text 2"/>
          <p:cNvSpPr/>
          <p:nvPr/>
        </p:nvSpPr>
        <p:spPr>
          <a:xfrm>
            <a:off x="793789" y="1820218"/>
            <a:ext cx="13042821" cy="362903"/>
          </a:xfrm>
          <a:prstGeom prst="rect">
            <a:avLst/>
          </a:prstGeom>
          <a:noFill/>
          <a:ln/>
        </p:spPr>
        <p:txBody>
          <a:bodyPr wrap="none" lIns="0" tIns="0" rIns="0" bIns="0" rtlCol="0" anchor="t"/>
          <a:lstStyle/>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Contain information about clients' policies, including policy details, income, and renewal status.</a:t>
            </a:r>
            <a:endParaRPr lang="en-US" sz="1600" dirty="0"/>
          </a:p>
        </p:txBody>
      </p:sp>
      <p:sp>
        <p:nvSpPr>
          <p:cNvPr id="7" name="Text 1">
            <a:extLst>
              <a:ext uri="{FF2B5EF4-FFF2-40B4-BE49-F238E27FC236}">
                <a16:creationId xmlns:a16="http://schemas.microsoft.com/office/drawing/2014/main" id="{90780142-6B26-4EE6-82F2-F1C111252844}"/>
              </a:ext>
            </a:extLst>
          </p:cNvPr>
          <p:cNvSpPr/>
          <p:nvPr/>
        </p:nvSpPr>
        <p:spPr>
          <a:xfrm>
            <a:off x="793789" y="240607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Alexandria Medium" pitchFamily="34" charset="0"/>
                <a:ea typeface="Alexandria Medium" pitchFamily="34" charset="-122"/>
                <a:cs typeface="Alexandria Medium" pitchFamily="34" charset="-120"/>
              </a:rPr>
              <a:t>Fees:</a:t>
            </a:r>
            <a:endParaRPr lang="en-US" sz="2200" dirty="0"/>
          </a:p>
        </p:txBody>
      </p:sp>
      <p:sp>
        <p:nvSpPr>
          <p:cNvPr id="8" name="Text 2">
            <a:extLst>
              <a:ext uri="{FF2B5EF4-FFF2-40B4-BE49-F238E27FC236}">
                <a16:creationId xmlns:a16="http://schemas.microsoft.com/office/drawing/2014/main" id="{80C9C959-609A-48C0-AB32-0A3EC824FD7F}"/>
              </a:ext>
            </a:extLst>
          </p:cNvPr>
          <p:cNvSpPr/>
          <p:nvPr/>
        </p:nvSpPr>
        <p:spPr>
          <a:xfrm>
            <a:off x="793788" y="4769443"/>
            <a:ext cx="13042821" cy="362903"/>
          </a:xfrm>
          <a:prstGeom prst="rect">
            <a:avLst/>
          </a:prstGeom>
          <a:noFill/>
          <a:ln/>
        </p:spPr>
        <p:txBody>
          <a:bodyPr wrap="none" lIns="0" tIns="0" rIns="0" bIns="0" rtlCol="0" anchor="t"/>
          <a:lstStyle/>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Holds information about invoices generated, including transaction details and associated clients.</a:t>
            </a:r>
          </a:p>
          <a:p>
            <a:pPr marL="0" indent="0">
              <a:lnSpc>
                <a:spcPts val="2850"/>
              </a:lnSpc>
              <a:buNone/>
            </a:pPr>
            <a:endParaRPr lang="en-US" sz="1600" dirty="0"/>
          </a:p>
        </p:txBody>
      </p:sp>
      <p:sp>
        <p:nvSpPr>
          <p:cNvPr id="9" name="Text 1">
            <a:extLst>
              <a:ext uri="{FF2B5EF4-FFF2-40B4-BE49-F238E27FC236}">
                <a16:creationId xmlns:a16="http://schemas.microsoft.com/office/drawing/2014/main" id="{F98AF321-D5A7-4E60-B11B-C947F404F264}"/>
              </a:ext>
            </a:extLst>
          </p:cNvPr>
          <p:cNvSpPr/>
          <p:nvPr/>
        </p:nvSpPr>
        <p:spPr>
          <a:xfrm>
            <a:off x="793790" y="341653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Alexandria Medium" pitchFamily="34" charset="0"/>
                <a:ea typeface="Alexandria Medium" pitchFamily="34" charset="-122"/>
                <a:cs typeface="Alexandria Medium" pitchFamily="34" charset="-120"/>
              </a:rPr>
              <a:t>Budget:</a:t>
            </a:r>
            <a:endParaRPr lang="en-US" sz="2200" dirty="0"/>
          </a:p>
        </p:txBody>
      </p:sp>
      <p:sp>
        <p:nvSpPr>
          <p:cNvPr id="10" name="Text 1">
            <a:extLst>
              <a:ext uri="{FF2B5EF4-FFF2-40B4-BE49-F238E27FC236}">
                <a16:creationId xmlns:a16="http://schemas.microsoft.com/office/drawing/2014/main" id="{25FD3B71-C946-4D1E-95E6-06156DE398B0}"/>
              </a:ext>
            </a:extLst>
          </p:cNvPr>
          <p:cNvSpPr/>
          <p:nvPr/>
        </p:nvSpPr>
        <p:spPr>
          <a:xfrm>
            <a:off x="796211" y="437204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Alexandria Medium" pitchFamily="34" charset="0"/>
                <a:ea typeface="Alexandria Medium" pitchFamily="34" charset="-122"/>
                <a:cs typeface="Alexandria Medium" pitchFamily="34" charset="-120"/>
              </a:rPr>
              <a:t>Invoice:</a:t>
            </a:r>
            <a:endParaRPr lang="en-US" sz="2200" dirty="0"/>
          </a:p>
        </p:txBody>
      </p:sp>
      <p:sp>
        <p:nvSpPr>
          <p:cNvPr id="11" name="Text 1">
            <a:extLst>
              <a:ext uri="{FF2B5EF4-FFF2-40B4-BE49-F238E27FC236}">
                <a16:creationId xmlns:a16="http://schemas.microsoft.com/office/drawing/2014/main" id="{039DB84C-4A64-48A2-808B-A10D404C76CB}"/>
              </a:ext>
            </a:extLst>
          </p:cNvPr>
          <p:cNvSpPr/>
          <p:nvPr/>
        </p:nvSpPr>
        <p:spPr>
          <a:xfrm>
            <a:off x="793788" y="531114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Alexandria Medium" pitchFamily="34" charset="0"/>
                <a:ea typeface="Alexandria Medium" pitchFamily="34" charset="-122"/>
                <a:cs typeface="Alexandria Medium" pitchFamily="34" charset="-120"/>
              </a:rPr>
              <a:t>Meetings:</a:t>
            </a:r>
            <a:endParaRPr lang="en-US" sz="2200" dirty="0"/>
          </a:p>
        </p:txBody>
      </p:sp>
      <p:sp>
        <p:nvSpPr>
          <p:cNvPr id="12" name="Text 1">
            <a:extLst>
              <a:ext uri="{FF2B5EF4-FFF2-40B4-BE49-F238E27FC236}">
                <a16:creationId xmlns:a16="http://schemas.microsoft.com/office/drawing/2014/main" id="{E0CA69ED-2B4C-49D0-A1FD-6555C46374DC}"/>
              </a:ext>
            </a:extLst>
          </p:cNvPr>
          <p:cNvSpPr/>
          <p:nvPr/>
        </p:nvSpPr>
        <p:spPr>
          <a:xfrm>
            <a:off x="793785" y="629179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Alexandria Medium" pitchFamily="34" charset="0"/>
                <a:ea typeface="Alexandria Medium" pitchFamily="34" charset="-122"/>
                <a:cs typeface="Alexandria Medium" pitchFamily="34" charset="-120"/>
              </a:rPr>
              <a:t>Opportunity:</a:t>
            </a:r>
            <a:endParaRPr lang="en-US" sz="2200" dirty="0"/>
          </a:p>
        </p:txBody>
      </p:sp>
      <p:sp>
        <p:nvSpPr>
          <p:cNvPr id="13" name="Text 2">
            <a:extLst>
              <a:ext uri="{FF2B5EF4-FFF2-40B4-BE49-F238E27FC236}">
                <a16:creationId xmlns:a16="http://schemas.microsoft.com/office/drawing/2014/main" id="{52C71AB1-5790-454E-8D13-071BF97A0E6C}"/>
              </a:ext>
            </a:extLst>
          </p:cNvPr>
          <p:cNvSpPr/>
          <p:nvPr/>
        </p:nvSpPr>
        <p:spPr>
          <a:xfrm>
            <a:off x="793787" y="3803992"/>
            <a:ext cx="13042821" cy="362903"/>
          </a:xfrm>
          <a:prstGeom prst="rect">
            <a:avLst/>
          </a:prstGeom>
          <a:noFill/>
          <a:ln/>
        </p:spPr>
        <p:txBody>
          <a:bodyPr wrap="none" lIns="0" tIns="0" rIns="0" bIns="0" rtlCol="0" anchor="t"/>
          <a:lstStyle/>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Contain Details the budget allocations for branches and employees, including new roles, cross-sell initiatives, and renewals.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a:t>
            </a:r>
            <a:endParaRPr lang="en-US" sz="1600" dirty="0"/>
          </a:p>
        </p:txBody>
      </p:sp>
      <p:sp>
        <p:nvSpPr>
          <p:cNvPr id="14" name="Text 2">
            <a:extLst>
              <a:ext uri="{FF2B5EF4-FFF2-40B4-BE49-F238E27FC236}">
                <a16:creationId xmlns:a16="http://schemas.microsoft.com/office/drawing/2014/main" id="{C570D64A-18FC-4954-A0F6-5CB6F34534AA}"/>
              </a:ext>
            </a:extLst>
          </p:cNvPr>
          <p:cNvSpPr/>
          <p:nvPr/>
        </p:nvSpPr>
        <p:spPr>
          <a:xfrm>
            <a:off x="793785" y="5792520"/>
            <a:ext cx="13042821" cy="362903"/>
          </a:xfrm>
          <a:prstGeom prst="rect">
            <a:avLst/>
          </a:prstGeom>
          <a:noFill/>
          <a:ln/>
        </p:spPr>
        <p:txBody>
          <a:bodyPr wrap="none" lIns="0" tIns="0" rIns="0" bIns="0" rtlCol="0" anchor="t"/>
          <a:lstStyle/>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Tracks meetings managed by account executives, including branch associations and attendee details.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a:t>
            </a:r>
            <a:endParaRPr lang="en-US" sz="1600" dirty="0"/>
          </a:p>
        </p:txBody>
      </p:sp>
      <p:sp>
        <p:nvSpPr>
          <p:cNvPr id="15" name="Text 2">
            <a:extLst>
              <a:ext uri="{FF2B5EF4-FFF2-40B4-BE49-F238E27FC236}">
                <a16:creationId xmlns:a16="http://schemas.microsoft.com/office/drawing/2014/main" id="{D9C3520A-E87F-4F35-842C-47D879D487EA}"/>
              </a:ext>
            </a:extLst>
          </p:cNvPr>
          <p:cNvSpPr/>
          <p:nvPr/>
        </p:nvSpPr>
        <p:spPr>
          <a:xfrm>
            <a:off x="793788" y="2819056"/>
            <a:ext cx="13042821" cy="362903"/>
          </a:xfrm>
          <a:prstGeom prst="rect">
            <a:avLst/>
          </a:prstGeom>
          <a:noFill/>
          <a:ln/>
        </p:spPr>
        <p:txBody>
          <a:bodyPr wrap="none" lIns="0" tIns="0" rIns="0" bIns="0" rtlCol="0" anchor="t"/>
          <a:lstStyle/>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Contains data on client-related income transactions, including revenue details and transaction types.</a:t>
            </a:r>
          </a:p>
          <a:p>
            <a:pPr marL="0" indent="0">
              <a:lnSpc>
                <a:spcPts val="2850"/>
              </a:lnSpc>
              <a:buNone/>
            </a:pPr>
            <a:endParaRPr lang="en-US" sz="1600" dirty="0"/>
          </a:p>
        </p:txBody>
      </p:sp>
      <p:sp>
        <p:nvSpPr>
          <p:cNvPr id="16" name="Text 2">
            <a:extLst>
              <a:ext uri="{FF2B5EF4-FFF2-40B4-BE49-F238E27FC236}">
                <a16:creationId xmlns:a16="http://schemas.microsoft.com/office/drawing/2014/main" id="{1ADB2ED3-2118-412F-BF68-586472D14F7D}"/>
              </a:ext>
            </a:extLst>
          </p:cNvPr>
          <p:cNvSpPr/>
          <p:nvPr/>
        </p:nvSpPr>
        <p:spPr>
          <a:xfrm>
            <a:off x="796211" y="6727626"/>
            <a:ext cx="13042821" cy="362903"/>
          </a:xfrm>
          <a:prstGeom prst="rect">
            <a:avLst/>
          </a:prstGeom>
          <a:noFill/>
          <a:ln/>
        </p:spPr>
        <p:txBody>
          <a:bodyPr wrap="none" lIns="0" tIns="0" rIns="0" bIns="0" rtlCol="0" anchor="t"/>
          <a:lstStyle/>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Contain Documents details of opportunities managed by account executives, including revenue, stages, and risk information.</a:t>
            </a:r>
            <a:endParaRPr lang="en-US" sz="1600" dirty="0"/>
          </a:p>
        </p:txBody>
      </p:sp>
    </p:spTree>
    <p:extLst>
      <p:ext uri="{BB962C8B-B14F-4D97-AF65-F5344CB8AC3E}">
        <p14:creationId xmlns:p14="http://schemas.microsoft.com/office/powerpoint/2010/main" val="169696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889284"/>
            <a:ext cx="8093631"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Tahoma" panose="020B0604030504040204" pitchFamily="34" charset="0"/>
                <a:ea typeface="Tahoma" panose="020B0604030504040204" pitchFamily="34" charset="0"/>
                <a:cs typeface="Tahoma" panose="020B0604030504040204" pitchFamily="34" charset="0"/>
              </a:rPr>
              <a:t>Branch Dashboard </a:t>
            </a:r>
            <a:r>
              <a:rPr lang="en-US" sz="4000" dirty="0">
                <a:solidFill>
                  <a:srgbClr val="FFFFFF"/>
                </a:solidFill>
                <a:latin typeface="Tahoma" panose="020B0604030504040204" pitchFamily="34" charset="0"/>
                <a:ea typeface="Tahoma" panose="020B0604030504040204" pitchFamily="34" charset="0"/>
                <a:cs typeface="Tahoma" panose="020B0604030504040204" pitchFamily="34" charset="0"/>
              </a:rPr>
              <a:t>Overview</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3" name="Text 1"/>
          <p:cNvSpPr/>
          <p:nvPr/>
        </p:nvSpPr>
        <p:spPr>
          <a:xfrm>
            <a:off x="793790" y="3051691"/>
            <a:ext cx="13042821" cy="725805"/>
          </a:xfrm>
          <a:prstGeom prst="rect">
            <a:avLst/>
          </a:prstGeom>
          <a:noFill/>
          <a:ln/>
        </p:spPr>
        <p:txBody>
          <a:bodyPr wrap="square" lIns="0" tIns="0" rIns="0" bIns="0" rtlCol="0" anchor="t"/>
          <a:lstStyle/>
          <a:p>
            <a:pPr marL="0" indent="0">
              <a:lnSpc>
                <a:spcPts val="2850"/>
              </a:lnSpc>
              <a:buNone/>
            </a:pPr>
            <a:r>
              <a:rPr lang="en-US" sz="2400" dirty="0">
                <a:solidFill>
                  <a:srgbClr val="EBECEF"/>
                </a:solidFill>
                <a:latin typeface="Tahoma" panose="020B0604030504040204" pitchFamily="34" charset="0"/>
                <a:ea typeface="Tahoma" panose="020B0604030504040204" pitchFamily="34" charset="0"/>
                <a:cs typeface="Tahoma" panose="020B0604030504040204" pitchFamily="34" charset="0"/>
              </a:rPr>
              <a:t>The Insurance Branch Analytics Dashboard is designed to provide a comprehensive view of branch performance, focusing on key metrics related to new, Cross sell business and renewals.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 2"/>
          <p:cNvSpPr/>
          <p:nvPr/>
        </p:nvSpPr>
        <p:spPr>
          <a:xfrm>
            <a:off x="793790" y="4032647"/>
            <a:ext cx="13042821" cy="362903"/>
          </a:xfrm>
          <a:prstGeom prst="rect">
            <a:avLst/>
          </a:prstGeom>
          <a:noFill/>
          <a:ln/>
        </p:spPr>
        <p:txBody>
          <a:bodyPr wrap="none" lIns="0" tIns="0" rIns="0" bIns="0" rtlCol="0" anchor="t"/>
          <a:lstStyle/>
          <a:p>
            <a:pPr marL="0" indent="0">
              <a:lnSpc>
                <a:spcPts val="2850"/>
              </a:lnSpc>
              <a:buNone/>
            </a:pPr>
            <a:r>
              <a:rPr lang="en-US" sz="2400" dirty="0">
                <a:solidFill>
                  <a:srgbClr val="EBECEF"/>
                </a:solidFill>
                <a:latin typeface="Tahoma" panose="020B0604030504040204" pitchFamily="34" charset="0"/>
                <a:ea typeface="Tahoma" panose="020B0604030504040204" pitchFamily="34" charset="0"/>
                <a:cs typeface="Tahoma" panose="020B0604030504040204" pitchFamily="34" charset="0"/>
              </a:rPr>
              <a:t>The primary purpose of the dashboard is to enable branch managers and team members to:</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Text 3"/>
          <p:cNvSpPr/>
          <p:nvPr/>
        </p:nvSpPr>
        <p:spPr>
          <a:xfrm>
            <a:off x="793790" y="4650700"/>
            <a:ext cx="13042821" cy="362903"/>
          </a:xfrm>
          <a:prstGeom prst="rect">
            <a:avLst/>
          </a:prstGeom>
          <a:noFill/>
          <a:ln/>
        </p:spPr>
        <p:txBody>
          <a:bodyPr wrap="none" lIns="0" tIns="0" rIns="0" bIns="0" rtlCol="0" anchor="t"/>
          <a:lstStyle/>
          <a:p>
            <a:pPr marL="342900" indent="-342900">
              <a:lnSpc>
                <a:spcPts val="2850"/>
              </a:lnSpc>
              <a:buSzPct val="100000"/>
              <a:buFont typeface="+mj-lt"/>
              <a:buAutoNum type="arabicPeriod"/>
            </a:pPr>
            <a:r>
              <a:rPr lang="en-US" sz="2400" dirty="0">
                <a:solidFill>
                  <a:srgbClr val="EBECEF"/>
                </a:solidFill>
                <a:latin typeface="Tahoma" panose="020B0604030504040204" pitchFamily="34" charset="0"/>
                <a:ea typeface="Tahoma" panose="020B0604030504040204" pitchFamily="34" charset="0"/>
                <a:cs typeface="Tahoma" panose="020B0604030504040204" pitchFamily="34" charset="0"/>
              </a:rPr>
              <a:t>Monitor progress toward sales targets and identify areas for improvement.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Text 4"/>
          <p:cNvSpPr/>
          <p:nvPr/>
        </p:nvSpPr>
        <p:spPr>
          <a:xfrm>
            <a:off x="793790" y="5092898"/>
            <a:ext cx="13042821"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2"/>
            </a:pPr>
            <a:r>
              <a:rPr lang="en-US" sz="2400" dirty="0">
                <a:solidFill>
                  <a:srgbClr val="EBECEF"/>
                </a:solidFill>
                <a:latin typeface="Tahoma" panose="020B0604030504040204" pitchFamily="34" charset="0"/>
                <a:ea typeface="Tahoma" panose="020B0604030504040204" pitchFamily="34" charset="0"/>
                <a:cs typeface="Tahoma" panose="020B0604030504040204" pitchFamily="34" charset="0"/>
              </a:rPr>
              <a:t>Understand customer behavior and preferences to personalize service and offerings.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7" name="Text 5"/>
          <p:cNvSpPr/>
          <p:nvPr/>
        </p:nvSpPr>
        <p:spPr>
          <a:xfrm>
            <a:off x="793790" y="5535097"/>
            <a:ext cx="13042821"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3"/>
            </a:pPr>
            <a:r>
              <a:rPr lang="en-US" sz="2400" dirty="0">
                <a:solidFill>
                  <a:srgbClr val="EBECEF"/>
                </a:solidFill>
                <a:latin typeface="Tahoma" panose="020B0604030504040204" pitchFamily="34" charset="0"/>
                <a:ea typeface="Tahoma" panose="020B0604030504040204" pitchFamily="34" charset="0"/>
                <a:cs typeface="Tahoma" panose="020B0604030504040204" pitchFamily="34" charset="0"/>
              </a:rPr>
              <a:t>Optimize resource allocation and improve operational efficiency.</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8" name="Text 6"/>
          <p:cNvSpPr/>
          <p:nvPr/>
        </p:nvSpPr>
        <p:spPr>
          <a:xfrm>
            <a:off x="793790" y="5977295"/>
            <a:ext cx="13042821"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4"/>
            </a:pPr>
            <a:r>
              <a:rPr lang="en-US" sz="2400" dirty="0">
                <a:solidFill>
                  <a:srgbClr val="EBECEF"/>
                </a:solidFill>
                <a:latin typeface="Tahoma" panose="020B0604030504040204" pitchFamily="34" charset="0"/>
                <a:ea typeface="Tahoma" panose="020B0604030504040204" pitchFamily="34" charset="0"/>
                <a:cs typeface="Tahoma" panose="020B0604030504040204" pitchFamily="34" charset="0"/>
              </a:rPr>
              <a:t>Make data-driven decisions to enhance branch performance and achieve strategic goals.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226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46518" y="88583"/>
            <a:ext cx="7558921" cy="708779"/>
          </a:xfrm>
          <a:prstGeom prst="rect">
            <a:avLst/>
          </a:prstGeom>
          <a:noFill/>
          <a:ln/>
        </p:spPr>
        <p:txBody>
          <a:bodyPr wrap="none" lIns="0" tIns="0" rIns="0" bIns="0" rtlCol="0" anchor="t"/>
          <a:lstStyle/>
          <a:p>
            <a:pPr marL="0" indent="0">
              <a:lnSpc>
                <a:spcPts val="5550"/>
              </a:lnSpc>
              <a:buNone/>
            </a:pPr>
            <a:r>
              <a:rPr lang="en-US" sz="3600" dirty="0">
                <a:solidFill>
                  <a:srgbClr val="FFFFFF"/>
                </a:solidFill>
                <a:latin typeface="Alexandria Medium" pitchFamily="34" charset="0"/>
                <a:ea typeface="Alexandria Medium" pitchFamily="34" charset="-122"/>
                <a:cs typeface="Alexandria Medium" pitchFamily="34" charset="-120"/>
              </a:rPr>
              <a:t>Excel Dashboard Overview</a:t>
            </a:r>
            <a:endParaRPr lang="en-US" sz="3600" dirty="0"/>
          </a:p>
        </p:txBody>
      </p:sp>
      <p:pic>
        <p:nvPicPr>
          <p:cNvPr id="5" name="Picture 4">
            <a:extLst>
              <a:ext uri="{FF2B5EF4-FFF2-40B4-BE49-F238E27FC236}">
                <a16:creationId xmlns:a16="http://schemas.microsoft.com/office/drawing/2014/main" id="{769396B9-2914-FA5E-B4A1-801DA25F24B1}"/>
              </a:ext>
            </a:extLst>
          </p:cNvPr>
          <p:cNvPicPr>
            <a:picLocks noChangeAspect="1"/>
          </p:cNvPicPr>
          <p:nvPr/>
        </p:nvPicPr>
        <p:blipFill>
          <a:blip r:embed="rId3"/>
          <a:stretch>
            <a:fillRect/>
          </a:stretch>
        </p:blipFill>
        <p:spPr>
          <a:xfrm>
            <a:off x="721871" y="799637"/>
            <a:ext cx="11750956" cy="70087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50975F4-37E5-41F0-910E-47CCB681F855}"/>
              </a:ext>
            </a:extLst>
          </p:cNvPr>
          <p:cNvSpPr/>
          <p:nvPr/>
        </p:nvSpPr>
        <p:spPr>
          <a:xfrm>
            <a:off x="235851" y="259064"/>
            <a:ext cx="7558921" cy="708779"/>
          </a:xfrm>
          <a:prstGeom prst="rect">
            <a:avLst/>
          </a:prstGeom>
          <a:noFill/>
          <a:ln/>
        </p:spPr>
        <p:txBody>
          <a:bodyPr wrap="none" lIns="0" tIns="0" rIns="0" bIns="0" rtlCol="0" anchor="t"/>
          <a:lstStyle/>
          <a:p>
            <a:pPr>
              <a:lnSpc>
                <a:spcPts val="5550"/>
              </a:lnSpc>
            </a:pPr>
            <a:r>
              <a:rPr lang="en-US" sz="3200" dirty="0">
                <a:solidFill>
                  <a:srgbClr val="FFFFFF"/>
                </a:solidFill>
                <a:latin typeface="Alexandria Medium" pitchFamily="34" charset="0"/>
                <a:ea typeface="Alexandria Medium" pitchFamily="34" charset="-122"/>
                <a:cs typeface="Alexandria Medium" pitchFamily="34" charset="-120"/>
              </a:rPr>
              <a:t>Key Performance Indicators (KPIs)</a:t>
            </a:r>
            <a:endParaRPr lang="en-US" sz="3200" dirty="0"/>
          </a:p>
          <a:p>
            <a:pPr marL="0" indent="0">
              <a:lnSpc>
                <a:spcPts val="5550"/>
              </a:lnSpc>
              <a:buNone/>
            </a:pPr>
            <a:endParaRPr lang="en-US" sz="3200" dirty="0"/>
          </a:p>
        </p:txBody>
      </p:sp>
      <p:sp>
        <p:nvSpPr>
          <p:cNvPr id="6" name="Text 2">
            <a:extLst>
              <a:ext uri="{FF2B5EF4-FFF2-40B4-BE49-F238E27FC236}">
                <a16:creationId xmlns:a16="http://schemas.microsoft.com/office/drawing/2014/main" id="{0C1F4449-BCA0-4BF7-A0EA-7923816F3EC6}"/>
              </a:ext>
            </a:extLst>
          </p:cNvPr>
          <p:cNvSpPr/>
          <p:nvPr/>
        </p:nvSpPr>
        <p:spPr>
          <a:xfrm>
            <a:off x="531188" y="4126962"/>
            <a:ext cx="10752449" cy="362903"/>
          </a:xfrm>
          <a:prstGeom prst="rect">
            <a:avLst/>
          </a:prstGeom>
          <a:noFill/>
          <a:ln/>
        </p:spPr>
        <p:txBody>
          <a:bodyPr wrap="none" lIns="0" tIns="0" rIns="0" bIns="0" rtlCol="0" anchor="t"/>
          <a:lstStyle/>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This chart evaluates  performance using three key metrics: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Target  – The goal set.</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Invoice – The actual invoiced amount.</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Achieved  – The revenue successfully achieved.</a:t>
            </a:r>
          </a:p>
        </p:txBody>
      </p:sp>
      <p:sp>
        <p:nvSpPr>
          <p:cNvPr id="11" name="Text 2">
            <a:extLst>
              <a:ext uri="{FF2B5EF4-FFF2-40B4-BE49-F238E27FC236}">
                <a16:creationId xmlns:a16="http://schemas.microsoft.com/office/drawing/2014/main" id="{9DD6E099-5C67-48E3-8FF6-587EA9A7B19D}"/>
              </a:ext>
            </a:extLst>
          </p:cNvPr>
          <p:cNvSpPr/>
          <p:nvPr/>
        </p:nvSpPr>
        <p:spPr>
          <a:xfrm>
            <a:off x="3428500" y="3509001"/>
            <a:ext cx="10752449" cy="362903"/>
          </a:xfrm>
          <a:prstGeom prst="rect">
            <a:avLst/>
          </a:prstGeom>
          <a:noFill/>
          <a:ln/>
        </p:spPr>
        <p:txBody>
          <a:bodyPr wrap="none" lIns="0" tIns="0" rIns="0" bIns="0" rtlCol="0" anchor="t"/>
          <a:lstStyle/>
          <a:p>
            <a:pPr marL="0" indent="0">
              <a:lnSpc>
                <a:spcPts val="2850"/>
              </a:lnSpc>
              <a:buNone/>
            </a:pPr>
            <a:endParaRPr lang="en-US" sz="1600" dirty="0"/>
          </a:p>
        </p:txBody>
      </p:sp>
      <p:sp>
        <p:nvSpPr>
          <p:cNvPr id="12" name="Text 2">
            <a:extLst>
              <a:ext uri="{FF2B5EF4-FFF2-40B4-BE49-F238E27FC236}">
                <a16:creationId xmlns:a16="http://schemas.microsoft.com/office/drawing/2014/main" id="{E34B043B-9C15-4A15-B2DC-900DDC9C96A5}"/>
              </a:ext>
            </a:extLst>
          </p:cNvPr>
          <p:cNvSpPr/>
          <p:nvPr/>
        </p:nvSpPr>
        <p:spPr>
          <a:xfrm>
            <a:off x="3428499" y="6015037"/>
            <a:ext cx="10752449" cy="362903"/>
          </a:xfrm>
          <a:prstGeom prst="rect">
            <a:avLst/>
          </a:prstGeom>
          <a:noFill/>
          <a:ln/>
        </p:spPr>
        <p:txBody>
          <a:bodyPr wrap="none" lIns="0" tIns="0" rIns="0" bIns="0" rtlCol="0" anchor="t"/>
          <a:lstStyle/>
          <a:p>
            <a:pPr marL="0" indent="0">
              <a:lnSpc>
                <a:spcPts val="2850"/>
              </a:lnSpc>
              <a:buNone/>
            </a:pPr>
            <a:endParaRPr lang="en-US" sz="1600" dirty="0">
              <a:solidFill>
                <a:srgbClr val="EBECEF"/>
              </a:solidFill>
              <a:latin typeface="Alexandria" pitchFamily="34" charset="0"/>
              <a:ea typeface="Alexandria" pitchFamily="34" charset="-122"/>
              <a:cs typeface="Alexandria" pitchFamily="34" charset="-120"/>
            </a:endParaRPr>
          </a:p>
        </p:txBody>
      </p:sp>
      <p:pic>
        <p:nvPicPr>
          <p:cNvPr id="16" name="Picture 15">
            <a:extLst>
              <a:ext uri="{FF2B5EF4-FFF2-40B4-BE49-F238E27FC236}">
                <a16:creationId xmlns:a16="http://schemas.microsoft.com/office/drawing/2014/main" id="{411ECEFB-3E5C-A000-4680-01E1B492551B}"/>
              </a:ext>
            </a:extLst>
          </p:cNvPr>
          <p:cNvPicPr>
            <a:picLocks noChangeAspect="1"/>
          </p:cNvPicPr>
          <p:nvPr/>
        </p:nvPicPr>
        <p:blipFill>
          <a:blip r:embed="rId2"/>
          <a:stretch>
            <a:fillRect/>
          </a:stretch>
        </p:blipFill>
        <p:spPr>
          <a:xfrm>
            <a:off x="146192" y="671966"/>
            <a:ext cx="7045718" cy="2837035"/>
          </a:xfrm>
          <a:prstGeom prst="rect">
            <a:avLst/>
          </a:prstGeom>
        </p:spPr>
      </p:pic>
    </p:spTree>
    <p:extLst>
      <p:ext uri="{BB962C8B-B14F-4D97-AF65-F5344CB8AC3E}">
        <p14:creationId xmlns:p14="http://schemas.microsoft.com/office/powerpoint/2010/main" val="2230790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725</TotalTime>
  <Words>1095</Words>
  <Application>Microsoft Office PowerPoint</Application>
  <PresentationFormat>Custom</PresentationFormat>
  <Paragraphs>152</Paragraphs>
  <Slides>18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Alexandria Medium</vt:lpstr>
      <vt:lpstr>Wingdings 2</vt:lpstr>
      <vt:lpstr>Arial</vt:lpstr>
      <vt:lpstr>Calisto MT</vt:lpstr>
      <vt:lpstr>Alexandria</vt:lpstr>
      <vt:lpstr>Tahoma</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Praveen Shivamurthy</cp:lastModifiedBy>
  <cp:revision>98</cp:revision>
  <dcterms:created xsi:type="dcterms:W3CDTF">2025-02-16T19:55:31Z</dcterms:created>
  <dcterms:modified xsi:type="dcterms:W3CDTF">2025-08-02T06:23:44Z</dcterms:modified>
</cp:coreProperties>
</file>