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400" r:id="rId5"/>
    <p:sldId id="408" r:id="rId6"/>
    <p:sldId id="401" r:id="rId7"/>
    <p:sldId id="402" r:id="rId8"/>
    <p:sldId id="403" r:id="rId9"/>
    <p:sldId id="409" r:id="rId10"/>
    <p:sldId id="411" r:id="rId11"/>
    <p:sldId id="404" r:id="rId12"/>
    <p:sldId id="412" r:id="rId13"/>
    <p:sldId id="405" r:id="rId14"/>
    <p:sldId id="406" r:id="rId15"/>
    <p:sldId id="407" r:id="rId16"/>
    <p:sldId id="4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13" autoAdjust="0"/>
    <p:restoredTop sz="94660" autoAdjust="0"/>
  </p:normalViewPr>
  <p:slideViewPr>
    <p:cSldViewPr snapToGrid="0">
      <p:cViewPr varScale="1">
        <p:scale>
          <a:sx n="156" d="100"/>
          <a:sy n="156" d="100"/>
        </p:scale>
        <p:origin x="208" y="2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12/27/23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ENGINEERING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REAL TIME OBJECT DETECTION USING DEEP LEARNING</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519344" cy="1015663"/>
          </a:xfrm>
          <a:prstGeom prst="rect">
            <a:avLst/>
          </a:prstGeom>
          <a:noFill/>
        </p:spPr>
        <p:txBody>
          <a:bodyPr wrap="none" rtlCol="0">
            <a:spAutoFit/>
          </a:bodyPr>
          <a:lstStyle/>
          <a:p>
            <a:r>
              <a:rPr lang="en-US" sz="2000" b="1" dirty="0"/>
              <a:t>Submitted by: </a:t>
            </a:r>
          </a:p>
          <a:p>
            <a:r>
              <a:rPr lang="en-US" sz="2000" dirty="0" err="1"/>
              <a:t>Chandrashekharachari</a:t>
            </a:r>
            <a:endParaRPr lang="en-US" sz="2000" dirty="0"/>
          </a:p>
          <a:p>
            <a:r>
              <a:rPr lang="en-US" sz="2000" dirty="0"/>
              <a:t>20BCS4428</a:t>
            </a:r>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Ms. Tanvi Mam</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032148-00E1-1C91-F182-BA1E559D3757}"/>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a:extLst>
              <a:ext uri="{FF2B5EF4-FFF2-40B4-BE49-F238E27FC236}">
                <a16:creationId xmlns:a16="http://schemas.microsoft.com/office/drawing/2014/main" id="{026C59A0-9B0F-CEA6-478F-2BB04DF17CAC}"/>
              </a:ext>
            </a:extLst>
          </p:cNvPr>
          <p:cNvPicPr>
            <a:picLocks noChangeAspect="1"/>
          </p:cNvPicPr>
          <p:nvPr/>
        </p:nvPicPr>
        <p:blipFill rotWithShape="1">
          <a:blip r:embed="rId2"/>
          <a:srcRect r="24337" b="26141"/>
          <a:stretch/>
        </p:blipFill>
        <p:spPr>
          <a:xfrm>
            <a:off x="1358900" y="822222"/>
            <a:ext cx="9499600" cy="5213556"/>
          </a:xfrm>
          <a:prstGeom prst="rect">
            <a:avLst/>
          </a:prstGeom>
        </p:spPr>
      </p:pic>
    </p:spTree>
    <p:extLst>
      <p:ext uri="{BB962C8B-B14F-4D97-AF65-F5344CB8AC3E}">
        <p14:creationId xmlns:p14="http://schemas.microsoft.com/office/powerpoint/2010/main" val="297337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613647"/>
            <a:ext cx="10515600" cy="4563316"/>
          </a:xfrm>
        </p:spPr>
        <p:txBody>
          <a:bodyPr>
            <a:noAutofit/>
          </a:bodyPr>
          <a:lstStyle/>
          <a:p>
            <a:pPr marL="457200" algn="just">
              <a:lnSpc>
                <a:spcPct val="115000"/>
              </a:lnSpc>
              <a:spcAft>
                <a:spcPts val="800"/>
              </a:spcAft>
            </a:pPr>
            <a:r>
              <a:rPr lang="en-US" sz="2000" dirty="0">
                <a:effectLst/>
                <a:ea typeface="Calibri" panose="020F0502020204030204" pitchFamily="34" charset="0"/>
                <a:cs typeface="Times New Roman" panose="02020603050405020304" pitchFamily="18" charset="0"/>
              </a:rPr>
              <a:t>As In the modern world, object detection and recognition can be regarded as one of the most difficult, complicated, and crucial tasks in the field of computer vision. As far as we know, this project was created with the fundamental goal of capturing real-time objects in images, videos, or web cams.</a:t>
            </a:r>
          </a:p>
          <a:p>
            <a:pPr marL="457200" algn="just">
              <a:lnSpc>
                <a:spcPct val="115000"/>
              </a:lnSpc>
              <a:spcAft>
                <a:spcPts val="800"/>
              </a:spcAft>
            </a:pPr>
            <a:r>
              <a:rPr lang="en-US" sz="2000" dirty="0">
                <a:effectLst/>
                <a:ea typeface="Calibri" panose="020F0502020204030204" pitchFamily="34" charset="0"/>
                <a:cs typeface="Times New Roman" panose="02020603050405020304" pitchFamily="18" charset="0"/>
              </a:rPr>
              <a:t>One of the newest and most fascinating areas of deep learning is object recognition. Face detection is a popular use of object detection, found in almost all smartphone cameras. On multiple deep learning models capable of performing real-time object detection and recognition. By studying the performance of these algorithms on standard datasets, YOLOv3, Tiny-YOLOv3 and Faster R-CNN have been identified as the most suitable and efficient deep learning models to perform detection and recognition of real-time objects on scale engineering vehicles. It is concluded that Faster R-CNN performs on par with SSD and FCN models in terms of speed, while exhibiting better accuracy compared to these models.</a:t>
            </a:r>
            <a:endParaRPr lang="en-IN" sz="2000" dirty="0">
              <a:effectLst/>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lnSpcReduction="10000"/>
          </a:bodyPr>
          <a:lstStyle/>
          <a:p>
            <a:pPr marL="457200" algn="just">
              <a:lnSpc>
                <a:spcPct val="115000"/>
              </a:lnSpc>
            </a:pPr>
            <a:r>
              <a:rPr lang="en-US" sz="1900" dirty="0">
                <a:effectLst/>
                <a:ea typeface="Calibri" panose="020F0502020204030204" pitchFamily="34" charset="0"/>
                <a:cs typeface="Times New Roman" panose="02020603050405020304" pitchFamily="18" charset="0"/>
              </a:rPr>
              <a:t>As In the modern world, object detection and recognition can be regarded as one of the most difficult, complicated, and crucial tasks in the field of computer vision. As far as we know, this project was created with the fundamental goal of capturing real-time objects in images, videos, or web cams.</a:t>
            </a:r>
            <a:endParaRPr lang="en-IN" sz="1900" dirty="0">
              <a:effectLst/>
              <a:ea typeface="Calibri" panose="020F0502020204030204" pitchFamily="34" charset="0"/>
              <a:cs typeface="Times New Roman" panose="02020603050405020304" pitchFamily="18" charset="0"/>
            </a:endParaRPr>
          </a:p>
          <a:p>
            <a:pPr marL="457200" algn="just">
              <a:lnSpc>
                <a:spcPct val="115000"/>
              </a:lnSpc>
            </a:pPr>
            <a:r>
              <a:rPr lang="en-US" sz="1900" dirty="0">
                <a:effectLst/>
                <a:ea typeface="Calibri" panose="020F0502020204030204" pitchFamily="34" charset="0"/>
                <a:cs typeface="Times New Roman" panose="02020603050405020304" pitchFamily="18" charset="0"/>
              </a:rPr>
              <a:t> Future innovations can be concentrated by putting the project on a system with GPU for quicker outcomes and greater accuracy. It can be improved and innovated in the future by anyone without worrying about complexity.</a:t>
            </a:r>
            <a:endParaRPr lang="en-IN" sz="1900" dirty="0">
              <a:effectLst/>
              <a:ea typeface="Calibri" panose="020F0502020204030204" pitchFamily="34" charset="0"/>
              <a:cs typeface="Times New Roman" panose="02020603050405020304" pitchFamily="18" charset="0"/>
            </a:endParaRPr>
          </a:p>
          <a:p>
            <a:pPr marL="457200" algn="just">
              <a:lnSpc>
                <a:spcPct val="115000"/>
              </a:lnSpc>
            </a:pPr>
            <a:r>
              <a:rPr lang="en-US" sz="1900" dirty="0">
                <a:effectLst/>
                <a:ea typeface="Calibri" panose="020F0502020204030204" pitchFamily="34" charset="0"/>
                <a:cs typeface="Times New Roman" panose="02020603050405020304" pitchFamily="18" charset="0"/>
              </a:rPr>
              <a:t> For instance, MS COCO does small object detection in several face detection tasks and applications. for better small object </a:t>
            </a:r>
            <a:r>
              <a:rPr lang="en-US" sz="1900" dirty="0" err="1">
                <a:effectLst/>
                <a:ea typeface="Calibri" panose="020F0502020204030204" pitchFamily="34" charset="0"/>
                <a:cs typeface="Times New Roman" panose="02020603050405020304" pitchFamily="18" charset="0"/>
              </a:rPr>
              <a:t>localisation</a:t>
            </a:r>
            <a:r>
              <a:rPr lang="en-US" sz="1900" dirty="0">
                <a:effectLst/>
                <a:ea typeface="Calibri" panose="020F0502020204030204" pitchFamily="34" charset="0"/>
                <a:cs typeface="Times New Roman" panose="02020603050405020304" pitchFamily="18" charset="0"/>
              </a:rPr>
              <a:t> across partial barriers. In order to improve the network architecture, we will make some changes.</a:t>
            </a:r>
            <a:endParaRPr lang="en-IN" sz="1900" dirty="0">
              <a:effectLst/>
              <a:ea typeface="Calibri" panose="020F0502020204030204" pitchFamily="34" charset="0"/>
              <a:cs typeface="Times New Roman" panose="02020603050405020304" pitchFamily="18" charset="0"/>
            </a:endParaRPr>
          </a:p>
          <a:p>
            <a:pPr marL="457200" algn="just">
              <a:lnSpc>
                <a:spcPct val="115000"/>
              </a:lnSpc>
              <a:spcAft>
                <a:spcPts val="800"/>
              </a:spcAft>
            </a:pPr>
            <a:r>
              <a:rPr lang="en-US" sz="1900" dirty="0">
                <a:effectLst/>
                <a:ea typeface="Calibri" panose="020F0502020204030204" pitchFamily="34" charset="0"/>
                <a:cs typeface="Times New Roman" panose="02020603050405020304" pitchFamily="18" charset="0"/>
              </a:rPr>
              <a:t> To achieve accurate and efficient recognition of small objects, thereby reducing reliance on data networks.</a:t>
            </a:r>
            <a:endParaRPr lang="en-IN" sz="1900" dirty="0">
              <a:effectLst/>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pPr marL="342900" lvl="0" indent="-342900" algn="just">
              <a:lnSpc>
                <a:spcPct val="115000"/>
              </a:lnSpc>
              <a:buFont typeface="Symbol" panose="05050102010706020507" pitchFamily="18" charset="2"/>
              <a:buChar char=""/>
            </a:pPr>
            <a:r>
              <a:rPr lang="en-US" sz="1900" dirty="0">
                <a:effectLst/>
                <a:ea typeface="Calibri" panose="020F0502020204030204" pitchFamily="34" charset="0"/>
                <a:cs typeface="Times New Roman" panose="02020603050405020304" pitchFamily="18" charset="0"/>
              </a:rPr>
              <a:t>S. Murugan, K. S. Devi (2018), A. </a:t>
            </a:r>
            <a:r>
              <a:rPr lang="en-US" sz="1900" dirty="0" err="1">
                <a:effectLst/>
                <a:ea typeface="Calibri" panose="020F0502020204030204" pitchFamily="34" charset="0"/>
                <a:cs typeface="Times New Roman" panose="02020603050405020304" pitchFamily="18" charset="0"/>
              </a:rPr>
              <a:t>Sivaranjani</a:t>
            </a:r>
            <a:r>
              <a:rPr lang="en-US" sz="1900" dirty="0">
                <a:effectLst/>
                <a:ea typeface="Calibri" panose="020F0502020204030204" pitchFamily="34" charset="0"/>
                <a:cs typeface="Times New Roman" panose="02020603050405020304" pitchFamily="18" charset="0"/>
              </a:rPr>
              <a:t>, and P. Srinivasan, “A study on various methods used for video summarization and moving object detection for video surveillance applications,” Multimer. Tools Appl., vol. 77, no. 18, pp. 23273– 23290. </a:t>
            </a:r>
            <a:endParaRPr lang="en-IN" sz="1900" dirty="0">
              <a:effectLst/>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900" dirty="0">
                <a:effectLst/>
                <a:ea typeface="Calibri" panose="020F0502020204030204" pitchFamily="34" charset="0"/>
                <a:cs typeface="Times New Roman" panose="02020603050405020304" pitchFamily="18" charset="0"/>
              </a:rPr>
              <a:t>G. </a:t>
            </a:r>
            <a:r>
              <a:rPr lang="en-US" sz="1900" dirty="0" err="1">
                <a:effectLst/>
                <a:ea typeface="Calibri" panose="020F0502020204030204" pitchFamily="34" charset="0"/>
                <a:cs typeface="Times New Roman" panose="02020603050405020304" pitchFamily="18" charset="0"/>
              </a:rPr>
              <a:t>Flitton</a:t>
            </a:r>
            <a:r>
              <a:rPr lang="en-US" sz="1900" dirty="0">
                <a:effectLst/>
                <a:ea typeface="Calibri" panose="020F0502020204030204" pitchFamily="34" charset="0"/>
                <a:cs typeface="Times New Roman" panose="02020603050405020304" pitchFamily="18" charset="0"/>
              </a:rPr>
              <a:t>, T. P. Breckon, and N. </a:t>
            </a:r>
            <a:r>
              <a:rPr lang="en-US" sz="1900" dirty="0" err="1">
                <a:effectLst/>
                <a:ea typeface="Calibri" panose="020F0502020204030204" pitchFamily="34" charset="0"/>
                <a:cs typeface="Times New Roman" panose="02020603050405020304" pitchFamily="18" charset="0"/>
              </a:rPr>
              <a:t>Megherbi</a:t>
            </a:r>
            <a:r>
              <a:rPr lang="en-US" sz="1900" dirty="0">
                <a:effectLst/>
                <a:ea typeface="Calibri" panose="020F0502020204030204" pitchFamily="34" charset="0"/>
                <a:cs typeface="Times New Roman" panose="02020603050405020304" pitchFamily="18" charset="0"/>
              </a:rPr>
              <a:t>, “A comparison of 3D interest point descriptors with application to airport baggage object detection in complex CT imagery,” Pattern Recognition., vol. 46, no. 9, pp. 2420–2436, 2013</a:t>
            </a:r>
            <a:r>
              <a:rPr lang="en-US" sz="1900" dirty="0">
                <a:ea typeface="Calibri" panose="020F0502020204030204" pitchFamily="34" charset="0"/>
                <a:cs typeface="Times New Roman" panose="02020603050405020304" pitchFamily="18" charset="0"/>
              </a:rPr>
              <a:t>.</a:t>
            </a:r>
            <a:endParaRPr lang="en-IN" sz="1900" dirty="0">
              <a:effectLst/>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900" dirty="0" err="1">
                <a:effectLst/>
                <a:ea typeface="Calibri" panose="020F0502020204030204" pitchFamily="34" charset="0"/>
                <a:cs typeface="Times New Roman" panose="02020603050405020304" pitchFamily="18" charset="0"/>
              </a:rPr>
              <a:t>Bezak</a:t>
            </a:r>
            <a:r>
              <a:rPr lang="en-US" sz="1900" dirty="0">
                <a:effectLst/>
                <a:ea typeface="Calibri" panose="020F0502020204030204" pitchFamily="34" charset="0"/>
                <a:cs typeface="Times New Roman" panose="02020603050405020304" pitchFamily="18" charset="0"/>
              </a:rPr>
              <a:t>, P. (2016, September). Building recognition system based on deep learning. In 2016 Third International Conference on Artificial Intelligence and Pattern Recognition (AIPR) (pp. 1-5). IEEE.</a:t>
            </a:r>
            <a:endParaRPr lang="en-IN" sz="1900" dirty="0">
              <a:effectLst/>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900" dirty="0">
                <a:effectLst/>
                <a:ea typeface="Calibri" panose="020F0502020204030204" pitchFamily="34" charset="0"/>
                <a:cs typeface="Times New Roman" panose="02020603050405020304" pitchFamily="18" charset="0"/>
              </a:rPr>
              <a:t>Jung, H., Lee, S., Park, S., Kim, B., Kim, J., Lee, I., &amp; Ahn, C. (2015, January). Development of deep learning-based facial expression recognition system. In 2015 21st Korea-Japan Joint Workshop on Frontiers of Computer Vision (FCV) (pp. 1-4). IEEE. </a:t>
            </a:r>
            <a:endParaRPr lang="en-IN" sz="1900" dirty="0">
              <a:effectLst/>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900" dirty="0" err="1">
                <a:effectLst/>
                <a:ea typeface="Calibri" panose="020F0502020204030204" pitchFamily="34" charset="0"/>
                <a:cs typeface="Times New Roman" panose="02020603050405020304" pitchFamily="18" charset="0"/>
              </a:rPr>
              <a:t>Tenguria</a:t>
            </a:r>
            <a:r>
              <a:rPr lang="en-US" sz="1900" dirty="0">
                <a:effectLst/>
                <a:ea typeface="Calibri" panose="020F0502020204030204" pitchFamily="34" charset="0"/>
                <a:cs typeface="Times New Roman" panose="02020603050405020304" pitchFamily="18" charset="0"/>
              </a:rPr>
              <a:t>, R., </a:t>
            </a:r>
            <a:r>
              <a:rPr lang="en-US" sz="1900" dirty="0" err="1">
                <a:effectLst/>
                <a:ea typeface="Calibri" panose="020F0502020204030204" pitchFamily="34" charset="0"/>
                <a:cs typeface="Times New Roman" panose="02020603050405020304" pitchFamily="18" charset="0"/>
              </a:rPr>
              <a:t>Parkhedkar</a:t>
            </a:r>
            <a:r>
              <a:rPr lang="en-US" sz="1900" dirty="0">
                <a:effectLst/>
                <a:ea typeface="Calibri" panose="020F0502020204030204" pitchFamily="34" charset="0"/>
                <a:cs typeface="Times New Roman" panose="02020603050405020304" pitchFamily="18" charset="0"/>
              </a:rPr>
              <a:t>, S., </a:t>
            </a:r>
            <a:r>
              <a:rPr lang="en-US" sz="1900" dirty="0" err="1">
                <a:effectLst/>
                <a:ea typeface="Calibri" panose="020F0502020204030204" pitchFamily="34" charset="0"/>
                <a:cs typeface="Times New Roman" panose="02020603050405020304" pitchFamily="18" charset="0"/>
              </a:rPr>
              <a:t>Modak</a:t>
            </a:r>
            <a:r>
              <a:rPr lang="en-US" sz="1900" dirty="0">
                <a:effectLst/>
                <a:ea typeface="Calibri" panose="020F0502020204030204" pitchFamily="34" charset="0"/>
                <a:cs typeface="Times New Roman" panose="02020603050405020304" pitchFamily="18" charset="0"/>
              </a:rPr>
              <a:t>, N., Madan, R., &amp; </a:t>
            </a:r>
            <a:r>
              <a:rPr lang="en-US" sz="1900" dirty="0" err="1">
                <a:effectLst/>
                <a:ea typeface="Calibri" panose="020F0502020204030204" pitchFamily="34" charset="0"/>
                <a:cs typeface="Times New Roman" panose="02020603050405020304" pitchFamily="18" charset="0"/>
              </a:rPr>
              <a:t>Tondwalkar</a:t>
            </a:r>
            <a:r>
              <a:rPr lang="en-US" sz="1900" dirty="0">
                <a:effectLst/>
                <a:ea typeface="Calibri" panose="020F0502020204030204" pitchFamily="34" charset="0"/>
                <a:cs typeface="Times New Roman" panose="02020603050405020304" pitchFamily="18" charset="0"/>
              </a:rPr>
              <a:t>, A. (2017, April). Design framework for general purpose object recognition on a robotic platform. In 2017 International Conference on Communication and Signal Processing (ICCSP) (pp. 2157-2160). IEEE. </a:t>
            </a:r>
            <a:endParaRPr lang="en-IN" sz="1900" dirty="0">
              <a:effectLst/>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07A0-6780-DA79-92FE-898E75D8F13C}"/>
              </a:ext>
            </a:extLst>
          </p:cNvPr>
          <p:cNvSpPr>
            <a:spLocks noGrp="1"/>
          </p:cNvSpPr>
          <p:nvPr>
            <p:ph type="title"/>
          </p:nvPr>
        </p:nvSpPr>
        <p:spPr>
          <a:xfrm>
            <a:off x="444500" y="770965"/>
            <a:ext cx="10515600" cy="5721910"/>
          </a:xfrm>
        </p:spPr>
        <p:txBody>
          <a:bodyPr>
            <a:normAutofit/>
          </a:bodyPr>
          <a:lstStyle/>
          <a:p>
            <a:pPr marL="457200">
              <a:lnSpc>
                <a:spcPct val="115000"/>
              </a:lnSpc>
              <a:spcBef>
                <a:spcPts val="1200"/>
              </a:spcBef>
              <a:spcAft>
                <a:spcPts val="800"/>
              </a:spcAft>
            </a:pPr>
            <a:r>
              <a:rPr lang="en-IN" sz="2000" dirty="0">
                <a:effectLst/>
                <a:latin typeface="+mn-lt"/>
                <a:ea typeface="Calibri" panose="020F0502020204030204" pitchFamily="34" charset="0"/>
                <a:cs typeface="Times New Roman" panose="02020603050405020304" pitchFamily="18" charset="0"/>
              </a:rPr>
              <a:t>www.mindwise-groningen.nl/deep-learning-the-beautiful-mind/ </a:t>
            </a:r>
            <a:br>
              <a:rPr lang="en-IN" sz="2000" dirty="0">
                <a:effectLst/>
                <a:latin typeface="+mn-lt"/>
                <a:ea typeface="Calibri" panose="020F0502020204030204" pitchFamily="34" charset="0"/>
                <a:cs typeface="Times New Roman" panose="02020603050405020304" pitchFamily="18" charset="0"/>
              </a:rPr>
            </a:br>
            <a:r>
              <a:rPr lang="en-IN" sz="2000" dirty="0">
                <a:effectLst/>
                <a:latin typeface="+mn-lt"/>
                <a:ea typeface="Calibri" panose="020F0502020204030204" pitchFamily="34" charset="0"/>
                <a:cs typeface="Times New Roman" panose="02020603050405020304" pitchFamily="18" charset="0"/>
              </a:rPr>
              <a:t>https://jwcn-eurasipjournals.springeropen.com/articles/10.1186/s13638-020-01826-x</a:t>
            </a:r>
            <a:br>
              <a:rPr lang="en-IN" sz="2000" dirty="0">
                <a:effectLst/>
                <a:latin typeface="+mn-lt"/>
                <a:ea typeface="Calibri" panose="020F0502020204030204" pitchFamily="34" charset="0"/>
                <a:cs typeface="Times New Roman" panose="02020603050405020304" pitchFamily="18" charset="0"/>
              </a:rPr>
            </a:br>
            <a:r>
              <a:rPr lang="en-IN" sz="2000" dirty="0">
                <a:effectLst/>
                <a:latin typeface="+mn-lt"/>
                <a:ea typeface="Calibri" panose="020F0502020204030204" pitchFamily="34" charset="0"/>
                <a:cs typeface="Times New Roman" panose="02020603050405020304" pitchFamily="18" charset="0"/>
              </a:rPr>
              <a:t>https://www.ijert.org/a-study-on-real-time-object-detection-using-deep-learning#:~:text=Object%20detection%20empowers%20recognizing%20instance,much%20like%20human%20vision%20works.</a:t>
            </a:r>
            <a:br>
              <a:rPr lang="en-IN" sz="2000" dirty="0">
                <a:effectLst/>
                <a:latin typeface="+mn-lt"/>
                <a:ea typeface="Calibri" panose="020F0502020204030204" pitchFamily="34" charset="0"/>
                <a:cs typeface="Times New Roman" panose="02020603050405020304" pitchFamily="18" charset="0"/>
              </a:rPr>
            </a:br>
            <a:r>
              <a:rPr lang="en-IN" sz="2000" dirty="0">
                <a:effectLst/>
                <a:latin typeface="+mn-lt"/>
                <a:ea typeface="Calibri" panose="020F0502020204030204" pitchFamily="34" charset="0"/>
                <a:cs typeface="Times New Roman" panose="02020603050405020304" pitchFamily="18" charset="0"/>
              </a:rPr>
              <a:t>http://www.diva-portal.org/smash/get/diva2:1414033/FULLTEXT02.pdf</a:t>
            </a:r>
            <a:br>
              <a:rPr lang="en-IN" sz="2000" dirty="0">
                <a:effectLst/>
                <a:latin typeface="+mn-lt"/>
                <a:ea typeface="Calibri" panose="020F0502020204030204" pitchFamily="34" charset="0"/>
                <a:cs typeface="Times New Roman" panose="02020603050405020304" pitchFamily="18" charset="0"/>
              </a:rPr>
            </a:br>
            <a:r>
              <a:rPr lang="en-IN" sz="2000" dirty="0">
                <a:effectLst/>
                <a:latin typeface="+mn-lt"/>
                <a:ea typeface="Calibri" panose="020F0502020204030204" pitchFamily="34" charset="0"/>
                <a:cs typeface="Times New Roman" panose="02020603050405020304" pitchFamily="18" charset="0"/>
              </a:rPr>
              <a:t>https://www.ijraset.com/research-paper/moving-object-detection-using-ml</a:t>
            </a:r>
            <a:br>
              <a:rPr lang="en-IN" sz="2000" dirty="0">
                <a:effectLst/>
                <a:latin typeface="+mn-lt"/>
                <a:ea typeface="Calibri" panose="020F0502020204030204" pitchFamily="34" charset="0"/>
                <a:cs typeface="Times New Roman" panose="02020603050405020304" pitchFamily="18" charset="0"/>
              </a:rPr>
            </a:br>
            <a:r>
              <a:rPr lang="en-IN" sz="2000" dirty="0">
                <a:effectLst/>
                <a:latin typeface="+mn-lt"/>
                <a:ea typeface="Calibri" panose="020F0502020204030204" pitchFamily="34" charset="0"/>
                <a:cs typeface="Times New Roman" panose="02020603050405020304" pitchFamily="18" charset="0"/>
              </a:rPr>
              <a:t>https://youtu.be/ATw1Dy4p1GU</a:t>
            </a:r>
            <a:br>
              <a:rPr lang="en-IN" sz="2000" dirty="0">
                <a:effectLst/>
                <a:latin typeface="+mn-lt"/>
                <a:ea typeface="Calibri" panose="020F0502020204030204" pitchFamily="34" charset="0"/>
                <a:cs typeface="Times New Roman" panose="02020603050405020304" pitchFamily="18" charset="0"/>
              </a:rPr>
            </a:br>
            <a:r>
              <a:rPr lang="en-IN" sz="2000" dirty="0">
                <a:effectLst/>
                <a:latin typeface="+mn-lt"/>
                <a:ea typeface="Calibri" panose="020F0502020204030204" pitchFamily="34" charset="0"/>
                <a:cs typeface="Times New Roman" panose="02020603050405020304" pitchFamily="18" charset="0"/>
              </a:rPr>
              <a:t>https://youtu.be/hMFx1TXjAJc</a:t>
            </a:r>
            <a:br>
              <a:rPr lang="en-IN" sz="2000" dirty="0">
                <a:effectLst/>
                <a:latin typeface="+mn-lt"/>
                <a:ea typeface="Calibri" panose="020F0502020204030204" pitchFamily="34" charset="0"/>
                <a:cs typeface="Times New Roman" panose="02020603050405020304" pitchFamily="18" charset="0"/>
              </a:rPr>
            </a:br>
            <a:r>
              <a:rPr lang="en-IN" sz="2000" dirty="0">
                <a:effectLst/>
                <a:latin typeface="+mn-lt"/>
                <a:ea typeface="Calibri" panose="020F0502020204030204" pitchFamily="34" charset="0"/>
                <a:cs typeface="Times New Roman" panose="02020603050405020304" pitchFamily="18" charset="0"/>
              </a:rPr>
              <a:t>https://youtu.be/1P6K9pVKgVo</a:t>
            </a:r>
            <a:br>
              <a:rPr lang="en-IN"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 </a:t>
            </a:r>
            <a:br>
              <a:rPr lang="en-IN" sz="2000" dirty="0">
                <a:effectLst/>
                <a:latin typeface="+mn-lt"/>
                <a:ea typeface="Calibri" panose="020F0502020204030204" pitchFamily="34" charset="0"/>
                <a:cs typeface="Times New Roman" panose="02020603050405020304" pitchFamily="18" charset="0"/>
              </a:rPr>
            </a:br>
            <a:endParaRPr lang="en-IN" sz="2000" dirty="0">
              <a:latin typeface="+mn-lt"/>
            </a:endParaRPr>
          </a:p>
        </p:txBody>
      </p:sp>
      <p:sp>
        <p:nvSpPr>
          <p:cNvPr id="3" name="Slide Number Placeholder 2">
            <a:extLst>
              <a:ext uri="{FF2B5EF4-FFF2-40B4-BE49-F238E27FC236}">
                <a16:creationId xmlns:a16="http://schemas.microsoft.com/office/drawing/2014/main" id="{2311ABCC-DBEF-D218-3845-F13B0FDF8E35}"/>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4" name="Title 1">
            <a:extLst>
              <a:ext uri="{FF2B5EF4-FFF2-40B4-BE49-F238E27FC236}">
                <a16:creationId xmlns:a16="http://schemas.microsoft.com/office/drawing/2014/main" id="{D154F6C4-1D58-7098-9F55-9A5B1D12096B}"/>
              </a:ext>
            </a:extLst>
          </p:cNvPr>
          <p:cNvSpPr txBox="1">
            <a:spLocks/>
          </p:cNvSpPr>
          <p:nvPr/>
        </p:nvSpPr>
        <p:spPr>
          <a:xfrm>
            <a:off x="838200" y="3524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Links</a:t>
            </a:r>
          </a:p>
        </p:txBody>
      </p:sp>
    </p:spTree>
    <p:extLst>
      <p:ext uri="{BB962C8B-B14F-4D97-AF65-F5344CB8AC3E}">
        <p14:creationId xmlns:p14="http://schemas.microsoft.com/office/powerpoint/2010/main" val="234882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t>
            </a:r>
            <a:r>
              <a:rPr lang="en-US" b="1" dirty="0"/>
              <a:t>to Project</a:t>
            </a:r>
          </a:p>
        </p:txBody>
      </p:sp>
      <p:sp>
        <p:nvSpPr>
          <p:cNvPr id="3" name="Content Placeholder 2"/>
          <p:cNvSpPr>
            <a:spLocks noGrp="1"/>
          </p:cNvSpPr>
          <p:nvPr>
            <p:ph idx="1"/>
          </p:nvPr>
        </p:nvSpPr>
        <p:spPr>
          <a:xfrm>
            <a:off x="838200" y="1506071"/>
            <a:ext cx="10515600" cy="4670892"/>
          </a:xfrm>
        </p:spPr>
        <p:txBody>
          <a:bodyPr>
            <a:normAutofit/>
          </a:bodyPr>
          <a:lstStyle/>
          <a:p>
            <a:r>
              <a:rPr lang="en-IN" sz="2000" kern="100" dirty="0">
                <a:effectLst/>
                <a:ea typeface="Calibri" panose="020F0502020204030204" pitchFamily="34" charset="0"/>
                <a:cs typeface="Times New Roman" panose="02020603050405020304" pitchFamily="18" charset="0"/>
              </a:rPr>
              <a:t>Object detection is a computer vision technique that involves identifying and localizing objects within an image or video. The goal of object detection is to accurately identify and locate the objects present in an image or video, and to classify them into specific categories such as people, cars, animals, and so on.</a:t>
            </a:r>
          </a:p>
          <a:p>
            <a:r>
              <a:rPr lang="en-IN" sz="2000" kern="100" dirty="0">
                <a:effectLst/>
                <a:ea typeface="Calibri" panose="020F0502020204030204" pitchFamily="34" charset="0"/>
                <a:cs typeface="Times New Roman" panose="02020603050405020304" pitchFamily="18" charset="0"/>
              </a:rPr>
              <a:t>Traditional object detection methods involve manually designing features and classifiers to recognize objects in an image. However, these methods are time-consuming and require a lot of domain expertise.</a:t>
            </a:r>
          </a:p>
          <a:p>
            <a:r>
              <a:rPr lang="en-IN" sz="2000" dirty="0">
                <a:effectLst/>
                <a:latin typeface="+mn-lt"/>
                <a:ea typeface="Calibri" panose="020F0502020204030204" pitchFamily="34" charset="0"/>
              </a:rPr>
              <a:t>Object detection is important for a variety of applications, including autonomous vehicles, security systems, robotics, and image and video search engines.</a:t>
            </a:r>
          </a:p>
          <a:p>
            <a:r>
              <a:rPr lang="en-IN" sz="2000" dirty="0">
                <a:effectLst/>
                <a:latin typeface="+mn-lt"/>
                <a:ea typeface="Calibri" panose="020F0502020204030204" pitchFamily="34" charset="0"/>
              </a:rPr>
              <a:t>Deep learning-based approaches, particularly those using convolutional neural networks (CNNs), have been very successful in recent years and have achieved state-of-the-art performance on many object</a:t>
            </a:r>
            <a:endParaRPr lang="en-IN" sz="2000" kern="100" dirty="0">
              <a:effectLst/>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340101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DD1E-CC95-91F5-35C5-46A3F5BB006C}"/>
              </a:ext>
            </a:extLst>
          </p:cNvPr>
          <p:cNvSpPr>
            <a:spLocks noGrp="1"/>
          </p:cNvSpPr>
          <p:nvPr>
            <p:ph type="title"/>
          </p:nvPr>
        </p:nvSpPr>
        <p:spPr>
          <a:xfrm>
            <a:off x="815788" y="1120589"/>
            <a:ext cx="10694894" cy="5154706"/>
          </a:xfrm>
        </p:spPr>
        <p:txBody>
          <a:bodyPr>
            <a:normAutofit/>
          </a:bodyPr>
          <a:lstStyle/>
          <a:p>
            <a:pPr marL="342900" indent="-342900">
              <a:buFont typeface="Arial" panose="020B0604020202020204" pitchFamily="34" charset="0"/>
              <a:buChar char="•"/>
            </a:pPr>
            <a:r>
              <a:rPr lang="en-US" sz="2000" b="1" dirty="0">
                <a:effectLst/>
                <a:latin typeface="+mn-lt"/>
                <a:ea typeface="Calibri" panose="020F0502020204030204" pitchFamily="34" charset="0"/>
                <a:cs typeface="Times New Roman" panose="02020603050405020304" pitchFamily="18" charset="0"/>
              </a:rPr>
              <a:t>Hardware Specifications:</a:t>
            </a:r>
            <a:br>
              <a:rPr lang="en-IN"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CPU – Core i5 10Gen /Ryzen 5 or above</a:t>
            </a:r>
            <a:br>
              <a:rPr lang="en-IN"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RAM – 8Gb or above</a:t>
            </a:r>
            <a:br>
              <a:rPr lang="en-IN"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ROM - 500Mb or above</a:t>
            </a:r>
            <a:br>
              <a:rPr lang="en-IN"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Web cam (either built-in or external)</a:t>
            </a:r>
            <a:br>
              <a:rPr lang="en-US" sz="2000" dirty="0">
                <a:effectLst/>
                <a:latin typeface="+mn-lt"/>
                <a:ea typeface="Calibri" panose="020F0502020204030204" pitchFamily="34" charset="0"/>
                <a:cs typeface="Times New Roman" panose="02020603050405020304" pitchFamily="18" charset="0"/>
              </a:rPr>
            </a:br>
            <a:br>
              <a:rPr lang="en-IN" sz="2000" dirty="0">
                <a:effectLst/>
                <a:latin typeface="+mn-lt"/>
                <a:ea typeface="Calibri" panose="020F0502020204030204" pitchFamily="34" charset="0"/>
                <a:cs typeface="Times New Roman" panose="02020603050405020304" pitchFamily="18" charset="0"/>
              </a:rPr>
            </a:br>
            <a:r>
              <a:rPr lang="en-US" sz="2000" b="1" dirty="0">
                <a:effectLst/>
                <a:latin typeface="+mn-lt"/>
                <a:ea typeface="Calibri" panose="020F0502020204030204" pitchFamily="34" charset="0"/>
                <a:cs typeface="Times New Roman" panose="02020603050405020304" pitchFamily="18" charset="0"/>
              </a:rPr>
              <a:t>Software Specifications:</a:t>
            </a:r>
            <a:br>
              <a:rPr lang="en-IN"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Python Compilers (Python3 IDE)</a:t>
            </a:r>
            <a:br>
              <a:rPr lang="en-IN"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Editors (Notepad, Visual Studio Code, Code Blocks, etc.)</a:t>
            </a:r>
            <a:br>
              <a:rPr lang="en-IN"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Python packages for Image Recognition and Deep Learning Techniques</a:t>
            </a:r>
            <a:br>
              <a:rPr lang="en-IN" sz="2000" kern="100" dirty="0">
                <a:effectLst/>
                <a:latin typeface="+mn-lt"/>
                <a:ea typeface="Calibri" panose="020F0502020204030204" pitchFamily="34" charset="0"/>
                <a:cs typeface="Times New Roman" panose="02020603050405020304" pitchFamily="18" charset="0"/>
              </a:rPr>
            </a:br>
            <a:endParaRPr lang="en-IN" sz="2000" dirty="0">
              <a:latin typeface="+mn-lt"/>
            </a:endParaRPr>
          </a:p>
        </p:txBody>
      </p:sp>
      <p:sp>
        <p:nvSpPr>
          <p:cNvPr id="3" name="Slide Number Placeholder 2">
            <a:extLst>
              <a:ext uri="{FF2B5EF4-FFF2-40B4-BE49-F238E27FC236}">
                <a16:creationId xmlns:a16="http://schemas.microsoft.com/office/drawing/2014/main" id="{52F69660-7226-F4DC-8AD2-6EBEEC5D4360}"/>
              </a:ext>
            </a:extLst>
          </p:cNvPr>
          <p:cNvSpPr>
            <a:spLocks noGrp="1"/>
          </p:cNvSpPr>
          <p:nvPr>
            <p:ph type="sldNum" sz="quarter" idx="12"/>
          </p:nvPr>
        </p:nvSpPr>
        <p:spPr/>
        <p:txBody>
          <a:bodyPr/>
          <a:lstStyle/>
          <a:p>
            <a:fld id="{BDCDBBEF-AA6C-4BA6-85B2-A17D7F280E38}" type="slidenum">
              <a:rPr lang="en-US" smtClean="0"/>
              <a:pPr/>
              <a:t>3</a:t>
            </a:fld>
            <a:endParaRPr lang="en-US"/>
          </a:p>
        </p:txBody>
      </p:sp>
      <p:sp>
        <p:nvSpPr>
          <p:cNvPr id="4" name="TextBox 3">
            <a:extLst>
              <a:ext uri="{FF2B5EF4-FFF2-40B4-BE49-F238E27FC236}">
                <a16:creationId xmlns:a16="http://schemas.microsoft.com/office/drawing/2014/main" id="{380C3572-BEF3-2AC6-FC6E-579F4439DC53}"/>
              </a:ext>
            </a:extLst>
          </p:cNvPr>
          <p:cNvSpPr txBox="1"/>
          <p:nvPr/>
        </p:nvSpPr>
        <p:spPr>
          <a:xfrm flipH="1">
            <a:off x="1303018" y="660400"/>
            <a:ext cx="8806181" cy="707886"/>
          </a:xfrm>
          <a:prstGeom prst="rect">
            <a:avLst/>
          </a:prstGeom>
          <a:noFill/>
        </p:spPr>
        <p:txBody>
          <a:bodyPr wrap="square" rtlCol="0">
            <a:spAutoFit/>
          </a:bodyPr>
          <a:lstStyle/>
          <a:p>
            <a:r>
              <a:rPr lang="en-US" sz="4000" b="1" dirty="0">
                <a:latin typeface="+mj-lt"/>
              </a:rPr>
              <a:t>Hardware and Software Requirements</a:t>
            </a:r>
            <a:endParaRPr lang="en-IN" sz="4000" b="1" dirty="0">
              <a:latin typeface="+mj-lt"/>
            </a:endParaRPr>
          </a:p>
        </p:txBody>
      </p:sp>
    </p:spTree>
    <p:extLst>
      <p:ext uri="{BB962C8B-B14F-4D97-AF65-F5344CB8AC3E}">
        <p14:creationId xmlns:p14="http://schemas.microsoft.com/office/powerpoint/2010/main" val="380771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p:txBody>
          <a:bodyPr>
            <a:noAutofit/>
          </a:bodyPr>
          <a:lstStyle/>
          <a:p>
            <a:pPr marL="571500" indent="-342900" algn="just">
              <a:lnSpc>
                <a:spcPct val="115000"/>
              </a:lnSpc>
              <a:spcAft>
                <a:spcPts val="800"/>
              </a:spcAft>
            </a:pPr>
            <a:r>
              <a:rPr lang="en-US" sz="2000" dirty="0">
                <a:effectLst/>
                <a:ea typeface="Calibri" panose="020F0502020204030204" pitchFamily="34" charset="0"/>
                <a:cs typeface="Times New Roman" panose="02020603050405020304" pitchFamily="18" charset="0"/>
              </a:rPr>
              <a:t>There has been a rapid and successful expansion of computer vision research in recent years. Part of this success can be attributed to the adoption and adaptation of machine learning methods, while others can be attributed to the development of new representations and models for specific computer vision problems, or the development of efficient solutions. Object detection is one area that has made significant progress. There are many objects in this world that humans have identified. So, this one is to make the machines recognize them. The current work provides an overview of object detection.</a:t>
            </a:r>
            <a:endParaRPr lang="en-IN" sz="2000" dirty="0">
              <a:ea typeface="Calibri" panose="020F0502020204030204" pitchFamily="34" charset="0"/>
              <a:cs typeface="Times New Roman" panose="02020603050405020304" pitchFamily="18" charset="0"/>
            </a:endParaRPr>
          </a:p>
          <a:p>
            <a:pPr marL="571500" indent="-342900" algn="just">
              <a:lnSpc>
                <a:spcPct val="115000"/>
              </a:lnSpc>
              <a:spcAft>
                <a:spcPts val="800"/>
              </a:spcAft>
            </a:pPr>
            <a:r>
              <a:rPr lang="en-US" sz="2000" kern="0" dirty="0">
                <a:ea typeface="Calibri" panose="020F0502020204030204" pitchFamily="34" charset="0"/>
              </a:rPr>
              <a:t>T</a:t>
            </a:r>
            <a:r>
              <a:rPr lang="en-US" sz="2000" kern="0" dirty="0">
                <a:effectLst/>
                <a:ea typeface="Calibri" panose="020F0502020204030204" pitchFamily="34" charset="0"/>
              </a:rPr>
              <a:t>he goal of an object detector is to find all object instances of one or more given object classes regardless of scale, location, pose camera view, partial occlusions, or lighting conditions.</a:t>
            </a: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p:txBody>
          <a:bodyPr>
            <a:normAutofit/>
          </a:bodyPr>
          <a:lstStyle/>
          <a:p>
            <a:pPr algn="just"/>
            <a:r>
              <a:rPr lang="en-US" sz="2000" dirty="0"/>
              <a:t>Identification of all things included in an image is one of object recognition's two main goals. Filtration of the attention-seeking object.</a:t>
            </a:r>
          </a:p>
          <a:p>
            <a:pPr algn="just"/>
            <a:r>
              <a:rPr lang="en-US" sz="2000" dirty="0"/>
              <a:t>The fundamental objective of object detection is to locate instances of each object in digital images or real-world situations, segregate them, and analyze their necessary properties for in-the-moment predictions.</a:t>
            </a:r>
          </a:p>
          <a:p>
            <a:pPr algn="just"/>
            <a:r>
              <a:rPr lang="en-US" sz="2000" dirty="0"/>
              <a:t>For self-driving cars to get where they're going, an object identification algorithm can help automatically recognize livestock movements, traffic lights, and road lanes. As a result, drivers are no longer required for logistical missions.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normAutofit/>
          </a:bodyPr>
          <a:lstStyle/>
          <a:p>
            <a:pPr algn="just"/>
            <a:r>
              <a:rPr lang="en-IN" sz="2000" b="1" dirty="0">
                <a:effectLst/>
                <a:ea typeface="Calibri" panose="020F0502020204030204" pitchFamily="34" charset="0"/>
              </a:rPr>
              <a:t>Single Shot MultiBox Detection (SSD) </a:t>
            </a:r>
            <a:r>
              <a:rPr lang="en-IN" sz="2000" dirty="0">
                <a:effectLst/>
                <a:ea typeface="Calibri" panose="020F0502020204030204" pitchFamily="34" charset="0"/>
              </a:rPr>
              <a:t>is the algorithm which we have used to detect the objects.</a:t>
            </a:r>
          </a:p>
          <a:p>
            <a:pPr algn="just"/>
            <a:r>
              <a:rPr lang="en-IN" sz="2000" dirty="0">
                <a:effectLst/>
                <a:ea typeface="Calibri" panose="020F0502020204030204" pitchFamily="34" charset="0"/>
              </a:rPr>
              <a:t> It is an object detection algorithm that uses a single neural network to generate a set of predictions for the presence and location of objects in an image. </a:t>
            </a:r>
          </a:p>
          <a:p>
            <a:pPr algn="just"/>
            <a:r>
              <a:rPr lang="en-IN" sz="2000" kern="100" dirty="0">
                <a:effectLst/>
                <a:ea typeface="Calibri" panose="020F0502020204030204" pitchFamily="34" charset="0"/>
                <a:cs typeface="Times New Roman" panose="02020603050405020304" pitchFamily="18" charset="0"/>
              </a:rPr>
              <a:t>The main idea behind SSD is to discretize the output space of bounding boxes into a set of default boxes with different aspect ratios and scales, and then predict the offsets and confidences for these default boxes. </a:t>
            </a:r>
          </a:p>
          <a:p>
            <a:pPr algn="just"/>
            <a:r>
              <a:rPr lang="en-IN" sz="2000" kern="100" dirty="0">
                <a:effectLst/>
                <a:ea typeface="Calibri" panose="020F0502020204030204" pitchFamily="34" charset="0"/>
                <a:cs typeface="Times New Roman" panose="02020603050405020304" pitchFamily="18" charset="0"/>
              </a:rPr>
              <a:t>The network then combines these predictions to generate the final set of object detections.</a:t>
            </a:r>
          </a:p>
          <a:p>
            <a:pPr algn="just"/>
            <a:r>
              <a:rPr lang="en-IN" sz="2000" kern="100" dirty="0">
                <a:effectLst/>
                <a:latin typeface="+mn-lt"/>
                <a:ea typeface="Calibri" panose="020F0502020204030204" pitchFamily="34" charset="0"/>
                <a:cs typeface="Times New Roman" panose="02020603050405020304" pitchFamily="18" charset="0"/>
              </a:rPr>
              <a:t>SSD is a robust and efficient object detection algorithm that has been used in a wide range of applications, including autonomous driving, surveillance, and robotics.</a:t>
            </a:r>
            <a:endParaRPr lang="en-IN" sz="2000" kern="100" dirty="0">
              <a:effectLst/>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5B8E-0577-E069-3B13-04476F241694}"/>
              </a:ext>
            </a:extLst>
          </p:cNvPr>
          <p:cNvSpPr>
            <a:spLocks noGrp="1"/>
          </p:cNvSpPr>
          <p:nvPr>
            <p:ph type="title"/>
          </p:nvPr>
        </p:nvSpPr>
        <p:spPr>
          <a:xfrm>
            <a:off x="851646" y="1201271"/>
            <a:ext cx="10470777" cy="4831976"/>
          </a:xfrm>
        </p:spPr>
        <p:txBody>
          <a:bodyPr>
            <a:normAutofit/>
          </a:bodyPr>
          <a:lstStyle/>
          <a:p>
            <a:r>
              <a:rPr lang="en-IN" sz="2000" b="1" kern="100" dirty="0">
                <a:effectLst/>
                <a:latin typeface="+mn-lt"/>
                <a:ea typeface="Calibri" panose="020F0502020204030204" pitchFamily="34" charset="0"/>
                <a:cs typeface="Times New Roman" panose="02020603050405020304" pitchFamily="18" charset="0"/>
              </a:rPr>
              <a:t>SSD: </a:t>
            </a:r>
            <a:r>
              <a:rPr lang="en-IN" sz="2000" kern="100" dirty="0">
                <a:effectLst/>
                <a:latin typeface="+mn-lt"/>
                <a:ea typeface="Calibri" panose="020F0502020204030204" pitchFamily="34" charset="0"/>
                <a:cs typeface="Times New Roman" panose="02020603050405020304" pitchFamily="18" charset="0"/>
              </a:rPr>
              <a:t>SSD is a popular object detection algorithm due to its simplicity and speed. Since it involves a single pass of a neural network, it is faster than other multi-stage object detection algorithms like Faster R-CNN.</a:t>
            </a:r>
            <a:br>
              <a:rPr lang="en-IN" sz="2000" kern="100" dirty="0">
                <a:effectLst/>
                <a:latin typeface="+mn-lt"/>
                <a:ea typeface="Calibri" panose="020F0502020204030204" pitchFamily="34" charset="0"/>
                <a:cs typeface="Times New Roman" panose="02020603050405020304" pitchFamily="18" charset="0"/>
              </a:rPr>
            </a:br>
            <a:br>
              <a:rPr lang="en-IN" sz="2000" kern="100" dirty="0">
                <a:effectLst/>
                <a:latin typeface="+mn-lt"/>
                <a:ea typeface="Calibri" panose="020F0502020204030204" pitchFamily="34" charset="0"/>
                <a:cs typeface="Times New Roman" panose="02020603050405020304" pitchFamily="18" charset="0"/>
              </a:rPr>
            </a:br>
            <a:r>
              <a:rPr lang="en-IN" sz="2000" b="1" dirty="0">
                <a:latin typeface="+mn-lt"/>
              </a:rPr>
              <a:t>open cv  : </a:t>
            </a:r>
            <a:r>
              <a:rPr lang="en-US" sz="2000" dirty="0">
                <a:latin typeface="+mn-lt"/>
              </a:rPr>
              <a:t>A Python package called OpenCV makes it possible to carry out image processing and computer vision tasks. It offers a variety of capabilities, such as tracking, face recognition, and object detection.</a:t>
            </a:r>
            <a:br>
              <a:rPr lang="en-US" sz="2000" dirty="0">
                <a:latin typeface="+mn-lt"/>
              </a:rPr>
            </a:br>
            <a:br>
              <a:rPr lang="en-US" sz="2000" dirty="0">
                <a:latin typeface="+mn-lt"/>
              </a:rPr>
            </a:br>
            <a:r>
              <a:rPr lang="en-IN" sz="2000" b="1" dirty="0" err="1">
                <a:latin typeface="+mn-lt"/>
              </a:rPr>
              <a:t>Imutils</a:t>
            </a:r>
            <a:r>
              <a:rPr lang="en-IN" sz="2000" b="1" dirty="0">
                <a:latin typeface="+mn-lt"/>
              </a:rPr>
              <a:t> : </a:t>
            </a:r>
            <a:r>
              <a:rPr lang="en-US" sz="2000" dirty="0">
                <a:latin typeface="+mn-lt"/>
              </a:rPr>
              <a:t>Basic image processing tasks including translation, rotation, scaling, skeletonization, Matplotlib picture presentation, sorting contours, edge detection, and more are made simpler with OpenCV and both Python 2.7 and Python 3.</a:t>
            </a:r>
            <a:br>
              <a:rPr lang="en-IN" sz="2000" dirty="0">
                <a:latin typeface="+mn-lt"/>
              </a:rPr>
            </a:br>
            <a:endParaRPr lang="en-IN" sz="2000" dirty="0">
              <a:latin typeface="+mn-lt"/>
            </a:endParaRPr>
          </a:p>
        </p:txBody>
      </p:sp>
      <p:sp>
        <p:nvSpPr>
          <p:cNvPr id="3" name="Slide Number Placeholder 2">
            <a:extLst>
              <a:ext uri="{FF2B5EF4-FFF2-40B4-BE49-F238E27FC236}">
                <a16:creationId xmlns:a16="http://schemas.microsoft.com/office/drawing/2014/main" id="{5D4ABE5B-6069-FA35-AB24-54A969AD1246}"/>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45842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677F-3780-6150-B0A7-BCD717D2C593}"/>
              </a:ext>
            </a:extLst>
          </p:cNvPr>
          <p:cNvSpPr>
            <a:spLocks noGrp="1"/>
          </p:cNvSpPr>
          <p:nvPr>
            <p:ph type="title"/>
          </p:nvPr>
        </p:nvSpPr>
        <p:spPr>
          <a:xfrm>
            <a:off x="838200" y="1192306"/>
            <a:ext cx="10515600" cy="5164044"/>
          </a:xfrm>
        </p:spPr>
        <p:txBody>
          <a:bodyPr>
            <a:normAutofit/>
          </a:bodyPr>
          <a:lstStyle/>
          <a:p>
            <a:r>
              <a:rPr lang="en-US" sz="2000" b="1" dirty="0">
                <a:latin typeface="+mn-lt"/>
              </a:rPr>
              <a:t>ARGPARSE</a:t>
            </a:r>
            <a:br>
              <a:rPr lang="en-US" sz="2000" dirty="0">
                <a:latin typeface="+mn-lt"/>
              </a:rPr>
            </a:br>
            <a:r>
              <a:rPr lang="en-US" sz="2000" dirty="0">
                <a:latin typeface="+mn-lt"/>
              </a:rPr>
              <a:t>It is simple to create user-friendly command-line interfaces thanks to the </a:t>
            </a:r>
            <a:r>
              <a:rPr lang="en-US" sz="2000" dirty="0" err="1">
                <a:latin typeface="+mn-lt"/>
              </a:rPr>
              <a:t>argparse</a:t>
            </a:r>
            <a:r>
              <a:rPr lang="en-US" sz="2000" dirty="0">
                <a:latin typeface="+mn-lt"/>
              </a:rPr>
              <a:t> module. The program specifies the arguments it needs, then </a:t>
            </a:r>
            <a:r>
              <a:rPr lang="en-US" sz="2000" dirty="0" err="1">
                <a:latin typeface="+mn-lt"/>
              </a:rPr>
              <a:t>argparse</a:t>
            </a:r>
            <a:r>
              <a:rPr lang="en-US" sz="2000" dirty="0">
                <a:latin typeface="+mn-lt"/>
              </a:rPr>
              <a:t> works out how to extract those arguments from </a:t>
            </a:r>
            <a:r>
              <a:rPr lang="en-US" sz="2000" dirty="0" err="1">
                <a:latin typeface="+mn-lt"/>
              </a:rPr>
              <a:t>sys.argv</a:t>
            </a:r>
            <a:r>
              <a:rPr lang="en-US" sz="2000" dirty="0">
                <a:latin typeface="+mn-lt"/>
              </a:rPr>
              <a:t>. Additionally, the </a:t>
            </a:r>
            <a:r>
              <a:rPr lang="en-US" sz="2000" dirty="0" err="1">
                <a:latin typeface="+mn-lt"/>
              </a:rPr>
              <a:t>argparse</a:t>
            </a:r>
            <a:r>
              <a:rPr lang="en-US" sz="2000" dirty="0">
                <a:latin typeface="+mn-lt"/>
              </a:rPr>
              <a:t> module automatically creates usage and help messages.</a:t>
            </a:r>
            <a:br>
              <a:rPr lang="en-US" sz="2000" dirty="0">
                <a:latin typeface="+mn-lt"/>
              </a:rPr>
            </a:br>
            <a:br>
              <a:rPr lang="en-US" sz="2000" dirty="0">
                <a:latin typeface="+mn-lt"/>
              </a:rPr>
            </a:br>
            <a:r>
              <a:rPr lang="en-US" sz="2000" b="1" dirty="0">
                <a:latin typeface="+mn-lt"/>
              </a:rPr>
              <a:t>MOBILENET_SSD</a:t>
            </a:r>
            <a:br>
              <a:rPr lang="en-US" sz="2000" dirty="0">
                <a:latin typeface="+mn-lt"/>
              </a:rPr>
            </a:br>
            <a:r>
              <a:rPr lang="en-US" sz="2000" dirty="0">
                <a:latin typeface="+mn-lt"/>
              </a:rPr>
              <a:t>An object detection model called </a:t>
            </a:r>
            <a:r>
              <a:rPr lang="en-US" sz="2000" dirty="0" err="1">
                <a:latin typeface="+mn-lt"/>
              </a:rPr>
              <a:t>Mobilenet</a:t>
            </a:r>
            <a:r>
              <a:rPr lang="en-US" sz="2000" dirty="0">
                <a:latin typeface="+mn-lt"/>
              </a:rPr>
              <a:t> SSD uses the input image to calculate the output bounding box and object class. This Single Shot Detector (SSD) object detection approach, which may provide quick object recognition tailored for mobile devices, leverages </a:t>
            </a:r>
            <a:r>
              <a:rPr lang="en-US" sz="2000" dirty="0" err="1">
                <a:latin typeface="+mn-lt"/>
              </a:rPr>
              <a:t>Mobilenet</a:t>
            </a:r>
            <a:r>
              <a:rPr lang="en-US" sz="2000" dirty="0">
                <a:latin typeface="+mn-lt"/>
              </a:rPr>
              <a:t> as a backbone.</a:t>
            </a:r>
            <a:endParaRPr lang="en-IN" sz="2000" dirty="0">
              <a:latin typeface="+mn-lt"/>
            </a:endParaRPr>
          </a:p>
        </p:txBody>
      </p:sp>
      <p:sp>
        <p:nvSpPr>
          <p:cNvPr id="3" name="Slide Number Placeholder 2">
            <a:extLst>
              <a:ext uri="{FF2B5EF4-FFF2-40B4-BE49-F238E27FC236}">
                <a16:creationId xmlns:a16="http://schemas.microsoft.com/office/drawing/2014/main" id="{9A1A7C9A-0985-A311-4D70-EF334997C6EE}"/>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8871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D698582C-C6B8-DAD1-43C1-726684CA4EE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280" t="15525" r="14308" b="11956"/>
          <a:stretch/>
        </p:blipFill>
        <p:spPr>
          <a:xfrm>
            <a:off x="3101788" y="3128682"/>
            <a:ext cx="5988423" cy="3155576"/>
          </a:xfrm>
        </p:spPr>
      </p:pic>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8" name="TextBox 7">
            <a:extLst>
              <a:ext uri="{FF2B5EF4-FFF2-40B4-BE49-F238E27FC236}">
                <a16:creationId xmlns:a16="http://schemas.microsoft.com/office/drawing/2014/main" id="{502392B6-76E7-4F98-1217-2815DAA9B7CB}"/>
              </a:ext>
            </a:extLst>
          </p:cNvPr>
          <p:cNvSpPr txBox="1"/>
          <p:nvPr/>
        </p:nvSpPr>
        <p:spPr>
          <a:xfrm>
            <a:off x="502023" y="1639818"/>
            <a:ext cx="9861176" cy="1263166"/>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Open the command prompt and then enter the command as below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python real_time_object_detection.py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prototxt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MobileNetSSD_deploy.prototxt.txt --model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MobileNetSSD_deploy.caffemodel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6245</TotalTime>
  <Words>1649</Words>
  <Application>Microsoft Macintosh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Arial Black</vt:lpstr>
      <vt:lpstr>Calibri</vt:lpstr>
      <vt:lpstr>Calibri Light</vt:lpstr>
      <vt:lpstr>Casper</vt:lpstr>
      <vt:lpstr>Raleway ExtraBold</vt:lpstr>
      <vt:lpstr>Symbol</vt:lpstr>
      <vt:lpstr>Times New Roman</vt:lpstr>
      <vt:lpstr>Wingdings</vt:lpstr>
      <vt:lpstr>1_Office Theme</vt:lpstr>
      <vt:lpstr>2_Office Theme</vt:lpstr>
      <vt:lpstr>Contents Slide Master</vt:lpstr>
      <vt:lpstr>PowerPoint Presentation</vt:lpstr>
      <vt:lpstr>Introduction to Project</vt:lpstr>
      <vt:lpstr>Hardware Specifications: CPU – Core i5 10Gen /Ryzen 5 or above RAM – 8Gb or above ROM - 500Mb or above Web cam (either built-in or external)  Software Specifications: Python Compilers (Python3 IDE) Editors (Notepad, Visual Studio Code, Code Blocks, etc.) Python packages for Image Recognition and Deep Learning Techniques </vt:lpstr>
      <vt:lpstr>Problem Formulation</vt:lpstr>
      <vt:lpstr>Objectives of the Work</vt:lpstr>
      <vt:lpstr>Methodology used</vt:lpstr>
      <vt:lpstr>SSD: SSD is a popular object detection algorithm due to its simplicity and speed. Since it involves a single pass of a neural network, it is faster than other multi-stage object detection algorithms like Faster R-CNN.  open cv  : A Python package called OpenCV makes it possible to carry out image processing and computer vision tasks. It offers a variety of capabilities, such as tracking, face recognition, and object detection.  Imutils : Basic image processing tasks including translation, rotation, scaling, skeletonization, Matplotlib picture presentation, sorting contours, edge detection, and more are made simpler with OpenCV and both Python 2.7 and Python 3. </vt:lpstr>
      <vt:lpstr>ARGPARSE It is simple to create user-friendly command-line interfaces thanks to the argparse module. The program specifies the arguments it needs, then argparse works out how to extract those arguments from sys.argv. Additionally, the argparse module automatically creates usage and help messages.  MOBILENET_SSD An object detection model called Mobilenet SSD uses the input image to calculate the output bounding box and object class. This Single Shot Detector (SSD) object detection approach, which may provide quick object recognition tailored for mobile devices, leverages Mobilenet as a backbone.</vt:lpstr>
      <vt:lpstr>Results and Outputs</vt:lpstr>
      <vt:lpstr>PowerPoint Presentation</vt:lpstr>
      <vt:lpstr>Conclusion</vt:lpstr>
      <vt:lpstr>Future Scope</vt:lpstr>
      <vt:lpstr>References</vt:lpstr>
      <vt:lpstr>www.mindwise-groningen.nl/deep-learning-the-beautiful-mind/  https://jwcn-eurasipjournals.springeropen.com/articles/10.1186/s13638-020-01826-x https://www.ijert.org/a-study-on-real-time-object-detection-using-deep-learning#:~:text=Object%20detection%20empowers%20recognizing%20instance,much%20like%20human%20vision%20works. http://www.diva-portal.org/smash/get/diva2:1414033/FULLTEXT02.pdf https://www.ijraset.com/research-paper/moving-object-detection-using-ml https://youtu.be/ATw1Dy4p1GU https://youtu.be/hMFx1TXjAJc https://youtu.be/1P6K9pVKgVo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chandu</cp:lastModifiedBy>
  <cp:revision>506</cp:revision>
  <dcterms:created xsi:type="dcterms:W3CDTF">2019-01-09T10:33:58Z</dcterms:created>
  <dcterms:modified xsi:type="dcterms:W3CDTF">2023-12-27T06:11:46Z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2023-08-23T09:04:39Z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12105c1e-bbed-4fc2-9a3f-b2fc17fb807c</vt:lpwstr>
  </property>
  <property fmtid="{D5CDD505-2E9C-101B-9397-08002B2CF9AE}" pid="7" name="MSIP_Label_defa4170-0d19-0005-0004-bc88714345d2_ActionId">
    <vt:lpwstr>8fef2afc-7fcd-4f13-a88f-63f64e1f5721</vt:lpwstr>
  </property>
  <property fmtid="{D5CDD505-2E9C-101B-9397-08002B2CF9AE}" pid="8" name="MSIP_Label_defa4170-0d19-0005-0004-bc88714345d2_ContentBits">
    <vt:lpwstr>0</vt:lpwstr>
  </property>
</Properties>
</file>