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85" r:id="rId4"/>
    <p:sldId id="284" r:id="rId5"/>
    <p:sldId id="283" r:id="rId6"/>
    <p:sldId id="286" r:id="rId7"/>
    <p:sldId id="287" r:id="rId8"/>
    <p:sldId id="288" r:id="rId9"/>
    <p:sldId id="290" r:id="rId10"/>
    <p:sldId id="289" r:id="rId11"/>
    <p:sldId id="296" r:id="rId12"/>
    <p:sldId id="291" r:id="rId13"/>
    <p:sldId id="295" r:id="rId14"/>
    <p:sldId id="292" r:id="rId15"/>
    <p:sldId id="293"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85"/>
            <p14:sldId id="284"/>
            <p14:sldId id="283"/>
            <p14:sldId id="286"/>
            <p14:sldId id="287"/>
            <p14:sldId id="288"/>
            <p14:sldId id="290"/>
            <p14:sldId id="289"/>
            <p14:sldId id="296"/>
            <p14:sldId id="291"/>
            <p14:sldId id="295"/>
            <p14:sldId id="292"/>
            <p14:sldId id="293"/>
            <p14:sldId id="294"/>
          </p14:sldIdLst>
        </p14:section>
        <p14:section name="Search for 3D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98" autoAdjust="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 pothu" userId="68ec6b46ea061ca9" providerId="LiveId" clId="{A54773D2-8EA2-4914-9E3A-2F3E50387578}"/>
    <pc:docChg chg="undo custSel addSld modSld modSection">
      <pc:chgData name="madhu pothu" userId="68ec6b46ea061ca9" providerId="LiveId" clId="{A54773D2-8EA2-4914-9E3A-2F3E50387578}" dt="2025-08-03T17:19:17.298" v="45" actId="20577"/>
      <pc:docMkLst>
        <pc:docMk/>
      </pc:docMkLst>
      <pc:sldChg chg="modSp mod">
        <pc:chgData name="madhu pothu" userId="68ec6b46ea061ca9" providerId="LiveId" clId="{A54773D2-8EA2-4914-9E3A-2F3E50387578}" dt="2025-08-03T17:19:17.298" v="45" actId="20577"/>
        <pc:sldMkLst>
          <pc:docMk/>
          <pc:sldMk cId="2355005898" sldId="288"/>
        </pc:sldMkLst>
        <pc:spChg chg="mod">
          <ac:chgData name="madhu pothu" userId="68ec6b46ea061ca9" providerId="LiveId" clId="{A54773D2-8EA2-4914-9E3A-2F3E50387578}" dt="2025-08-03T17:19:17.298" v="45" actId="20577"/>
          <ac:spMkLst>
            <pc:docMk/>
            <pc:sldMk cId="2355005898" sldId="288"/>
            <ac:spMk id="3" creationId="{034655F4-B1E4-0931-92BF-E9D73E228E68}"/>
          </ac:spMkLst>
        </pc:spChg>
      </pc:sldChg>
      <pc:sldChg chg="addSp delSp modSp mod">
        <pc:chgData name="madhu pothu" userId="68ec6b46ea061ca9" providerId="LiveId" clId="{A54773D2-8EA2-4914-9E3A-2F3E50387578}" dt="2025-08-03T13:33:17.174" v="37" actId="6549"/>
        <pc:sldMkLst>
          <pc:docMk/>
          <pc:sldMk cId="3056595499" sldId="290"/>
        </pc:sldMkLst>
        <pc:spChg chg="mod">
          <ac:chgData name="madhu pothu" userId="68ec6b46ea061ca9" providerId="LiveId" clId="{A54773D2-8EA2-4914-9E3A-2F3E50387578}" dt="2025-08-03T13:33:16.086" v="35" actId="1076"/>
          <ac:spMkLst>
            <pc:docMk/>
            <pc:sldMk cId="3056595499" sldId="290"/>
            <ac:spMk id="3" creationId="{C5640058-1190-EC81-60EE-A90C505F1C33}"/>
          </ac:spMkLst>
        </pc:spChg>
        <pc:spChg chg="add del mod">
          <ac:chgData name="madhu pothu" userId="68ec6b46ea061ca9" providerId="LiveId" clId="{A54773D2-8EA2-4914-9E3A-2F3E50387578}" dt="2025-08-03T13:33:17.174" v="37" actId="6549"/>
          <ac:spMkLst>
            <pc:docMk/>
            <pc:sldMk cId="3056595499" sldId="290"/>
            <ac:spMk id="5" creationId="{5F0260C6-24B2-E895-CB37-91CCE9D7857E}"/>
          </ac:spMkLst>
        </pc:spChg>
      </pc:sldChg>
      <pc:sldChg chg="modSp mod">
        <pc:chgData name="madhu pothu" userId="68ec6b46ea061ca9" providerId="LiveId" clId="{A54773D2-8EA2-4914-9E3A-2F3E50387578}" dt="2025-08-03T11:59:29.705" v="22" actId="1076"/>
        <pc:sldMkLst>
          <pc:docMk/>
          <pc:sldMk cId="287302129" sldId="291"/>
        </pc:sldMkLst>
        <pc:spChg chg="mod">
          <ac:chgData name="madhu pothu" userId="68ec6b46ea061ca9" providerId="LiveId" clId="{A54773D2-8EA2-4914-9E3A-2F3E50387578}" dt="2025-08-03T11:59:19.808" v="20" actId="1076"/>
          <ac:spMkLst>
            <pc:docMk/>
            <pc:sldMk cId="287302129" sldId="291"/>
            <ac:spMk id="8" creationId="{D6E0884E-23F8-A8F7-265F-C34B85B71C2C}"/>
          </ac:spMkLst>
        </pc:spChg>
        <pc:picChg chg="mod">
          <ac:chgData name="madhu pothu" userId="68ec6b46ea061ca9" providerId="LiveId" clId="{A54773D2-8EA2-4914-9E3A-2F3E50387578}" dt="2025-08-03T11:59:29.705" v="22" actId="1076"/>
          <ac:picMkLst>
            <pc:docMk/>
            <pc:sldMk cId="287302129" sldId="291"/>
            <ac:picMk id="4" creationId="{7785871A-0F22-48BD-A016-0CFAD9180241}"/>
          </ac:picMkLst>
        </pc:picChg>
        <pc:picChg chg="mod">
          <ac:chgData name="madhu pothu" userId="68ec6b46ea061ca9" providerId="LiveId" clId="{A54773D2-8EA2-4914-9E3A-2F3E50387578}" dt="2025-08-03T11:59:26.885" v="21" actId="1076"/>
          <ac:picMkLst>
            <pc:docMk/>
            <pc:sldMk cId="287302129" sldId="291"/>
            <ac:picMk id="5" creationId="{62CF71E7-E468-61D7-C5FB-DF0443593D96}"/>
          </ac:picMkLst>
        </pc:picChg>
      </pc:sldChg>
      <pc:sldChg chg="modSp mod">
        <pc:chgData name="madhu pothu" userId="68ec6b46ea061ca9" providerId="LiveId" clId="{A54773D2-8EA2-4914-9E3A-2F3E50387578}" dt="2025-08-03T14:02:53.149" v="42" actId="2710"/>
        <pc:sldMkLst>
          <pc:docMk/>
          <pc:sldMk cId="3136490425" sldId="292"/>
        </pc:sldMkLst>
        <pc:spChg chg="mod">
          <ac:chgData name="madhu pothu" userId="68ec6b46ea061ca9" providerId="LiveId" clId="{A54773D2-8EA2-4914-9E3A-2F3E50387578}" dt="2025-08-03T14:02:53.149" v="42" actId="2710"/>
          <ac:spMkLst>
            <pc:docMk/>
            <pc:sldMk cId="3136490425" sldId="292"/>
            <ac:spMk id="5" creationId="{9034E943-EA06-7999-4521-8DB11CCC709D}"/>
          </ac:spMkLst>
        </pc:spChg>
        <pc:spChg chg="mod">
          <ac:chgData name="madhu pothu" userId="68ec6b46ea061ca9" providerId="LiveId" clId="{A54773D2-8EA2-4914-9E3A-2F3E50387578}" dt="2025-08-03T14:02:32.623" v="40" actId="1076"/>
          <ac:spMkLst>
            <pc:docMk/>
            <pc:sldMk cId="3136490425" sldId="292"/>
            <ac:spMk id="6" creationId="{ECCBDB1C-F70C-EF33-B876-07EAF586B5F6}"/>
          </ac:spMkLst>
        </pc:spChg>
        <pc:spChg chg="mod">
          <ac:chgData name="madhu pothu" userId="68ec6b46ea061ca9" providerId="LiveId" clId="{A54773D2-8EA2-4914-9E3A-2F3E50387578}" dt="2025-08-03T14:02:23.430" v="38" actId="1076"/>
          <ac:spMkLst>
            <pc:docMk/>
            <pc:sldMk cId="3136490425" sldId="292"/>
            <ac:spMk id="8" creationId="{DF920291-6D20-0BAA-C777-9F3E117B828D}"/>
          </ac:spMkLst>
        </pc:spChg>
      </pc:sldChg>
      <pc:sldChg chg="modSp mod">
        <pc:chgData name="madhu pothu" userId="68ec6b46ea061ca9" providerId="LiveId" clId="{A54773D2-8EA2-4914-9E3A-2F3E50387578}" dt="2025-08-03T11:59:54.206" v="25" actId="1076"/>
        <pc:sldMkLst>
          <pc:docMk/>
          <pc:sldMk cId="2447436332" sldId="295"/>
        </pc:sldMkLst>
        <pc:spChg chg="mod">
          <ac:chgData name="madhu pothu" userId="68ec6b46ea061ca9" providerId="LiveId" clId="{A54773D2-8EA2-4914-9E3A-2F3E50387578}" dt="2025-08-03T11:59:54.206" v="25" actId="1076"/>
          <ac:spMkLst>
            <pc:docMk/>
            <pc:sldMk cId="2447436332" sldId="295"/>
            <ac:spMk id="6" creationId="{5F4DD438-F071-B879-0DED-19454058C5D5}"/>
          </ac:spMkLst>
        </pc:spChg>
      </pc:sldChg>
      <pc:sldChg chg="addSp modSp new mod">
        <pc:chgData name="madhu pothu" userId="68ec6b46ea061ca9" providerId="LiveId" clId="{A54773D2-8EA2-4914-9E3A-2F3E50387578}" dt="2025-08-03T14:35:47.592" v="43" actId="1036"/>
        <pc:sldMkLst>
          <pc:docMk/>
          <pc:sldMk cId="2170592631" sldId="296"/>
        </pc:sldMkLst>
        <pc:spChg chg="mod">
          <ac:chgData name="madhu pothu" userId="68ec6b46ea061ca9" providerId="LiveId" clId="{A54773D2-8EA2-4914-9E3A-2F3E50387578}" dt="2025-08-03T11:23:15.321" v="1"/>
          <ac:spMkLst>
            <pc:docMk/>
            <pc:sldMk cId="2170592631" sldId="296"/>
            <ac:spMk id="2" creationId="{2E1033AD-6216-1F2A-3513-7AB395F35ACA}"/>
          </ac:spMkLst>
        </pc:spChg>
        <pc:spChg chg="add mod">
          <ac:chgData name="madhu pothu" userId="68ec6b46ea061ca9" providerId="LiveId" clId="{A54773D2-8EA2-4914-9E3A-2F3E50387578}" dt="2025-08-03T11:56:35.868" v="7" actId="2710"/>
          <ac:spMkLst>
            <pc:docMk/>
            <pc:sldMk cId="2170592631" sldId="296"/>
            <ac:spMk id="4" creationId="{664BAC99-5585-B8B9-E9E8-C9E7DB104CFD}"/>
          </ac:spMkLst>
        </pc:spChg>
        <pc:picChg chg="add mod modCrop">
          <ac:chgData name="madhu pothu" userId="68ec6b46ea061ca9" providerId="LiveId" clId="{A54773D2-8EA2-4914-9E3A-2F3E50387578}" dt="2025-08-03T14:35:47.592" v="43" actId="1036"/>
          <ac:picMkLst>
            <pc:docMk/>
            <pc:sldMk cId="2170592631" sldId="296"/>
            <ac:picMk id="6" creationId="{99A0F66E-9CF6-AD97-693C-A07329D2F7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8/3/2025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666874" y="1925706"/>
            <a:ext cx="9144000" cy="1790700"/>
          </a:xfrm>
        </p:spPr>
        <p:txBody>
          <a:bodyPr/>
          <a:lstStyle/>
          <a:p>
            <a:pPr algn="ctr"/>
            <a:r>
              <a:rPr lang="en-IN" b="1" dirty="0">
                <a:latin typeface="Times New Roman" panose="02020603050405020304" pitchFamily="18" charset="0"/>
                <a:cs typeface="Times New Roman" panose="02020603050405020304" pitchFamily="18" charset="0"/>
              </a:rPr>
              <a:t>Log File Analysis &amp; Reporting System</a:t>
            </a:r>
            <a:br>
              <a:rPr lang="en-IN" b="1"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666874" y="4611755"/>
            <a:ext cx="9144000" cy="1287675"/>
          </a:xfrm>
        </p:spPr>
        <p:txBody>
          <a:bodyPr/>
          <a:lstStyle/>
          <a:p>
            <a:r>
              <a:rPr lang="en-US" dirty="0"/>
              <a:t>A Command-Line Application for Web Server Log Processing and Analytics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3D31-9531-9DB2-E99B-C3263421B11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Testing &amp; Validation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13D3CC-1F0A-DB2F-DC26-4F69D64E8478}"/>
              </a:ext>
            </a:extLst>
          </p:cNvPr>
          <p:cNvSpPr txBox="1"/>
          <p:nvPr/>
        </p:nvSpPr>
        <p:spPr>
          <a:xfrm>
            <a:off x="910653" y="2394505"/>
            <a:ext cx="3237875" cy="4032355"/>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Unit Testing</a:t>
            </a:r>
          </a:p>
          <a:p>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 parser validation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operations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transformation logic</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Configuration management</a:t>
            </a:r>
          </a:p>
          <a:p>
            <a:pPr marL="0" indent="0" algn="l">
              <a:lnSpc>
                <a:spcPts val="1800"/>
              </a:lnSpc>
              <a:spcAft>
                <a:spcPts val="600"/>
              </a:spcAft>
              <a:buNone/>
            </a:pPr>
            <a:endParaRPr lang="en-IN" sz="12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064C0D-C571-C674-CA5F-B7163D218739}"/>
              </a:ext>
            </a:extLst>
          </p:cNvPr>
          <p:cNvSpPr txBox="1"/>
          <p:nvPr/>
        </p:nvSpPr>
        <p:spPr>
          <a:xfrm>
            <a:off x="1036820" y="2026170"/>
            <a:ext cx="3237875" cy="403235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E5D79ABD-3082-284D-0CE7-279B1D628F2C}"/>
              </a:ext>
            </a:extLst>
          </p:cNvPr>
          <p:cNvSpPr txBox="1"/>
          <p:nvPr/>
        </p:nvSpPr>
        <p:spPr>
          <a:xfrm>
            <a:off x="4427095" y="2394504"/>
            <a:ext cx="3237875" cy="4032355"/>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Integration Testing</a:t>
            </a:r>
          </a:p>
          <a:p>
            <a:pPr marL="285750" indent="-285750">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End-to-end workflow</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connectivity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 command execution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handling scenarios</a:t>
            </a:r>
          </a:p>
        </p:txBody>
      </p:sp>
      <p:sp>
        <p:nvSpPr>
          <p:cNvPr id="6" name="TextBox 5">
            <a:extLst>
              <a:ext uri="{FF2B5EF4-FFF2-40B4-BE49-F238E27FC236}">
                <a16:creationId xmlns:a16="http://schemas.microsoft.com/office/drawing/2014/main" id="{1531EB3E-C855-04B8-B7D6-3B8CBCEAC76A}"/>
              </a:ext>
            </a:extLst>
          </p:cNvPr>
          <p:cNvSpPr txBox="1"/>
          <p:nvPr/>
        </p:nvSpPr>
        <p:spPr>
          <a:xfrm>
            <a:off x="8043472" y="2397002"/>
            <a:ext cx="3237875" cy="4032355"/>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Performance Testing</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file processing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 usage analysis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Query performance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Concurrent processing</a:t>
            </a:r>
          </a:p>
        </p:txBody>
      </p:sp>
      <p:sp>
        <p:nvSpPr>
          <p:cNvPr id="8" name="TextBox 7">
            <a:extLst>
              <a:ext uri="{FF2B5EF4-FFF2-40B4-BE49-F238E27FC236}">
                <a16:creationId xmlns:a16="http://schemas.microsoft.com/office/drawing/2014/main" id="{FA9595A6-7AF4-B67C-0129-81251123E465}"/>
              </a:ext>
            </a:extLst>
          </p:cNvPr>
          <p:cNvSpPr txBox="1"/>
          <p:nvPr/>
        </p:nvSpPr>
        <p:spPr>
          <a:xfrm>
            <a:off x="723275" y="1564726"/>
            <a:ext cx="6093500" cy="369332"/>
          </a:xfrm>
          <a:prstGeom prst="rect">
            <a:avLst/>
          </a:prstGeom>
          <a:noFill/>
        </p:spPr>
        <p:txBody>
          <a:bodyPr wrap="square">
            <a:spAutoFit/>
          </a:bodyPr>
          <a:lstStyle/>
          <a:p>
            <a:pPr algn="l">
              <a:spcAft>
                <a:spcPts val="1500"/>
              </a:spcAft>
            </a:pPr>
            <a:r>
              <a:rPr lang="en-IN" b="1" i="0" dirty="0">
                <a:effectLst/>
                <a:latin typeface="Times New Roman" panose="02020603050405020304" pitchFamily="18" charset="0"/>
                <a:cs typeface="Times New Roman" panose="02020603050405020304" pitchFamily="18" charset="0"/>
              </a:rPr>
              <a:t>Testing Strategy</a:t>
            </a:r>
          </a:p>
        </p:txBody>
      </p:sp>
    </p:spTree>
    <p:extLst>
      <p:ext uri="{BB962C8B-B14F-4D97-AF65-F5344CB8AC3E}">
        <p14:creationId xmlns:p14="http://schemas.microsoft.com/office/powerpoint/2010/main" val="229969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33AD-6216-1F2A-3513-7AB395F35AC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 &amp; Demonstrations</a:t>
            </a:r>
            <a:endParaRPr lang="en-IN" dirty="0"/>
          </a:p>
        </p:txBody>
      </p:sp>
      <p:sp>
        <p:nvSpPr>
          <p:cNvPr id="4" name="TextBox 3">
            <a:extLst>
              <a:ext uri="{FF2B5EF4-FFF2-40B4-BE49-F238E27FC236}">
                <a16:creationId xmlns:a16="http://schemas.microsoft.com/office/drawing/2014/main" id="{664BAC99-5585-B8B9-E9E8-C9E7DB104CFD}"/>
              </a:ext>
            </a:extLst>
          </p:cNvPr>
          <p:cNvSpPr txBox="1"/>
          <p:nvPr/>
        </p:nvSpPr>
        <p:spPr>
          <a:xfrm>
            <a:off x="711200" y="1397675"/>
            <a:ext cx="10876366"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log processor efficiently filtered out invalid data and avoided corrupting the database with incomplete information.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Highlights the robust error-handling mechanism in the implementation.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Emphasizes the importance of clean and well-formatted logs for successful parsing and storage.</a:t>
            </a:r>
          </a:p>
        </p:txBody>
      </p:sp>
      <p:pic>
        <p:nvPicPr>
          <p:cNvPr id="6" name="Picture 5">
            <a:extLst>
              <a:ext uri="{FF2B5EF4-FFF2-40B4-BE49-F238E27FC236}">
                <a16:creationId xmlns:a16="http://schemas.microsoft.com/office/drawing/2014/main" id="{99A0F66E-9CF6-AD97-693C-A07329D2F7D6}"/>
              </a:ext>
            </a:extLst>
          </p:cNvPr>
          <p:cNvPicPr>
            <a:picLocks noChangeAspect="1"/>
          </p:cNvPicPr>
          <p:nvPr/>
        </p:nvPicPr>
        <p:blipFill>
          <a:blip r:embed="rId2"/>
          <a:srcRect l="20357" t="63494" r="4958" b="3622"/>
          <a:stretch>
            <a:fillRect/>
          </a:stretch>
        </p:blipFill>
        <p:spPr>
          <a:xfrm>
            <a:off x="1059543" y="3443990"/>
            <a:ext cx="10072914" cy="2761141"/>
          </a:xfrm>
          <a:prstGeom prst="rect">
            <a:avLst/>
          </a:prstGeom>
        </p:spPr>
      </p:pic>
    </p:spTree>
    <p:extLst>
      <p:ext uri="{BB962C8B-B14F-4D97-AF65-F5344CB8AC3E}">
        <p14:creationId xmlns:p14="http://schemas.microsoft.com/office/powerpoint/2010/main" val="217059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5255-9572-E9D6-13FD-FF0095145D5C}"/>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Results &amp; Demonstrations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968392-31BA-F475-E095-301D183CA831}"/>
              </a:ext>
            </a:extLst>
          </p:cNvPr>
          <p:cNvSpPr txBox="1"/>
          <p:nvPr/>
        </p:nvSpPr>
        <p:spPr>
          <a:xfrm>
            <a:off x="819928" y="1196390"/>
            <a:ext cx="4021895" cy="1037143"/>
          </a:xfrm>
          <a:prstGeom prst="rect">
            <a:avLst/>
          </a:prstGeom>
        </p:spPr>
        <p:txBody>
          <a:bodyPr vert="horz" wrap="square" lIns="91440" tIns="45720" rIns="91440" bIns="45720" rtlCol="0">
            <a:noAutofit/>
          </a:bodyPr>
          <a:lstStyle/>
          <a:p>
            <a:endParaRPr lang="en-IN" b="1" dirty="0">
              <a:latin typeface="Times New Roman" panose="02020603050405020304" pitchFamily="18" charset="0"/>
              <a:cs typeface="Times New Roman" panose="02020603050405020304" pitchFamily="18" charset="0"/>
            </a:endParaRPr>
          </a:p>
          <a:p>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a:p>
            <a:pPr marL="0" indent="0" algn="l">
              <a:lnSpc>
                <a:spcPts val="1800"/>
              </a:lnSpc>
              <a:spcAft>
                <a:spcPts val="600"/>
              </a:spcAft>
              <a:buNone/>
            </a:pPr>
            <a:endParaRPr lang="en-IN"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85871A-0F22-48BD-A016-0CFAD9180241}"/>
              </a:ext>
            </a:extLst>
          </p:cNvPr>
          <p:cNvPicPr>
            <a:picLocks noChangeAspect="1"/>
          </p:cNvPicPr>
          <p:nvPr/>
        </p:nvPicPr>
        <p:blipFill rotWithShape="1">
          <a:blip r:embed="rId2">
            <a:extLst>
              <a:ext uri="{28A0092B-C50C-407E-A947-70E740481C1C}">
                <a14:useLocalDpi xmlns:a14="http://schemas.microsoft.com/office/drawing/2010/main" val="0"/>
              </a:ext>
            </a:extLst>
          </a:blip>
          <a:srcRect l="20743" t="32795" r="8758" b="5323"/>
          <a:stretch>
            <a:fillRect/>
          </a:stretch>
        </p:blipFill>
        <p:spPr bwMode="auto">
          <a:xfrm>
            <a:off x="5393378" y="1936353"/>
            <a:ext cx="6323873" cy="323398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2CF71E7-E468-61D7-C5FB-DF0443593D96}"/>
              </a:ext>
            </a:extLst>
          </p:cNvPr>
          <p:cNvPicPr>
            <a:picLocks noChangeAspect="1"/>
          </p:cNvPicPr>
          <p:nvPr/>
        </p:nvPicPr>
        <p:blipFill rotWithShape="1">
          <a:blip r:embed="rId3">
            <a:extLst>
              <a:ext uri="{28A0092B-C50C-407E-A947-70E740481C1C}">
                <a14:useLocalDpi xmlns:a14="http://schemas.microsoft.com/office/drawing/2010/main" val="0"/>
              </a:ext>
            </a:extLst>
          </a:blip>
          <a:srcRect l="16685" t="8556" r="14621" b="1901"/>
          <a:stretch>
            <a:fillRect/>
          </a:stretch>
        </p:blipFill>
        <p:spPr bwMode="auto">
          <a:xfrm>
            <a:off x="474749" y="1936353"/>
            <a:ext cx="4707694" cy="323398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6E0884E-23F8-A8F7-265F-C34B85B71C2C}"/>
              </a:ext>
            </a:extLst>
          </p:cNvPr>
          <p:cNvSpPr txBox="1"/>
          <p:nvPr/>
        </p:nvSpPr>
        <p:spPr>
          <a:xfrm>
            <a:off x="7257501" y="5621018"/>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Status code distribution</a:t>
            </a:r>
          </a:p>
        </p:txBody>
      </p:sp>
      <p:sp>
        <p:nvSpPr>
          <p:cNvPr id="10" name="TextBox 9">
            <a:extLst>
              <a:ext uri="{FF2B5EF4-FFF2-40B4-BE49-F238E27FC236}">
                <a16:creationId xmlns:a16="http://schemas.microsoft.com/office/drawing/2014/main" id="{0345A78B-DBFA-06E0-5647-BC50D95C9AE7}"/>
              </a:ext>
            </a:extLst>
          </p:cNvPr>
          <p:cNvSpPr txBox="1"/>
          <p:nvPr/>
        </p:nvSpPr>
        <p:spPr>
          <a:xfrm>
            <a:off x="819928" y="1277742"/>
            <a:ext cx="6093500" cy="369332"/>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Reports Generated</a:t>
            </a:r>
            <a:endParaRPr lang="en-IN" dirty="0"/>
          </a:p>
        </p:txBody>
      </p:sp>
      <p:sp>
        <p:nvSpPr>
          <p:cNvPr id="12" name="TextBox 11">
            <a:extLst>
              <a:ext uri="{FF2B5EF4-FFF2-40B4-BE49-F238E27FC236}">
                <a16:creationId xmlns:a16="http://schemas.microsoft.com/office/drawing/2014/main" id="{301D82BD-8712-36DB-0407-619BD0D061C6}"/>
              </a:ext>
            </a:extLst>
          </p:cNvPr>
          <p:cNvSpPr txBox="1"/>
          <p:nvPr/>
        </p:nvSpPr>
        <p:spPr>
          <a:xfrm>
            <a:off x="2265378" y="5621018"/>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Top IPs</a:t>
            </a:r>
            <a:endParaRPr lang="en-IN" dirty="0"/>
          </a:p>
        </p:txBody>
      </p:sp>
    </p:spTree>
    <p:extLst>
      <p:ext uri="{BB962C8B-B14F-4D97-AF65-F5344CB8AC3E}">
        <p14:creationId xmlns:p14="http://schemas.microsoft.com/office/powerpoint/2010/main" val="28730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F9EF-ED43-6214-98DD-147E8DAE762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 &amp; Demonstrations</a:t>
            </a:r>
          </a:p>
        </p:txBody>
      </p:sp>
      <p:pic>
        <p:nvPicPr>
          <p:cNvPr id="3" name="Picture 2">
            <a:extLst>
              <a:ext uri="{FF2B5EF4-FFF2-40B4-BE49-F238E27FC236}">
                <a16:creationId xmlns:a16="http://schemas.microsoft.com/office/drawing/2014/main" id="{0B8EF06B-30FC-E2D2-CFED-7B27CB878251}"/>
              </a:ext>
            </a:extLst>
          </p:cNvPr>
          <p:cNvPicPr>
            <a:picLocks noChangeAspect="1"/>
          </p:cNvPicPr>
          <p:nvPr/>
        </p:nvPicPr>
        <p:blipFill rotWithShape="1">
          <a:blip r:embed="rId2">
            <a:extLst>
              <a:ext uri="{28A0092B-C50C-407E-A947-70E740481C1C}">
                <a14:useLocalDpi xmlns:a14="http://schemas.microsoft.com/office/drawing/2010/main" val="0"/>
              </a:ext>
            </a:extLst>
          </a:blip>
          <a:srcRect l="20292" t="20533" r="11013" b="2186"/>
          <a:stretch>
            <a:fillRect/>
          </a:stretch>
        </p:blipFill>
        <p:spPr bwMode="auto">
          <a:xfrm>
            <a:off x="454910" y="1909357"/>
            <a:ext cx="5289639" cy="3137082"/>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6CB1919-F00D-EE77-8BE6-6EBA34029F9A}"/>
              </a:ext>
            </a:extLst>
          </p:cNvPr>
          <p:cNvPicPr>
            <a:picLocks noChangeAspect="1"/>
          </p:cNvPicPr>
          <p:nvPr/>
        </p:nvPicPr>
        <p:blipFill rotWithShape="1">
          <a:blip r:embed="rId3"/>
          <a:srcRect l="19992" t="39924" r="12541" b="5323"/>
          <a:stretch>
            <a:fillRect/>
          </a:stretch>
        </p:blipFill>
        <p:spPr bwMode="auto">
          <a:xfrm>
            <a:off x="6069727" y="1860459"/>
            <a:ext cx="5667363" cy="3137082"/>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F4DD438-F071-B879-0DED-19454058C5D5}"/>
              </a:ext>
            </a:extLst>
          </p:cNvPr>
          <p:cNvSpPr txBox="1"/>
          <p:nvPr/>
        </p:nvSpPr>
        <p:spPr>
          <a:xfrm>
            <a:off x="6732266" y="5390073"/>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OS and browser-based traffic breakdown</a:t>
            </a:r>
          </a:p>
        </p:txBody>
      </p:sp>
      <p:sp>
        <p:nvSpPr>
          <p:cNvPr id="8" name="TextBox 7">
            <a:extLst>
              <a:ext uri="{FF2B5EF4-FFF2-40B4-BE49-F238E27FC236}">
                <a16:creationId xmlns:a16="http://schemas.microsoft.com/office/drawing/2014/main" id="{9074097A-8657-9321-E61B-4B15F33D686E}"/>
              </a:ext>
            </a:extLst>
          </p:cNvPr>
          <p:cNvSpPr txBox="1"/>
          <p:nvPr/>
        </p:nvSpPr>
        <p:spPr>
          <a:xfrm>
            <a:off x="1386159" y="5390073"/>
            <a:ext cx="4073577"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Hourly traffic patterns</a:t>
            </a:r>
          </a:p>
        </p:txBody>
      </p:sp>
    </p:spTree>
    <p:extLst>
      <p:ext uri="{BB962C8B-B14F-4D97-AF65-F5344CB8AC3E}">
        <p14:creationId xmlns:p14="http://schemas.microsoft.com/office/powerpoint/2010/main" val="244743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55AB-EC7D-A002-F680-0FCFD314837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 &amp; Achievements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902000-5FA3-8F66-E689-5586FC59FB1F}"/>
              </a:ext>
            </a:extLst>
          </p:cNvPr>
          <p:cNvSpPr txBox="1"/>
          <p:nvPr/>
        </p:nvSpPr>
        <p:spPr>
          <a:xfrm>
            <a:off x="1124262" y="1798820"/>
            <a:ext cx="9458794" cy="398738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34E943-EA06-7999-4521-8DB11CCC709D}"/>
              </a:ext>
            </a:extLst>
          </p:cNvPr>
          <p:cNvSpPr txBox="1"/>
          <p:nvPr/>
        </p:nvSpPr>
        <p:spPr>
          <a:xfrm>
            <a:off x="739344" y="1565914"/>
            <a:ext cx="10848221" cy="92333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Log File Analysis &amp; Reporting System has been successfully developed and implemented, achieving all primary objectives outlined in the project specification. The system demonstrates a comprehensive understanding of data engineering principles, database design, and software architecture.</a:t>
            </a:r>
          </a:p>
        </p:txBody>
      </p:sp>
      <p:sp>
        <p:nvSpPr>
          <p:cNvPr id="6" name="TextBox 5">
            <a:extLst>
              <a:ext uri="{FF2B5EF4-FFF2-40B4-BE49-F238E27FC236}">
                <a16:creationId xmlns:a16="http://schemas.microsoft.com/office/drawing/2014/main" id="{ECCBDB1C-F70C-EF33-B876-07EAF586B5F6}"/>
              </a:ext>
            </a:extLst>
          </p:cNvPr>
          <p:cNvSpPr txBox="1"/>
          <p:nvPr/>
        </p:nvSpPr>
        <p:spPr>
          <a:xfrm>
            <a:off x="739344" y="3429000"/>
            <a:ext cx="6093500" cy="2585323"/>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Robust Parsing Engine</a:t>
            </a: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Optimized Database Design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Performance Optimization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Integrity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Scalability</a:t>
            </a:r>
          </a:p>
        </p:txBody>
      </p:sp>
      <p:sp>
        <p:nvSpPr>
          <p:cNvPr id="8" name="TextBox 7">
            <a:extLst>
              <a:ext uri="{FF2B5EF4-FFF2-40B4-BE49-F238E27FC236}">
                <a16:creationId xmlns:a16="http://schemas.microsoft.com/office/drawing/2014/main" id="{DF920291-6D20-0BAA-C777-9F3E117B828D}"/>
              </a:ext>
            </a:extLst>
          </p:cNvPr>
          <p:cNvSpPr txBox="1"/>
          <p:nvPr/>
        </p:nvSpPr>
        <p:spPr>
          <a:xfrm>
            <a:off x="739344" y="2858767"/>
            <a:ext cx="6093500" cy="390684"/>
          </a:xfrm>
          <a:prstGeom prst="rect">
            <a:avLst/>
          </a:prstGeom>
          <a:noFill/>
        </p:spPr>
        <p:txBody>
          <a:bodyPr wrap="square">
            <a:spAutoFit/>
          </a:bodyPr>
          <a:lstStyle/>
          <a:p>
            <a:pPr marL="0" marR="0">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Key Achievements: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649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6701-5E66-678B-7DC9-91411464230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FE67E4-2747-E39A-821A-DC91D105E224}"/>
              </a:ext>
            </a:extLst>
          </p:cNvPr>
          <p:cNvSpPr txBox="1"/>
          <p:nvPr/>
        </p:nvSpPr>
        <p:spPr>
          <a:xfrm>
            <a:off x="798851" y="1608058"/>
            <a:ext cx="10594298" cy="4801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Web Dashboard Interface:</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Develop React-based web dashboard for visual analytics</a:t>
            </a:r>
          </a:p>
          <a:p>
            <a:pPr>
              <a:lnSpc>
                <a:spcPct val="150000"/>
              </a:lnSpc>
            </a:pPr>
            <a:endParaRPr lang="en-IN" b="1"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Advanced Analytics: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Implement statistical analysis functions (percentiles, moving averages)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Add trend analysis and forecasting capabilities</a:t>
            </a:r>
          </a:p>
          <a:p>
            <a:pPr>
              <a:lnSpc>
                <a:spcPct val="150000"/>
              </a:lnSpc>
            </a:pP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Performance Improvements: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Implement connection pooling for database operations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Add caching layer for frequently accessed reports</a:t>
            </a:r>
          </a:p>
          <a:p>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52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ECEB1-A3CF-FA16-BD51-FAC68D5BFB9D}"/>
              </a:ext>
            </a:extLst>
          </p:cNvPr>
          <p:cNvSpPr txBox="1"/>
          <p:nvPr/>
        </p:nvSpPr>
        <p:spPr>
          <a:xfrm>
            <a:off x="1878767" y="3429000"/>
            <a:ext cx="8214610" cy="2143593"/>
          </a:xfrm>
          <a:prstGeom prst="rect">
            <a:avLst/>
          </a:prstGeom>
        </p:spPr>
        <p:txBody>
          <a:bodyPr vert="horz" wrap="square" lIns="91440" tIns="45720" rIns="91440" bIns="45720" rtlCol="0">
            <a:noAutofit/>
          </a:bodyPr>
          <a:lstStyle/>
          <a:p>
            <a:pPr marL="0" indent="0" algn="ctr">
              <a:lnSpc>
                <a:spcPts val="1800"/>
              </a:lnSpc>
              <a:spcAft>
                <a:spcPts val="600"/>
              </a:spcAft>
              <a:buNone/>
            </a:pPr>
            <a:r>
              <a:rPr lang="en-IN" sz="5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549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Table of Contents</a:t>
            </a:r>
            <a:endParaRPr lang="en-US" dirty="0">
              <a:latin typeface="Times New Roman" panose="02020603050405020304" pitchFamily="18" charset="0"/>
              <a:cs typeface="Times New Roman" panose="02020603050405020304" pitchFamily="18" charset="0"/>
            </a:endParaRP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079655" y="2225866"/>
            <a:ext cx="3475038" cy="241238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ea typeface="+mj-ea"/>
                <a:cs typeface="Times New Roman" panose="02020603050405020304" pitchFamily="18" charset="0"/>
              </a:rPr>
              <a:t>Abstract</a:t>
            </a:r>
          </a:p>
          <a:p>
            <a:r>
              <a:rPr lang="en-US" sz="1800" dirty="0">
                <a:latin typeface="Times New Roman" panose="02020603050405020304" pitchFamily="18" charset="0"/>
                <a:ea typeface="+mj-ea"/>
                <a:cs typeface="Times New Roman" panose="02020603050405020304" pitchFamily="18" charset="0"/>
              </a:rPr>
              <a:t>Objective</a:t>
            </a:r>
          </a:p>
          <a:p>
            <a:r>
              <a:rPr lang="en-US" sz="1800" dirty="0">
                <a:latin typeface="Times New Roman" panose="02020603050405020304" pitchFamily="18" charset="0"/>
                <a:ea typeface="+mj-ea"/>
                <a:cs typeface="Times New Roman" panose="02020603050405020304" pitchFamily="18" charset="0"/>
              </a:rPr>
              <a:t>System Architecture</a:t>
            </a:r>
          </a:p>
          <a:p>
            <a:r>
              <a:rPr lang="en-US" sz="1800" dirty="0">
                <a:latin typeface="Times New Roman" panose="02020603050405020304" pitchFamily="18" charset="0"/>
                <a:ea typeface="+mj-ea"/>
                <a:cs typeface="Times New Roman" panose="02020603050405020304" pitchFamily="18" charset="0"/>
              </a:rPr>
              <a:t>Technology Stack</a:t>
            </a:r>
          </a:p>
          <a:p>
            <a:r>
              <a:rPr lang="en-US" sz="1800" dirty="0">
                <a:latin typeface="Times New Roman" panose="02020603050405020304" pitchFamily="18" charset="0"/>
                <a:ea typeface="+mj-ea"/>
                <a:cs typeface="Times New Roman" panose="02020603050405020304" pitchFamily="18" charset="0"/>
              </a:rPr>
              <a:t>Database Design</a:t>
            </a:r>
          </a:p>
          <a:p>
            <a:r>
              <a:rPr lang="en-US" sz="1800" dirty="0">
                <a:latin typeface="Times New Roman" panose="02020603050405020304" pitchFamily="18" charset="0"/>
                <a:ea typeface="+mj-ea"/>
                <a:cs typeface="Times New Roman" panose="02020603050405020304" pitchFamily="18" charset="0"/>
              </a:rPr>
              <a:t>Implementation Methodology</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7219681" y="427312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ea typeface="+mj-ea"/>
                <a:cs typeface="Times New Roman" panose="02020603050405020304" pitchFamily="18" charset="0"/>
              </a:rPr>
              <a:t>Module Design</a:t>
            </a:r>
          </a:p>
          <a:p>
            <a:r>
              <a:rPr lang="en-US" sz="1800" dirty="0">
                <a:latin typeface="Times New Roman" panose="02020603050405020304" pitchFamily="18" charset="0"/>
                <a:ea typeface="+mj-ea"/>
                <a:cs typeface="Times New Roman" panose="02020603050405020304" pitchFamily="18" charset="0"/>
              </a:rPr>
              <a:t>Testing &amp; Validation</a:t>
            </a:r>
          </a:p>
          <a:p>
            <a:r>
              <a:rPr lang="en-US" sz="1800" dirty="0">
                <a:latin typeface="Times New Roman" panose="02020603050405020304" pitchFamily="18" charset="0"/>
                <a:ea typeface="+mj-ea"/>
                <a:cs typeface="Times New Roman" panose="02020603050405020304" pitchFamily="18" charset="0"/>
              </a:rPr>
              <a:t>Results &amp; Demonstrations</a:t>
            </a:r>
          </a:p>
          <a:p>
            <a:r>
              <a:rPr lang="en-US" sz="1800" dirty="0">
                <a:latin typeface="Times New Roman" panose="02020603050405020304" pitchFamily="18" charset="0"/>
                <a:ea typeface="+mj-ea"/>
                <a:cs typeface="Times New Roman" panose="02020603050405020304" pitchFamily="18" charset="0"/>
              </a:rPr>
              <a:t>Conclusion </a:t>
            </a:r>
          </a:p>
          <a:p>
            <a:r>
              <a:rPr lang="en-US" sz="1800" dirty="0">
                <a:latin typeface="Times New Roman" panose="02020603050405020304" pitchFamily="18" charset="0"/>
                <a:ea typeface="+mj-ea"/>
                <a:cs typeface="Times New Roman" panose="02020603050405020304" pitchFamily="18" charset="0"/>
              </a:rPr>
              <a:t>Future Work</a:t>
            </a:r>
          </a:p>
          <a:p>
            <a:r>
              <a:rPr lang="en-US" sz="1800" dirty="0">
                <a:latin typeface="Times New Roman" panose="02020603050405020304" pitchFamily="18" charset="0"/>
                <a:ea typeface="+mj-ea"/>
                <a:cs typeface="Times New Roman" panose="02020603050405020304" pitchFamily="18" charset="0"/>
              </a:rPr>
              <a:t>Q&amp;A Session</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760D-C882-AF07-9DA7-7E20307405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C3B616F7-3894-BDE6-5024-4D70591DC5A6}"/>
              </a:ext>
            </a:extLst>
          </p:cNvPr>
          <p:cNvSpPr txBox="1"/>
          <p:nvPr/>
        </p:nvSpPr>
        <p:spPr>
          <a:xfrm>
            <a:off x="604434" y="1906573"/>
            <a:ext cx="9833547" cy="3657600"/>
          </a:xfrm>
          <a:prstGeom prst="rect">
            <a:avLst/>
          </a:prstGeom>
        </p:spPr>
        <p:txBody>
          <a:bodyPr vert="horz" wrap="square" lIns="91440" tIns="45720" rIns="91440" bIns="45720" rtlCol="0">
            <a:noAutofit/>
          </a:bodyPr>
          <a:lstStyle/>
          <a:p>
            <a:pPr algn="just">
              <a:lnSpc>
                <a:spcPct val="150000"/>
              </a:lnSpc>
              <a:spcAft>
                <a:spcPts val="600"/>
              </a:spcAft>
            </a:pPr>
            <a:r>
              <a:rPr lang="en-US" dirty="0">
                <a:latin typeface="Times New Roman" panose="02020603050405020304" pitchFamily="18" charset="0"/>
                <a:cs typeface="Times New Roman" panose="02020603050405020304" pitchFamily="18" charset="0"/>
              </a:rPr>
              <a:t>This project presents a CLI-based system that automates the process of analyzing web server log files. The tool implements an ETL pipeline that extracts data using regex, transforms and cleans it, and loads it into a normalized MySQL database. The CLI supports generating various analytical reports such as traffic stats, error monitoring, and user behavior. </a:t>
            </a:r>
          </a:p>
          <a:p>
            <a:pPr algn="just">
              <a:lnSpc>
                <a:spcPct val="150000"/>
              </a:lnSpc>
              <a:spcAft>
                <a:spcPts val="600"/>
              </a:spcAft>
            </a:pPr>
            <a:r>
              <a:rPr lang="en-US" dirty="0">
                <a:latin typeface="Times New Roman" panose="02020603050405020304" pitchFamily="18" charset="0"/>
                <a:cs typeface="Times New Roman" panose="02020603050405020304" pitchFamily="18" charset="0"/>
              </a:rPr>
              <a:t>Key features include real-time monitoring, batch processing, and user agent normalization. The system is scalable, modular, and educationally valuable.</a:t>
            </a:r>
          </a:p>
          <a:p>
            <a:pPr marL="0" indent="0" algn="just">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6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6BD5-BA8E-8DEB-DCEE-BE383F1BD9F0}"/>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B97709-485D-211F-6BBD-884C42AE72BA}"/>
              </a:ext>
            </a:extLst>
          </p:cNvPr>
          <p:cNvSpPr txBox="1"/>
          <p:nvPr/>
        </p:nvSpPr>
        <p:spPr>
          <a:xfrm>
            <a:off x="719528" y="1723869"/>
            <a:ext cx="10687987" cy="424221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E295685-2334-7117-6DB5-168EE223EAE2}"/>
              </a:ext>
            </a:extLst>
          </p:cNvPr>
          <p:cNvSpPr txBox="1"/>
          <p:nvPr/>
        </p:nvSpPr>
        <p:spPr>
          <a:xfrm>
            <a:off x="604434" y="1124262"/>
            <a:ext cx="11572407" cy="5441429"/>
          </a:xfrm>
          <a:prstGeom prst="rect">
            <a:avLst/>
          </a:prstGeom>
        </p:spPr>
        <p:txBody>
          <a:bodyPr vert="horz" wrap="square" lIns="91440" tIns="45720" rIns="91440" bIns="45720" rtlCol="0">
            <a:noAutofit/>
          </a:bodyPr>
          <a:lstStyle/>
          <a:p>
            <a:pPr marL="285750"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create a tool that automates log file processing, enabling efficient web traffic analysis and system monitoring.</a:t>
            </a:r>
          </a:p>
          <a:p>
            <a:pPr algn="just">
              <a:lnSpc>
                <a:spcPct val="150000"/>
              </a:lnSpc>
              <a:spcAft>
                <a:spcPts val="600"/>
              </a:spcAft>
            </a:pPr>
            <a:r>
              <a:rPr lang="en-US" b="1" dirty="0">
                <a:latin typeface="Times New Roman" panose="02020603050405020304" pitchFamily="18" charset="0"/>
                <a:cs typeface="Times New Roman" panose="02020603050405020304" pitchFamily="18" charset="0"/>
              </a:rPr>
              <a:t>Aim: </a:t>
            </a:r>
            <a:r>
              <a:rPr lang="en-US" dirty="0">
                <a:latin typeface="Times New Roman" panose="02020603050405020304" pitchFamily="18" charset="0"/>
                <a:cs typeface="Times New Roman" panose="02020603050405020304" pitchFamily="18" charset="0"/>
              </a:rPr>
              <a:t>Provide a bridge from raw log data to actionable insights using CLI - driven automation.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Apache Common Log Format parsing and processing</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MySQL database integration with optimized schema design</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Comprehensive CLI with multiple command options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Multiple report types including traffic analysis, error monitoring, and user statistics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agent parsing and normalization</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Batch processing for large files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Configuration management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monitoring of a log file for new entries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Comprehensive testing suite</a:t>
            </a:r>
          </a:p>
          <a:p>
            <a:pPr marL="0" indent="0" algn="just">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8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5704-3BF8-FF2C-B5CA-18253ED24712}"/>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B5876466-BDBB-0ECE-FA50-7C50ADC346CC}"/>
              </a:ext>
            </a:extLst>
          </p:cNvPr>
          <p:cNvSpPr/>
          <p:nvPr/>
        </p:nvSpPr>
        <p:spPr>
          <a:xfrm>
            <a:off x="1019331"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Presentation Layer</a:t>
            </a:r>
            <a:br>
              <a:rPr lang="en-US" dirty="0"/>
            </a:br>
            <a:endParaRPr lang="en-US" dirty="0"/>
          </a:p>
          <a:p>
            <a:pPr marL="285750" indent="-285750">
              <a:buFont typeface="Arial" panose="020B0604020202020204" pitchFamily="34" charset="0"/>
              <a:buChar char="•"/>
            </a:pPr>
            <a:r>
              <a:rPr lang="en-US" dirty="0"/>
              <a:t>CLI Interface</a:t>
            </a:r>
          </a:p>
          <a:p>
            <a:pPr marL="285750" indent="-285750">
              <a:buFont typeface="Arial" panose="020B0604020202020204" pitchFamily="34" charset="0"/>
              <a:buChar char="•"/>
            </a:pPr>
            <a:r>
              <a:rPr lang="en-US" dirty="0"/>
              <a:t>Argument Parsing</a:t>
            </a:r>
          </a:p>
          <a:p>
            <a:pPr marL="285750" indent="-285750">
              <a:buFont typeface="Arial" panose="020B0604020202020204" pitchFamily="34" charset="0"/>
              <a:buChar char="•"/>
            </a:pPr>
            <a:r>
              <a:rPr lang="en-US" dirty="0"/>
              <a:t>Output Formatting</a:t>
            </a:r>
            <a:endParaRPr lang="en-IN" dirty="0"/>
          </a:p>
        </p:txBody>
      </p:sp>
      <p:sp>
        <p:nvSpPr>
          <p:cNvPr id="4" name="Rectangle: Rounded Corners 3">
            <a:extLst>
              <a:ext uri="{FF2B5EF4-FFF2-40B4-BE49-F238E27FC236}">
                <a16:creationId xmlns:a16="http://schemas.microsoft.com/office/drawing/2014/main" id="{8CF5310F-5FE7-0F48-58FA-3898BEC831BD}"/>
              </a:ext>
            </a:extLst>
          </p:cNvPr>
          <p:cNvSpPr/>
          <p:nvPr/>
        </p:nvSpPr>
        <p:spPr>
          <a:xfrm>
            <a:off x="3819993"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Business Logic</a:t>
            </a:r>
          </a:p>
          <a:p>
            <a:pPr algn="ctr"/>
            <a:endParaRPr lang="en-IN" b="1" dirty="0"/>
          </a:p>
          <a:p>
            <a:pPr marL="285750" indent="-285750">
              <a:buFont typeface="Arial" panose="020B0604020202020204" pitchFamily="34" charset="0"/>
              <a:buChar char="•"/>
            </a:pPr>
            <a:r>
              <a:rPr lang="en-IN" dirty="0"/>
              <a:t>Parsing</a:t>
            </a:r>
          </a:p>
          <a:p>
            <a:pPr marL="285750" indent="-285750">
              <a:buFont typeface="Arial" panose="020B0604020202020204" pitchFamily="34" charset="0"/>
              <a:buChar char="•"/>
            </a:pPr>
            <a:r>
              <a:rPr lang="en-IN" dirty="0"/>
              <a:t>Transformation</a:t>
            </a:r>
          </a:p>
          <a:p>
            <a:pPr marL="285750" indent="-285750">
              <a:buFont typeface="Arial" panose="020B0604020202020204" pitchFamily="34" charset="0"/>
              <a:buChar char="•"/>
            </a:pPr>
            <a:r>
              <a:rPr lang="en-IN" dirty="0"/>
              <a:t>Report generation</a:t>
            </a:r>
          </a:p>
          <a:p>
            <a:pPr algn="ctr"/>
            <a:endParaRPr lang="en-IN" dirty="0"/>
          </a:p>
        </p:txBody>
      </p:sp>
      <p:sp>
        <p:nvSpPr>
          <p:cNvPr id="5" name="Rectangle: Rounded Corners 4">
            <a:extLst>
              <a:ext uri="{FF2B5EF4-FFF2-40B4-BE49-F238E27FC236}">
                <a16:creationId xmlns:a16="http://schemas.microsoft.com/office/drawing/2014/main" id="{DCDA9EE3-5F1B-A4B5-D2EC-DDE1B458C39D}"/>
              </a:ext>
            </a:extLst>
          </p:cNvPr>
          <p:cNvSpPr/>
          <p:nvPr/>
        </p:nvSpPr>
        <p:spPr>
          <a:xfrm>
            <a:off x="6543206"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p>
          <a:p>
            <a:pPr algn="ctr"/>
            <a:endParaRPr lang="en-IN" b="1" dirty="0"/>
          </a:p>
          <a:p>
            <a:pPr marL="285750" indent="-285750">
              <a:buFont typeface="Arial" panose="020B0604020202020204" pitchFamily="34" charset="0"/>
              <a:buChar char="•"/>
            </a:pPr>
            <a:r>
              <a:rPr lang="en-IN" dirty="0"/>
              <a:t>MySQL Operations</a:t>
            </a:r>
          </a:p>
          <a:p>
            <a:pPr marL="285750" indent="-285750">
              <a:buFont typeface="Arial" panose="020B0604020202020204" pitchFamily="34" charset="0"/>
              <a:buChar char="•"/>
            </a:pPr>
            <a:r>
              <a:rPr lang="en-IN" dirty="0"/>
              <a:t>Connection Management</a:t>
            </a:r>
          </a:p>
          <a:p>
            <a:pPr marL="285750" indent="-285750">
              <a:buFont typeface="Arial" panose="020B0604020202020204" pitchFamily="34" charset="0"/>
              <a:buChar char="•"/>
            </a:pPr>
            <a:r>
              <a:rPr lang="en-IN" dirty="0"/>
              <a:t>Query Optimization</a:t>
            </a:r>
            <a:endParaRPr lang="en-IN" b="1" dirty="0"/>
          </a:p>
        </p:txBody>
      </p:sp>
      <p:sp>
        <p:nvSpPr>
          <p:cNvPr id="6" name="Rectangle: Rounded Corners 5">
            <a:extLst>
              <a:ext uri="{FF2B5EF4-FFF2-40B4-BE49-F238E27FC236}">
                <a16:creationId xmlns:a16="http://schemas.microsoft.com/office/drawing/2014/main" id="{DE1461C2-4ADA-6D24-AD33-43C748C5DF5C}"/>
              </a:ext>
            </a:extLst>
          </p:cNvPr>
          <p:cNvSpPr/>
          <p:nvPr/>
        </p:nvSpPr>
        <p:spPr>
          <a:xfrm>
            <a:off x="9323881" y="2589551"/>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Data Storage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MySQL Database</a:t>
            </a:r>
          </a:p>
          <a:p>
            <a:pPr marL="285750" indent="-285750">
              <a:buFont typeface="Arial" panose="020B0604020202020204" pitchFamily="34" charset="0"/>
              <a:buChar char="•"/>
            </a:pPr>
            <a:r>
              <a:rPr lang="en-IN" dirty="0"/>
              <a:t>Optimized Schema</a:t>
            </a:r>
          </a:p>
          <a:p>
            <a:pPr marL="285750" indent="-285750">
              <a:buFont typeface="Arial" panose="020B0604020202020204" pitchFamily="34" charset="0"/>
              <a:buChar char="•"/>
            </a:pPr>
            <a:r>
              <a:rPr lang="en-IN" dirty="0"/>
              <a:t>Indexing Strategy</a:t>
            </a:r>
          </a:p>
        </p:txBody>
      </p:sp>
      <p:sp>
        <p:nvSpPr>
          <p:cNvPr id="7" name="TextBox 6">
            <a:extLst>
              <a:ext uri="{FF2B5EF4-FFF2-40B4-BE49-F238E27FC236}">
                <a16:creationId xmlns:a16="http://schemas.microsoft.com/office/drawing/2014/main" id="{A0CD1057-6110-AD8D-45C9-2F0DA74933D7}"/>
              </a:ext>
            </a:extLst>
          </p:cNvPr>
          <p:cNvSpPr txBox="1"/>
          <p:nvPr/>
        </p:nvSpPr>
        <p:spPr>
          <a:xfrm>
            <a:off x="4327160" y="1841788"/>
            <a:ext cx="3537679" cy="747763"/>
          </a:xfrm>
          <a:prstGeom prst="rect">
            <a:avLst/>
          </a:prstGeom>
        </p:spPr>
        <p:txBody>
          <a:bodyPr vert="horz" wrap="square" lIns="91440" tIns="45720" rIns="91440" bIns="45720" rtlCol="0">
            <a:noAutofit/>
          </a:bodyPr>
          <a:lstStyle/>
          <a:p>
            <a:pPr>
              <a:lnSpc>
                <a:spcPts val="1800"/>
              </a:lnSpc>
              <a:spcAft>
                <a:spcPts val="600"/>
              </a:spcAft>
            </a:pPr>
            <a:r>
              <a:rPr lang="en-IN" sz="2200" b="1" dirty="0">
                <a:latin typeface="Times New Roman" panose="02020603050405020304" pitchFamily="18" charset="0"/>
                <a:cs typeface="Times New Roman" panose="02020603050405020304" pitchFamily="18" charset="0"/>
              </a:rPr>
              <a:t>4-Layer Architecture</a:t>
            </a:r>
          </a:p>
        </p:txBody>
      </p:sp>
    </p:spTree>
    <p:extLst>
      <p:ext uri="{BB962C8B-B14F-4D97-AF65-F5344CB8AC3E}">
        <p14:creationId xmlns:p14="http://schemas.microsoft.com/office/powerpoint/2010/main" val="231808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06F7-D15C-BAE3-43D1-3E03B7FA1934}"/>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E8C020-7001-B5C4-2329-A6F8F8A792E1}"/>
              </a:ext>
            </a:extLst>
          </p:cNvPr>
          <p:cNvSpPr txBox="1"/>
          <p:nvPr/>
        </p:nvSpPr>
        <p:spPr>
          <a:xfrm>
            <a:off x="884420" y="1618938"/>
            <a:ext cx="10388183" cy="4452078"/>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Rectangle: Rounded Corners 3">
            <a:extLst>
              <a:ext uri="{FF2B5EF4-FFF2-40B4-BE49-F238E27FC236}">
                <a16:creationId xmlns:a16="http://schemas.microsoft.com/office/drawing/2014/main" id="{FA230A05-7FAD-28E5-9494-68CF65E2C6B4}"/>
              </a:ext>
            </a:extLst>
          </p:cNvPr>
          <p:cNvSpPr/>
          <p:nvPr/>
        </p:nvSpPr>
        <p:spPr>
          <a:xfrm>
            <a:off x="1154242" y="1798819"/>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1" u="sng" dirty="0">
                <a:latin typeface="Times New Roman" panose="02020603050405020304" pitchFamily="18" charset="0"/>
                <a:cs typeface="Times New Roman" panose="02020603050405020304" pitchFamily="18" charset="0"/>
              </a:rPr>
              <a:t>Programming Language</a:t>
            </a:r>
          </a:p>
          <a:p>
            <a:r>
              <a:rPr lang="en-US" b="1" dirty="0">
                <a:latin typeface="Times New Roman" panose="02020603050405020304" pitchFamily="18" charset="0"/>
                <a:cs typeface="Times New Roman" panose="02020603050405020304" pitchFamily="18" charset="0"/>
              </a:rPr>
              <a:t>Python 3.8+</a:t>
            </a:r>
          </a:p>
          <a:p>
            <a:r>
              <a:rPr lang="en-US" dirty="0">
                <a:latin typeface="Times New Roman" panose="02020603050405020304" pitchFamily="18" charset="0"/>
                <a:cs typeface="Times New Roman" panose="02020603050405020304" pitchFamily="18" charset="0"/>
              </a:rPr>
              <a:t>- Excellent text processing and CLI development capabilities</a:t>
            </a:r>
          </a:p>
        </p:txBody>
      </p:sp>
      <p:sp>
        <p:nvSpPr>
          <p:cNvPr id="8" name="Rectangle: Rounded Corners 7">
            <a:extLst>
              <a:ext uri="{FF2B5EF4-FFF2-40B4-BE49-F238E27FC236}">
                <a16:creationId xmlns:a16="http://schemas.microsoft.com/office/drawing/2014/main" id="{EEFEF956-F1FE-6862-FF04-ACC0DCAF3176}"/>
              </a:ext>
            </a:extLst>
          </p:cNvPr>
          <p:cNvSpPr/>
          <p:nvPr/>
        </p:nvSpPr>
        <p:spPr>
          <a:xfrm>
            <a:off x="4706909" y="4398362"/>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Output Formatting</a:t>
            </a:r>
          </a:p>
          <a:p>
            <a:pPr algn="ctr"/>
            <a:r>
              <a:rPr lang="en-US" b="1" u="sng" dirty="0">
                <a:latin typeface="Times New Roman" panose="02020603050405020304" pitchFamily="18" charset="0"/>
                <a:cs typeface="Times New Roman" panose="02020603050405020304" pitchFamily="18" charset="0"/>
              </a:rPr>
              <a:t>tabulate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Formats database results into clean, readable tables</a:t>
            </a:r>
          </a:p>
        </p:txBody>
      </p:sp>
      <p:sp>
        <p:nvSpPr>
          <p:cNvPr id="9" name="Rectangle: Rounded Corners 8">
            <a:extLst>
              <a:ext uri="{FF2B5EF4-FFF2-40B4-BE49-F238E27FC236}">
                <a16:creationId xmlns:a16="http://schemas.microsoft.com/office/drawing/2014/main" id="{7515BF4B-E859-C65A-51A5-6FFD089B6CFD}"/>
              </a:ext>
            </a:extLst>
          </p:cNvPr>
          <p:cNvSpPr/>
          <p:nvPr/>
        </p:nvSpPr>
        <p:spPr>
          <a:xfrm>
            <a:off x="1154242" y="4413354"/>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CLI Framework</a:t>
            </a:r>
          </a:p>
          <a:p>
            <a:pPr algn="ctr"/>
            <a:r>
              <a:rPr lang="en-US" b="1" u="sng" dirty="0">
                <a:latin typeface="Times New Roman" panose="02020603050405020304" pitchFamily="18" charset="0"/>
                <a:cs typeface="Times New Roman" panose="02020603050405020304" pitchFamily="18" charset="0"/>
              </a:rPr>
              <a:t>argparse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 parsing command-line arguments and building interactive tools</a:t>
            </a:r>
          </a:p>
        </p:txBody>
      </p:sp>
      <p:sp>
        <p:nvSpPr>
          <p:cNvPr id="10" name="Rectangle: Rounded Corners 9">
            <a:extLst>
              <a:ext uri="{FF2B5EF4-FFF2-40B4-BE49-F238E27FC236}">
                <a16:creationId xmlns:a16="http://schemas.microsoft.com/office/drawing/2014/main" id="{E5F53D66-7F42-9A8E-AC23-D836ADB8ED50}"/>
              </a:ext>
            </a:extLst>
          </p:cNvPr>
          <p:cNvSpPr/>
          <p:nvPr/>
        </p:nvSpPr>
        <p:spPr>
          <a:xfrm>
            <a:off x="8429468" y="1798819"/>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Key Libraries</a:t>
            </a:r>
          </a:p>
          <a:p>
            <a:pPr algn="ctr"/>
            <a:r>
              <a:rPr lang="en-US" b="1" u="sng" dirty="0">
                <a:latin typeface="Times New Roman" panose="02020603050405020304" pitchFamily="18" charset="0"/>
                <a:cs typeface="Times New Roman" panose="02020603050405020304" pitchFamily="18" charset="0"/>
              </a:rPr>
              <a:t>MySQL-connector-python</a:t>
            </a:r>
          </a:p>
          <a:p>
            <a:r>
              <a:rPr lang="en-US" dirty="0">
                <a:latin typeface="Times New Roman" panose="02020603050405020304" pitchFamily="18" charset="0"/>
                <a:cs typeface="Times New Roman" panose="02020603050405020304" pitchFamily="18" charset="0"/>
              </a:rPr>
              <a:t>- Native MySQL driver with connection pooling</a:t>
            </a:r>
          </a:p>
        </p:txBody>
      </p:sp>
      <p:sp>
        <p:nvSpPr>
          <p:cNvPr id="11" name="Rectangle: Rounded Corners 10">
            <a:extLst>
              <a:ext uri="{FF2B5EF4-FFF2-40B4-BE49-F238E27FC236}">
                <a16:creationId xmlns:a16="http://schemas.microsoft.com/office/drawing/2014/main" id="{2A387E7F-C4D7-ED0F-68C9-013F08F606AD}"/>
              </a:ext>
            </a:extLst>
          </p:cNvPr>
          <p:cNvSpPr/>
          <p:nvPr/>
        </p:nvSpPr>
        <p:spPr>
          <a:xfrm>
            <a:off x="4656944" y="1803815"/>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u="sng" dirty="0">
                <a:latin typeface="Times New Roman" panose="02020603050405020304" pitchFamily="18" charset="0"/>
                <a:cs typeface="Times New Roman" panose="02020603050405020304" pitchFamily="18" charset="0"/>
              </a:rPr>
              <a:t>Database</a:t>
            </a:r>
          </a:p>
          <a:p>
            <a:pPr algn="ctr"/>
            <a:r>
              <a:rPr lang="en-US" b="1" u="sng" dirty="0">
                <a:latin typeface="Times New Roman" panose="02020603050405020304" pitchFamily="18" charset="0"/>
                <a:cs typeface="Times New Roman" panose="02020603050405020304" pitchFamily="18" charset="0"/>
              </a:rPr>
              <a:t>MySQL 8.0+</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Reliable performance for analytical queries</a:t>
            </a:r>
          </a:p>
        </p:txBody>
      </p:sp>
      <p:sp>
        <p:nvSpPr>
          <p:cNvPr id="12" name="Rectangle: Rounded Corners 11">
            <a:extLst>
              <a:ext uri="{FF2B5EF4-FFF2-40B4-BE49-F238E27FC236}">
                <a16:creationId xmlns:a16="http://schemas.microsoft.com/office/drawing/2014/main" id="{311DBCA6-2F0F-078E-7784-B23FBFDD57D2}"/>
              </a:ext>
            </a:extLst>
          </p:cNvPr>
          <p:cNvSpPr/>
          <p:nvPr/>
        </p:nvSpPr>
        <p:spPr>
          <a:xfrm>
            <a:off x="8529398" y="4398362"/>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u="sng" dirty="0">
                <a:latin typeface="Times New Roman" panose="02020603050405020304" pitchFamily="18" charset="0"/>
                <a:cs typeface="Times New Roman" panose="02020603050405020304" pitchFamily="18" charset="0"/>
              </a:rPr>
              <a:t>Configuration Management</a:t>
            </a:r>
          </a:p>
          <a:p>
            <a:pPr algn="ctr"/>
            <a:r>
              <a:rPr lang="en-IN" b="1" u="sng" dirty="0">
                <a:latin typeface="Times New Roman" panose="02020603050405020304" pitchFamily="18" charset="0"/>
                <a:cs typeface="Times New Roman" panose="02020603050405020304" pitchFamily="18" charset="0"/>
              </a:rPr>
              <a:t>configparser + Environment Variables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Flexible and secure configuration handling</a:t>
            </a:r>
          </a:p>
        </p:txBody>
      </p:sp>
    </p:spTree>
    <p:extLst>
      <p:ext uri="{BB962C8B-B14F-4D97-AF65-F5344CB8AC3E}">
        <p14:creationId xmlns:p14="http://schemas.microsoft.com/office/powerpoint/2010/main" val="417202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BF94-5678-31F2-05C9-188817AB418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Database Design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63315D-63E0-534B-29B9-E5E0B5C9164B}"/>
              </a:ext>
            </a:extLst>
          </p:cNvPr>
          <p:cNvPicPr>
            <a:picLocks noChangeAspect="1"/>
          </p:cNvPicPr>
          <p:nvPr/>
        </p:nvPicPr>
        <p:blipFill>
          <a:blip r:embed="rId2"/>
          <a:stretch>
            <a:fillRect/>
          </a:stretch>
        </p:blipFill>
        <p:spPr>
          <a:xfrm>
            <a:off x="604434" y="1611052"/>
            <a:ext cx="6143625" cy="4505325"/>
          </a:xfrm>
          <a:prstGeom prst="rect">
            <a:avLst/>
          </a:prstGeom>
        </p:spPr>
      </p:pic>
      <p:sp>
        <p:nvSpPr>
          <p:cNvPr id="5" name="TextBox 4">
            <a:extLst>
              <a:ext uri="{FF2B5EF4-FFF2-40B4-BE49-F238E27FC236}">
                <a16:creationId xmlns:a16="http://schemas.microsoft.com/office/drawing/2014/main" id="{AAF57FB3-64D6-85BB-65E6-724EDB3A87C9}"/>
              </a:ext>
            </a:extLst>
          </p:cNvPr>
          <p:cNvSpPr txBox="1"/>
          <p:nvPr/>
        </p:nvSpPr>
        <p:spPr>
          <a:xfrm>
            <a:off x="7150308" y="1903751"/>
            <a:ext cx="4257207" cy="409231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BFDBBD2-2FC2-DA47-6C4C-35972DCE12B6}"/>
              </a:ext>
            </a:extLst>
          </p:cNvPr>
          <p:cNvSpPr txBox="1"/>
          <p:nvPr/>
        </p:nvSpPr>
        <p:spPr>
          <a:xfrm>
            <a:off x="7150308" y="1611052"/>
            <a:ext cx="4002374" cy="4798320"/>
          </a:xfrm>
          <a:prstGeom prst="rect">
            <a:avLst/>
          </a:prstGeom>
        </p:spPr>
        <p:txBody>
          <a:bodyPr vert="horz" wrap="square" lIns="91440" tIns="45720" rIns="91440" bIns="45720" rtlCol="0">
            <a:noAutofit/>
          </a:bodyPr>
          <a:lstStyle/>
          <a:p>
            <a:pPr marL="0" indent="0">
              <a:lnSpc>
                <a:spcPct val="150000"/>
              </a:lnSpc>
              <a:spcAft>
                <a:spcPts val="600"/>
              </a:spcAft>
              <a:buNone/>
            </a:pPr>
            <a:r>
              <a:rPr lang="en-IN" b="1" dirty="0">
                <a:solidFill>
                  <a:prstClr val="black">
                    <a:lumMod val="75000"/>
                    <a:lumOff val="25000"/>
                  </a:prstClr>
                </a:solidFill>
                <a:latin typeface="Times New Roman" panose="02020603050405020304" pitchFamily="18" charset="0"/>
                <a:cs typeface="Times New Roman" panose="02020603050405020304" pitchFamily="18" charset="0"/>
              </a:rPr>
              <a:t>Optimization Features:</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Normalization: User agent data separated for storage efficiency</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Indexing: Strategic indexes on timestamp,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ip_address</a:t>
            </a:r>
            <a:r>
              <a:rPr lang="en-IN" dirty="0">
                <a:solidFill>
                  <a:prstClr val="black">
                    <a:lumMod val="75000"/>
                    <a:lumOff val="25000"/>
                  </a:prstClr>
                </a:solidFill>
                <a:latin typeface="Times New Roman" panose="02020603050405020304" pitchFamily="18" charset="0"/>
                <a:cs typeface="Times New Roman" panose="02020603050405020304" pitchFamily="18" charset="0"/>
              </a:rPr>
              <a:t>, and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status_code</a:t>
            </a: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Data Integrity: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log_hash</a:t>
            </a:r>
            <a:r>
              <a:rPr lang="en-IN" dirty="0">
                <a:solidFill>
                  <a:prstClr val="black">
                    <a:lumMod val="75000"/>
                    <a:lumOff val="25000"/>
                  </a:prstClr>
                </a:solidFill>
                <a:latin typeface="Times New Roman" panose="02020603050405020304" pitchFamily="18" charset="0"/>
                <a:cs typeface="Times New Roman" panose="02020603050405020304" pitchFamily="18" charset="0"/>
              </a:rPr>
              <a:t> ensures uniqueness and prevents duplicates</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Performance: Schema optimized for fast, analytical SQL queries</a:t>
            </a:r>
          </a:p>
        </p:txBody>
      </p:sp>
    </p:spTree>
    <p:extLst>
      <p:ext uri="{BB962C8B-B14F-4D97-AF65-F5344CB8AC3E}">
        <p14:creationId xmlns:p14="http://schemas.microsoft.com/office/powerpoint/2010/main" val="89199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EAE1-A368-36FF-D7C2-95A90F1E09D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 Methodology</a:t>
            </a:r>
          </a:p>
        </p:txBody>
      </p:sp>
      <p:sp>
        <p:nvSpPr>
          <p:cNvPr id="3" name="TextBox 2">
            <a:extLst>
              <a:ext uri="{FF2B5EF4-FFF2-40B4-BE49-F238E27FC236}">
                <a16:creationId xmlns:a16="http://schemas.microsoft.com/office/drawing/2014/main" id="{034655F4-B1E4-0931-92BF-E9D73E228E68}"/>
              </a:ext>
            </a:extLst>
          </p:cNvPr>
          <p:cNvSpPr txBox="1"/>
          <p:nvPr/>
        </p:nvSpPr>
        <p:spPr>
          <a:xfrm>
            <a:off x="839449" y="1618938"/>
            <a:ext cx="10598046" cy="747763"/>
          </a:xfrm>
          <a:prstGeom prst="rect">
            <a:avLst/>
          </a:prstGeom>
        </p:spPr>
        <p:txBody>
          <a:bodyPr vert="horz" wrap="square" lIns="91440" tIns="45720" rIns="91440" bIns="45720" rtlCol="0">
            <a:noAutofit/>
          </a:bodyPr>
          <a:lstStyle/>
          <a:p>
            <a:r>
              <a:rPr lang="en-US" b="1">
                <a:latin typeface="Times New Roman" panose="02020603050405020304" pitchFamily="18" charset="0"/>
                <a:cs typeface="Times New Roman" panose="02020603050405020304" pitchFamily="18" charset="0"/>
              </a:rPr>
              <a:t>ELT </a:t>
            </a:r>
            <a:r>
              <a:rPr lang="en-US" b="1" dirty="0">
                <a:latin typeface="Times New Roman" panose="02020603050405020304" pitchFamily="18" charset="0"/>
                <a:cs typeface="Times New Roman" panose="02020603050405020304" pitchFamily="18" charset="0"/>
              </a:rPr>
              <a:t>Pipeline Implementation</a:t>
            </a:r>
          </a:p>
          <a:p>
            <a:r>
              <a:rPr lang="en-US" i="1" dirty="0">
                <a:latin typeface="Times New Roman" panose="02020603050405020304" pitchFamily="18" charset="0"/>
                <a:cs typeface="Times New Roman" panose="02020603050405020304" pitchFamily="18" charset="0"/>
              </a:rPr>
              <a:t>A structured pipeline for log analysis and reporting</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96624-893F-EFFA-4825-4EC1B6D68EE4}"/>
              </a:ext>
            </a:extLst>
          </p:cNvPr>
          <p:cNvSpPr txBox="1"/>
          <p:nvPr/>
        </p:nvSpPr>
        <p:spPr>
          <a:xfrm>
            <a:off x="604434" y="2578308"/>
            <a:ext cx="3057824" cy="3342807"/>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Extract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Regular expression parsing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Supports Apache Common Log Format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Efficient batch file processing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Handles malformed entries gracefully</a:t>
            </a: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83C21C-ABDD-EB22-86A0-79969114FDEC}"/>
              </a:ext>
            </a:extLst>
          </p:cNvPr>
          <p:cNvSpPr txBox="1"/>
          <p:nvPr/>
        </p:nvSpPr>
        <p:spPr>
          <a:xfrm>
            <a:off x="4397115" y="2563318"/>
            <a:ext cx="3397770" cy="3342807"/>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Transform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type conversion (IP, status codes, bytes)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Timestamp normalization with time zone awareness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agent parsing: OS, browser, device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validation for accuracy and integrity</a:t>
            </a: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9DCE10-7C7A-6C31-4091-382CFB938EAC}"/>
              </a:ext>
            </a:extLst>
          </p:cNvPr>
          <p:cNvSpPr txBox="1"/>
          <p:nvPr/>
        </p:nvSpPr>
        <p:spPr>
          <a:xfrm>
            <a:off x="8189795" y="2409927"/>
            <a:ext cx="3247699" cy="2872361"/>
          </a:xfrm>
          <a:prstGeom prst="rect">
            <a:avLst/>
          </a:prstGeom>
        </p:spPr>
        <p:txBody>
          <a:bodyPr vert="horz" wrap="square" lIns="91440" tIns="45720" rIns="91440" bIns="45720" rtlCol="0">
            <a:noAutofit/>
          </a:bodyPr>
          <a:lstStyle/>
          <a:p>
            <a:pPr>
              <a:lnSpc>
                <a:spcPct val="150000"/>
              </a:lnSpc>
            </a:pPr>
            <a:r>
              <a:rPr lang="en-IN" b="1" dirty="0">
                <a:latin typeface="Times New Roman" panose="02020603050405020304" pitchFamily="18" charset="0"/>
                <a:cs typeface="Times New Roman" panose="02020603050405020304" pitchFamily="18" charset="0"/>
              </a:rPr>
              <a:t>Load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Batch insertions into MySQL</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Transaction handling with rollback safety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Indexed schema for optimized queries</a:t>
            </a:r>
          </a:p>
          <a:p>
            <a:pPr marL="0" indent="0" algn="l">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00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CDDE-6641-C877-D3EE-7917F68B2306}"/>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Module Design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640058-1190-EC81-60EE-A90C505F1C33}"/>
              </a:ext>
            </a:extLst>
          </p:cNvPr>
          <p:cNvSpPr txBox="1"/>
          <p:nvPr/>
        </p:nvSpPr>
        <p:spPr>
          <a:xfrm>
            <a:off x="604434" y="1663908"/>
            <a:ext cx="5274040" cy="3942413"/>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Core Modules: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Log Parser Module:</a:t>
            </a:r>
            <a:r>
              <a:rPr lang="en-IN" dirty="0">
                <a:latin typeface="Times New Roman" panose="02020603050405020304" pitchFamily="18" charset="0"/>
                <a:cs typeface="Times New Roman" panose="02020603050405020304" pitchFamily="18" charset="0"/>
              </a:rPr>
              <a:t> Regex-based parsing with compiled patterns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MySQL Handler:</a:t>
            </a:r>
            <a:r>
              <a:rPr lang="en-IN" dirty="0">
                <a:latin typeface="Times New Roman" panose="02020603050405020304" pitchFamily="18" charset="0"/>
                <a:cs typeface="Times New Roman" panose="02020603050405020304" pitchFamily="18" charset="0"/>
              </a:rPr>
              <a:t> Database operations and query optimization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CLI Manager:</a:t>
            </a:r>
            <a:r>
              <a:rPr lang="en-IN" dirty="0">
                <a:latin typeface="Times New Roman" panose="02020603050405020304" pitchFamily="18" charset="0"/>
                <a:cs typeface="Times New Roman" panose="02020603050405020304" pitchFamily="18" charset="0"/>
              </a:rPr>
              <a:t> Command-line interface and orchestration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Configuration Module:</a:t>
            </a:r>
            <a:r>
              <a:rPr lang="en-IN" dirty="0">
                <a:latin typeface="Times New Roman" panose="02020603050405020304" pitchFamily="18" charset="0"/>
                <a:cs typeface="Times New Roman" panose="02020603050405020304" pitchFamily="18" charset="0"/>
              </a:rPr>
              <a:t> Settings management and validation</a:t>
            </a:r>
          </a:p>
          <a:p>
            <a:pPr marL="0" indent="0" algn="l">
              <a:lnSpc>
                <a:spcPts val="1800"/>
              </a:lnSpc>
              <a:spcAft>
                <a:spcPts val="600"/>
              </a:spcAft>
              <a:buNone/>
            </a:pPr>
            <a:endParaRPr lang="en-IN" sz="12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0260C6-24B2-E895-CB37-91CCE9D7857E}"/>
              </a:ext>
            </a:extLst>
          </p:cNvPr>
          <p:cNvSpPr txBox="1"/>
          <p:nvPr/>
        </p:nvSpPr>
        <p:spPr>
          <a:xfrm>
            <a:off x="6208426" y="1663907"/>
            <a:ext cx="5274040" cy="3942413"/>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Report Types: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Traffic Analysis:</a:t>
            </a:r>
            <a:r>
              <a:rPr lang="en-IN" dirty="0">
                <a:latin typeface="Times New Roman" panose="02020603050405020304" pitchFamily="18" charset="0"/>
                <a:cs typeface="Times New Roman" panose="02020603050405020304" pitchFamily="18" charset="0"/>
              </a:rPr>
              <a:t> Top IP addresses by request count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Error Monitoring:</a:t>
            </a:r>
            <a:r>
              <a:rPr lang="en-IN" dirty="0">
                <a:latin typeface="Times New Roman" panose="02020603050405020304" pitchFamily="18" charset="0"/>
                <a:cs typeface="Times New Roman" panose="02020603050405020304" pitchFamily="18" charset="0"/>
              </a:rPr>
              <a:t> HTTP status code distribution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Temporal Analysis:</a:t>
            </a:r>
            <a:r>
              <a:rPr lang="en-IN" dirty="0">
                <a:latin typeface="Times New Roman" panose="02020603050405020304" pitchFamily="18" charset="0"/>
                <a:cs typeface="Times New Roman" panose="02020603050405020304" pitchFamily="18" charset="0"/>
              </a:rPr>
              <a:t> Hourly traffic patterns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Content Analysis:</a:t>
            </a:r>
            <a:r>
              <a:rPr lang="en-IN" dirty="0">
                <a:latin typeface="Times New Roman" panose="02020603050405020304" pitchFamily="18" charset="0"/>
                <a:cs typeface="Times New Roman" panose="02020603050405020304" pitchFamily="18" charset="0"/>
              </a:rPr>
              <a:t> Most requested URLs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User Analytics:</a:t>
            </a:r>
            <a:r>
              <a:rPr lang="en-IN" dirty="0">
                <a:latin typeface="Times New Roman" panose="02020603050405020304" pitchFamily="18" charset="0"/>
                <a:cs typeface="Times New Roman" panose="02020603050405020304" pitchFamily="18" charset="0"/>
              </a:rPr>
              <a:t> Traffic by OS/browser</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Security Insights:</a:t>
            </a:r>
            <a:r>
              <a:rPr lang="en-IN" dirty="0">
                <a:latin typeface="Times New Roman" panose="02020603050405020304" pitchFamily="18" charset="0"/>
                <a:cs typeface="Times New Roman" panose="02020603050405020304" pitchFamily="18" charset="0"/>
              </a:rPr>
              <a:t> Error logs by date</a:t>
            </a:r>
          </a:p>
        </p:txBody>
      </p:sp>
    </p:spTree>
    <p:extLst>
      <p:ext uri="{BB962C8B-B14F-4D97-AF65-F5344CB8AC3E}">
        <p14:creationId xmlns:p14="http://schemas.microsoft.com/office/powerpoint/2010/main" val="305659549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{6FF24194-6175-4E89-8C73-D2C8F809648C}tf16411177_win32</Template>
  <TotalTime>1095</TotalTime>
  <Words>773</Words>
  <Application>Microsoft Office PowerPoint</Application>
  <PresentationFormat>Widescreen</PresentationFormat>
  <Paragraphs>171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 UI</vt:lpstr>
      <vt:lpstr>Segoe UI Light</vt:lpstr>
      <vt:lpstr>Times New Roman</vt:lpstr>
      <vt:lpstr>Get Started with 3D</vt:lpstr>
      <vt:lpstr>Log File Analysis &amp; Reporting System </vt:lpstr>
      <vt:lpstr>Table of Contents</vt:lpstr>
      <vt:lpstr>Abstract</vt:lpstr>
      <vt:lpstr>Objective</vt:lpstr>
      <vt:lpstr>System Architecture</vt:lpstr>
      <vt:lpstr>Technology Stack</vt:lpstr>
      <vt:lpstr>Database Design</vt:lpstr>
      <vt:lpstr>Implementation Methodology</vt:lpstr>
      <vt:lpstr>Module Design</vt:lpstr>
      <vt:lpstr>Testing &amp; Validation</vt:lpstr>
      <vt:lpstr>Results &amp; Demonstrations</vt:lpstr>
      <vt:lpstr>Results &amp; Demonstrations</vt:lpstr>
      <vt:lpstr>Results &amp; Demonstrations</vt:lpstr>
      <vt:lpstr>Conclusion &amp; Achievements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dc:creator>
  <cp:lastModifiedBy>madhu pothu</cp:lastModifiedBy>
  <cp:revision>2</cp:revision>
  <dcterms:created xsi:type="dcterms:W3CDTF">2025-08-01T13:47:32Z</dcterms:created>
  <dcterms:modified xsi:type="dcterms:W3CDTF">2025-08-03T17:19:18Z</dcterms:modified>
</cp:coreProperties>
</file>