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83" r:id="rId3"/>
    <p:sldId id="398" r:id="rId4"/>
    <p:sldId id="399" r:id="rId5"/>
    <p:sldId id="400" r:id="rId6"/>
    <p:sldId id="401" r:id="rId7"/>
    <p:sldId id="402" r:id="rId8"/>
    <p:sldId id="403" r:id="rId9"/>
    <p:sldId id="369" r:id="rId10"/>
    <p:sldId id="370" r:id="rId11"/>
    <p:sldId id="371" r:id="rId12"/>
    <p:sldId id="325" r:id="rId13"/>
    <p:sldId id="329" r:id="rId14"/>
    <p:sldId id="323" r:id="rId15"/>
    <p:sldId id="326" r:id="rId16"/>
    <p:sldId id="32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83FDA-E356-42DC-AD51-73EB130D2BF9}" type="datetimeFigureOut">
              <a:rPr lang="en-US" smtClean="0"/>
              <a:pPr/>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6C85F-6980-4D51-87C9-28C576AD7A16}" type="slidenum">
              <a:rPr lang="en-US" smtClean="0"/>
              <a:pPr/>
              <a:t>‹#›</a:t>
            </a:fld>
            <a:endParaRPr lang="en-US"/>
          </a:p>
        </p:txBody>
      </p:sp>
    </p:spTree>
    <p:extLst>
      <p:ext uri="{BB962C8B-B14F-4D97-AF65-F5344CB8AC3E}">
        <p14:creationId xmlns:p14="http://schemas.microsoft.com/office/powerpoint/2010/main" xmlns="" val="4476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IN" sz="1100"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xmlns="" val="399685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275644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250601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262675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258754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298312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bright)">
    <p:spTree>
      <p:nvGrpSpPr>
        <p:cNvPr id="1" name="Shape 90"/>
        <p:cNvGrpSpPr/>
        <p:nvPr/>
      </p:nvGrpSpPr>
      <p:grpSpPr>
        <a:xfrm>
          <a:off x="0" y="0"/>
          <a:ext cx="0" cy="0"/>
          <a:chOff x="0" y="0"/>
          <a:chExt cx="0" cy="0"/>
        </a:xfrm>
      </p:grpSpPr>
      <p:sp>
        <p:nvSpPr>
          <p:cNvPr id="94" name="Shape 94"/>
          <p:cNvSpPr txBox="1">
            <a:spLocks noGrp="1"/>
          </p:cNvSpPr>
          <p:nvPr>
            <p:ph type="sldNum" idx="12"/>
          </p:nvPr>
        </p:nvSpPr>
        <p:spPr>
          <a:xfrm>
            <a:off x="5738100" y="6142333"/>
            <a:ext cx="715600" cy="715600"/>
          </a:xfrm>
          <a:prstGeom prst="rect">
            <a:avLst/>
          </a:prstGeom>
        </p:spPr>
        <p:txBody>
          <a:bodyPr lIns="91425" tIns="91425" rIns="91425" bIns="91425" anchor="ctr" anchorCtr="0">
            <a:noAutofit/>
          </a:bodyPr>
          <a:lstStyle/>
          <a:p>
            <a:pPr algn="ctr"/>
            <a:fld id="{00000000-1234-1234-1234-123412341234}" type="slidenum">
              <a:rPr lang="en" smtClean="0">
                <a:solidFill>
                  <a:srgbClr val="294667"/>
                </a:solidFill>
              </a:rPr>
              <a:pPr algn="ctr"/>
              <a:t>‹#›</a:t>
            </a:fld>
            <a:endParaRPr lang="en">
              <a:solidFill>
                <a:srgbClr val="294667"/>
              </a:solidFill>
            </a:endParaRPr>
          </a:p>
        </p:txBody>
      </p:sp>
    </p:spTree>
    <p:extLst>
      <p:ext uri="{BB962C8B-B14F-4D97-AF65-F5344CB8AC3E}">
        <p14:creationId xmlns:p14="http://schemas.microsoft.com/office/powerpoint/2010/main" xmlns="" val="251909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03411-B8DC-4D0F-9505-47F719C4E1C6}"/>
              </a:ext>
            </a:extLst>
          </p:cNvPr>
          <p:cNvSpPr>
            <a:spLocks noGrp="1"/>
          </p:cNvSpPr>
          <p:nvPr>
            <p:ph type="ctrTitle"/>
          </p:nvPr>
        </p:nvSpPr>
        <p:spPr>
          <a:xfrm>
            <a:off x="756356" y="508000"/>
            <a:ext cx="9670878" cy="824089"/>
          </a:xfrm>
        </p:spPr>
        <p:txBody>
          <a:bodyPr>
            <a:normAutofit/>
          </a:bodyPr>
          <a:lstStyle/>
          <a:p>
            <a:r>
              <a:rPr lang="en-US" dirty="0"/>
              <a:t>Dictionary</a:t>
            </a:r>
          </a:p>
        </p:txBody>
      </p:sp>
      <p:sp>
        <p:nvSpPr>
          <p:cNvPr id="3" name="Subtitle 2">
            <a:extLst>
              <a:ext uri="{FF2B5EF4-FFF2-40B4-BE49-F238E27FC236}">
                <a16:creationId xmlns:a16="http://schemas.microsoft.com/office/drawing/2014/main" xmlns="" id="{0C556FE5-C5C1-4093-98C7-492270251C2A}"/>
              </a:ext>
            </a:extLst>
          </p:cNvPr>
          <p:cNvSpPr>
            <a:spLocks noGrp="1"/>
          </p:cNvSpPr>
          <p:nvPr>
            <p:ph type="subTitle" idx="1"/>
          </p:nvPr>
        </p:nvSpPr>
        <p:spPr>
          <a:xfrm>
            <a:off x="1049867" y="1332089"/>
            <a:ext cx="9377367" cy="4459111"/>
          </a:xfrm>
        </p:spPr>
        <p:txBody>
          <a:bodyPr/>
          <a:lstStyle/>
          <a:p>
            <a:pPr marL="342900" indent="-342900" algn="l">
              <a:buFont typeface="Arial" panose="020B0604020202020204" pitchFamily="34" charset="0"/>
              <a:buChar char="•"/>
            </a:pPr>
            <a:r>
              <a:rPr lang="en-US" dirty="0">
                <a:effectLst/>
              </a:rPr>
              <a:t>Dictionary is an unordered set of key and value pair. </a:t>
            </a:r>
          </a:p>
          <a:p>
            <a:pPr marL="342900" indent="-342900" algn="l">
              <a:buFont typeface="Arial" panose="020B0604020202020204" pitchFamily="34" charset="0"/>
              <a:buChar char="•"/>
            </a:pPr>
            <a:r>
              <a:rPr lang="en-US" dirty="0">
                <a:effectLst/>
              </a:rPr>
              <a:t>It is a container that contains data, enclosed within curly braces.</a:t>
            </a:r>
          </a:p>
          <a:p>
            <a:pPr marL="342900" indent="-342900" algn="l">
              <a:buFont typeface="Arial" panose="020B0604020202020204" pitchFamily="34" charset="0"/>
              <a:buChar char="•"/>
            </a:pPr>
            <a:r>
              <a:rPr lang="en-US" dirty="0">
                <a:effectLst/>
              </a:rPr>
              <a:t>The pair i.e., key and value is known as item. </a:t>
            </a:r>
          </a:p>
          <a:p>
            <a:pPr marL="342900" indent="-342900" algn="l">
              <a:buFont typeface="Arial" panose="020B0604020202020204" pitchFamily="34" charset="0"/>
              <a:buChar char="•"/>
            </a:pPr>
            <a:r>
              <a:rPr lang="en-US" dirty="0">
                <a:effectLst/>
              </a:rPr>
              <a:t>The key passed in the item must be unique.</a:t>
            </a:r>
          </a:p>
          <a:p>
            <a:pPr marL="342900" indent="-342900" algn="l">
              <a:buFont typeface="Arial" panose="020B0604020202020204" pitchFamily="34" charset="0"/>
              <a:buChar char="•"/>
            </a:pPr>
            <a:r>
              <a:rPr lang="en-US" dirty="0">
                <a:effectLst/>
              </a:rPr>
              <a:t>The key and the value is separated by a colon(:).</a:t>
            </a:r>
          </a:p>
          <a:p>
            <a:pPr algn="l"/>
            <a:r>
              <a:rPr lang="en-US" dirty="0">
                <a:effectLst/>
              </a:rPr>
              <a:t>Syntax:</a:t>
            </a:r>
          </a:p>
          <a:p>
            <a:pPr algn="l"/>
            <a:r>
              <a:rPr lang="en-US" dirty="0" err="1">
                <a:effectLst/>
              </a:rPr>
              <a:t>Dic_obj</a:t>
            </a:r>
            <a:r>
              <a:rPr lang="en-US" dirty="0">
                <a:effectLst/>
              </a:rPr>
              <a:t>={</a:t>
            </a:r>
            <a:r>
              <a:rPr lang="en-US" dirty="0" err="1">
                <a:effectLst/>
              </a:rPr>
              <a:t>key:value,key:value</a:t>
            </a:r>
            <a:r>
              <a:rPr lang="en-US" dirty="0">
                <a:effectLst/>
              </a:rPr>
              <a:t> ……}</a:t>
            </a:r>
          </a:p>
          <a:p>
            <a:pPr algn="l"/>
            <a:endParaRPr lang="en-US" dirty="0">
              <a:effectLst/>
            </a:endParaRPr>
          </a:p>
          <a:p>
            <a:pPr algn="l"/>
            <a:endParaRPr lang="en-US" dirty="0"/>
          </a:p>
        </p:txBody>
      </p:sp>
    </p:spTree>
    <p:extLst>
      <p:ext uri="{BB962C8B-B14F-4D97-AF65-F5344CB8AC3E}">
        <p14:creationId xmlns:p14="http://schemas.microsoft.com/office/powerpoint/2010/main" xmlns="" val="226553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solidFill>
                  <a:srgbClr val="294667"/>
                </a:solidFill>
              </a:rPr>
              <a:pPr algn="ctr"/>
              <a:t>10</a:t>
            </a:fld>
            <a:endParaRPr lang="en">
              <a:solidFill>
                <a:srgbClr val="294667"/>
              </a:solidFill>
            </a:endParaRPr>
          </a:p>
        </p:txBody>
      </p:sp>
      <p:sp>
        <p:nvSpPr>
          <p:cNvPr id="3" name="Rectangle 2"/>
          <p:cNvSpPr/>
          <p:nvPr/>
        </p:nvSpPr>
        <p:spPr>
          <a:xfrm>
            <a:off x="700461" y="1626024"/>
            <a:ext cx="10138611" cy="5015797"/>
          </a:xfrm>
          <a:prstGeom prst="rect">
            <a:avLst/>
          </a:prstGeom>
        </p:spPr>
        <p:txBody>
          <a:bodyPr wrap="square">
            <a:spAutoFit/>
          </a:bodyPr>
          <a:lstStyle/>
          <a:p>
            <a:r>
              <a:rPr lang="en-IN" sz="2133" dirty="0">
                <a:latin typeface="Open Sans" panose="020B0604020202020204" charset="0"/>
              </a:rPr>
              <a:t>Creating an empty set is a bit tricky.</a:t>
            </a:r>
          </a:p>
          <a:p>
            <a:r>
              <a:rPr lang="en-IN" sz="2133" dirty="0">
                <a:latin typeface="Open Sans" panose="020B0604020202020204" charset="0"/>
              </a:rPr>
              <a:t>Empty curly braces {} will make an empty dictionary in Python. To make a set without any elements we use the</a:t>
            </a:r>
          </a:p>
          <a:p>
            <a:endParaRPr lang="en-IN" sz="2133" dirty="0">
              <a:latin typeface="Open Sans" panose="020B0604020202020204" charset="0"/>
            </a:endParaRPr>
          </a:p>
          <a:p>
            <a:r>
              <a:rPr lang="en-IN" sz="2133" dirty="0">
                <a:latin typeface="Open Sans" panose="020B0604020202020204" charset="0"/>
              </a:rPr>
              <a:t>S=set() will create an empty set</a:t>
            </a:r>
          </a:p>
          <a:p>
            <a:endParaRPr lang="en-IN" sz="2133" dirty="0">
              <a:latin typeface="Open Sans" panose="020B0604020202020204" charset="0"/>
            </a:endParaRPr>
          </a:p>
          <a:p>
            <a:r>
              <a:rPr lang="en-IN" sz="2133" dirty="0"/>
              <a:t>Sets are mutable. But since they are unordered, indexing have no meaning.</a:t>
            </a:r>
          </a:p>
          <a:p>
            <a:r>
              <a:rPr lang="en-IN" sz="2133" dirty="0"/>
              <a:t>We cannot access or change an element of set using indexing or slicing. Set does not support it.</a:t>
            </a:r>
          </a:p>
          <a:p>
            <a:endParaRPr lang="en-IN" sz="2133" dirty="0"/>
          </a:p>
          <a:p>
            <a:r>
              <a:rPr lang="en-IN" sz="2133" dirty="0"/>
              <a:t>We can add single element using the add() method </a:t>
            </a:r>
            <a:r>
              <a:rPr lang="en-IN" sz="2133" dirty="0" err="1"/>
              <a:t>andand</a:t>
            </a:r>
            <a:r>
              <a:rPr lang="en-IN" sz="2133" dirty="0"/>
              <a:t> multiple elements using the update() method. The update() method can take tuples, lists, strings or other sets as its argument. In all cases duplicates are not allowed </a:t>
            </a:r>
          </a:p>
          <a:p>
            <a:endParaRPr lang="en-IN" sz="2133" dirty="0">
              <a:latin typeface="Open Sans" panose="020B0604020202020204" charset="0"/>
            </a:endParaRPr>
          </a:p>
        </p:txBody>
      </p:sp>
      <p:sp>
        <p:nvSpPr>
          <p:cNvPr id="4" name="TextBox 3"/>
          <p:cNvSpPr txBox="1"/>
          <p:nvPr/>
        </p:nvSpPr>
        <p:spPr>
          <a:xfrm>
            <a:off x="2517570" y="300841"/>
            <a:ext cx="5320145" cy="748988"/>
          </a:xfrm>
          <a:prstGeom prst="rect">
            <a:avLst/>
          </a:prstGeom>
          <a:noFill/>
        </p:spPr>
        <p:txBody>
          <a:bodyPr wrap="square" rtlCol="0">
            <a:spAutoFit/>
          </a:bodyPr>
          <a:lstStyle/>
          <a:p>
            <a:pPr algn="ctr"/>
            <a:r>
              <a:rPr lang="en-IN" sz="4267" b="1" dirty="0">
                <a:latin typeface="Open Sans" panose="020B0604020202020204" charset="0"/>
              </a:rPr>
              <a:t>EMPTY SET :- </a:t>
            </a:r>
          </a:p>
        </p:txBody>
      </p:sp>
    </p:spTree>
    <p:extLst>
      <p:ext uri="{BB962C8B-B14F-4D97-AF65-F5344CB8AC3E}">
        <p14:creationId xmlns:p14="http://schemas.microsoft.com/office/powerpoint/2010/main" xmlns="" val="373285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solidFill>
                  <a:srgbClr val="294667"/>
                </a:solidFill>
              </a:rPr>
              <a:pPr algn="ctr"/>
              <a:t>11</a:t>
            </a:fld>
            <a:endParaRPr lang="en">
              <a:solidFill>
                <a:srgbClr val="294667"/>
              </a:solidFill>
            </a:endParaRPr>
          </a:p>
        </p:txBody>
      </p:sp>
      <p:sp>
        <p:nvSpPr>
          <p:cNvPr id="3" name="Rectangle 2"/>
          <p:cNvSpPr/>
          <p:nvPr/>
        </p:nvSpPr>
        <p:spPr>
          <a:xfrm>
            <a:off x="368968" y="277316"/>
            <a:ext cx="11300517" cy="6328720"/>
          </a:xfrm>
          <a:prstGeom prst="rect">
            <a:avLst/>
          </a:prstGeom>
        </p:spPr>
        <p:txBody>
          <a:bodyPr wrap="square">
            <a:spAutoFit/>
          </a:bodyPr>
          <a:lstStyle/>
          <a:p>
            <a:r>
              <a:rPr lang="en-IN" sz="2133" dirty="0"/>
              <a:t># initialize </a:t>
            </a:r>
            <a:r>
              <a:rPr lang="en-IN" sz="2133" dirty="0" err="1"/>
              <a:t>my_set</a:t>
            </a:r>
            <a:endParaRPr lang="en-IN" sz="2133" dirty="0"/>
          </a:p>
          <a:p>
            <a:r>
              <a:rPr lang="en-IN" sz="2133" dirty="0" err="1"/>
              <a:t>my_set</a:t>
            </a:r>
            <a:r>
              <a:rPr lang="en-IN" sz="2133" dirty="0"/>
              <a:t> = {1,3}</a:t>
            </a:r>
          </a:p>
          <a:p>
            <a:r>
              <a:rPr lang="en-IN" sz="2133" dirty="0"/>
              <a:t>print(</a:t>
            </a:r>
            <a:r>
              <a:rPr lang="en-IN" sz="2133" dirty="0" err="1"/>
              <a:t>my_set</a:t>
            </a:r>
            <a:r>
              <a:rPr lang="en-IN" sz="2133" dirty="0"/>
              <a:t>)</a:t>
            </a:r>
          </a:p>
          <a:p>
            <a:r>
              <a:rPr lang="en-IN" sz="2133" dirty="0"/>
              <a:t># if you uncomment line 9,</a:t>
            </a:r>
          </a:p>
          <a:p>
            <a:r>
              <a:rPr lang="en-IN" sz="2133" dirty="0"/>
              <a:t># you will get an error</a:t>
            </a:r>
          </a:p>
          <a:p>
            <a:r>
              <a:rPr lang="en-IN" sz="2133" dirty="0"/>
              <a:t># </a:t>
            </a:r>
            <a:r>
              <a:rPr lang="en-IN" sz="2133" dirty="0" err="1"/>
              <a:t>TypeError</a:t>
            </a:r>
            <a:r>
              <a:rPr lang="en-IN" sz="2133" dirty="0"/>
              <a:t>: 'set' object does not support indexing</a:t>
            </a:r>
          </a:p>
          <a:p>
            <a:r>
              <a:rPr lang="en-IN" sz="2133" dirty="0"/>
              <a:t>#</a:t>
            </a:r>
            <a:r>
              <a:rPr lang="en-IN" sz="2133" dirty="0" err="1"/>
              <a:t>my_set</a:t>
            </a:r>
            <a:r>
              <a:rPr lang="en-IN" sz="2133" dirty="0"/>
              <a:t>[0]</a:t>
            </a:r>
          </a:p>
          <a:p>
            <a:r>
              <a:rPr lang="en-IN" sz="2133" dirty="0"/>
              <a:t># add an element</a:t>
            </a:r>
          </a:p>
          <a:p>
            <a:r>
              <a:rPr lang="en-IN" sz="2133" dirty="0"/>
              <a:t># Output: {1, 2, 3}</a:t>
            </a:r>
          </a:p>
          <a:p>
            <a:r>
              <a:rPr lang="en-IN" sz="2133" dirty="0" err="1"/>
              <a:t>my_set.add</a:t>
            </a:r>
            <a:r>
              <a:rPr lang="en-IN" sz="2133" dirty="0"/>
              <a:t>(2)</a:t>
            </a:r>
          </a:p>
          <a:p>
            <a:r>
              <a:rPr lang="en-IN" sz="2133" dirty="0"/>
              <a:t>print(</a:t>
            </a:r>
            <a:r>
              <a:rPr lang="en-IN" sz="2133" dirty="0" err="1"/>
              <a:t>my_set</a:t>
            </a:r>
            <a:r>
              <a:rPr lang="en-IN" sz="2133" dirty="0"/>
              <a:t>)</a:t>
            </a:r>
          </a:p>
          <a:p>
            <a:r>
              <a:rPr lang="en-IN" sz="2133" dirty="0"/>
              <a:t># add multiple elements</a:t>
            </a:r>
          </a:p>
          <a:p>
            <a:r>
              <a:rPr lang="en-IN" sz="2133" dirty="0"/>
              <a:t># Output: {1, 2, 3, 4}</a:t>
            </a:r>
          </a:p>
          <a:p>
            <a:r>
              <a:rPr lang="en-IN" sz="2133" dirty="0" err="1"/>
              <a:t>my_set.update</a:t>
            </a:r>
            <a:r>
              <a:rPr lang="en-IN" sz="2133" dirty="0"/>
              <a:t>([2,3,4])</a:t>
            </a:r>
          </a:p>
          <a:p>
            <a:r>
              <a:rPr lang="en-IN" sz="2133" dirty="0"/>
              <a:t>print(</a:t>
            </a:r>
            <a:r>
              <a:rPr lang="en-IN" sz="2133" dirty="0" err="1"/>
              <a:t>my_set</a:t>
            </a:r>
            <a:r>
              <a:rPr lang="en-IN" sz="2133" dirty="0"/>
              <a:t>)</a:t>
            </a:r>
          </a:p>
          <a:p>
            <a:r>
              <a:rPr lang="en-IN" sz="2133" dirty="0"/>
              <a:t># add list and set</a:t>
            </a:r>
          </a:p>
          <a:p>
            <a:r>
              <a:rPr lang="en-IN" sz="2133" dirty="0"/>
              <a:t># Output: {1, 2, 3, 4, 5, 6, 8}</a:t>
            </a:r>
          </a:p>
          <a:p>
            <a:r>
              <a:rPr lang="en-IN" sz="2133" dirty="0" err="1"/>
              <a:t>my_set.update</a:t>
            </a:r>
            <a:r>
              <a:rPr lang="en-IN" sz="2133" dirty="0"/>
              <a:t>([4,5], {1,6,8})</a:t>
            </a:r>
          </a:p>
          <a:p>
            <a:r>
              <a:rPr lang="en-IN" sz="2133" dirty="0"/>
              <a:t>print(</a:t>
            </a:r>
            <a:r>
              <a:rPr lang="en-IN" sz="2133" dirty="0" err="1"/>
              <a:t>my_set</a:t>
            </a:r>
            <a:r>
              <a:rPr lang="en-IN" sz="2133" dirty="0"/>
              <a:t>)</a:t>
            </a:r>
          </a:p>
        </p:txBody>
      </p:sp>
    </p:spTree>
    <p:extLst>
      <p:ext uri="{BB962C8B-B14F-4D97-AF65-F5344CB8AC3E}">
        <p14:creationId xmlns:p14="http://schemas.microsoft.com/office/powerpoint/2010/main" xmlns="" val="373511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12</a:t>
            </a:fld>
            <a:endParaRPr lang="en">
              <a:solidFill>
                <a:srgbClr val="294667"/>
              </a:solidFill>
            </a:endParaRPr>
          </a:p>
        </p:txBody>
      </p:sp>
      <p:sp>
        <p:nvSpPr>
          <p:cNvPr id="199" name="Shape 199"/>
          <p:cNvSpPr txBox="1">
            <a:spLocks noGrp="1"/>
          </p:cNvSpPr>
          <p:nvPr>
            <p:ph type="title" idx="4294967295"/>
          </p:nvPr>
        </p:nvSpPr>
        <p:spPr>
          <a:xfrm>
            <a:off x="1393371" y="398622"/>
            <a:ext cx="9621860" cy="804745"/>
          </a:xfrm>
          <a:prstGeom prst="rect">
            <a:avLst/>
          </a:prstGeom>
        </p:spPr>
        <p:txBody>
          <a:bodyPr vert="horz" lIns="121900" tIns="121900" rIns="121900" bIns="121900" rtlCol="0" anchor="ctr" anchorCtr="0">
            <a:noAutofit/>
          </a:bodyPr>
          <a:lstStyle/>
          <a:p>
            <a:pPr algn="ctr"/>
            <a:r>
              <a:rPr lang="en-IN" sz="4800" dirty="0"/>
              <a:t>L</a:t>
            </a:r>
            <a:r>
              <a:rPr lang="en-IN" altLang="en-US" sz="4800" dirty="0"/>
              <a:t>ist Comprehension</a:t>
            </a:r>
            <a:endParaRPr lang="en" sz="4800" dirty="0">
              <a:solidFill>
                <a:srgbClr val="FFFFFF"/>
              </a:solidFill>
            </a:endParaRPr>
          </a:p>
        </p:txBody>
      </p:sp>
      <p:sp>
        <p:nvSpPr>
          <p:cNvPr id="4" name="Rectangle 3"/>
          <p:cNvSpPr/>
          <p:nvPr/>
        </p:nvSpPr>
        <p:spPr>
          <a:xfrm>
            <a:off x="903112" y="1203367"/>
            <a:ext cx="11164710" cy="4687950"/>
          </a:xfrm>
          <a:prstGeom prst="rect">
            <a:avLst/>
          </a:prstGeom>
        </p:spPr>
        <p:txBody>
          <a:bodyPr wrap="square">
            <a:spAutoFit/>
          </a:bodyPr>
          <a:lstStyle/>
          <a:p>
            <a:pPr marL="571500" indent="-571500">
              <a:buFont typeface="Arial" panose="020B0604020202020204" pitchFamily="34" charset="0"/>
              <a:buChar char="•"/>
            </a:pPr>
            <a:r>
              <a:rPr lang="en-IN" sz="3733" dirty="0">
                <a:latin typeface="Open Sans" panose="020B0604020202020204" charset="0"/>
                <a:ea typeface="Open Sans" panose="020B0604020202020204" charset="0"/>
                <a:cs typeface="Open Sans" panose="020B0604020202020204" charset="0"/>
              </a:rPr>
              <a:t>List comprehensions provide a concise way to create lists.</a:t>
            </a:r>
          </a:p>
          <a:p>
            <a:pPr marL="571500" indent="-571500">
              <a:buFont typeface="Arial" panose="020B0604020202020204" pitchFamily="34" charset="0"/>
              <a:buChar char="•"/>
            </a:pPr>
            <a:r>
              <a:rPr lang="en-IN" sz="3733" dirty="0">
                <a:latin typeface="Open Sans" panose="020B0604020202020204" charset="0"/>
                <a:ea typeface="Open Sans" panose="020B0604020202020204" charset="0"/>
                <a:cs typeface="Open Sans" panose="020B0604020202020204" charset="0"/>
              </a:rPr>
              <a:t>Common applications are to make new lists where each element is the result of some operations applied to each member of another sequence or </a:t>
            </a:r>
            <a:r>
              <a:rPr lang="en-IN" sz="3733" dirty="0" err="1">
                <a:latin typeface="Open Sans" panose="020B0604020202020204" charset="0"/>
                <a:ea typeface="Open Sans" panose="020B0604020202020204" charset="0"/>
                <a:cs typeface="Open Sans" panose="020B0604020202020204" charset="0"/>
              </a:rPr>
              <a:t>itterable</a:t>
            </a:r>
            <a:r>
              <a:rPr lang="en-IN" sz="3733" dirty="0">
                <a:latin typeface="Open Sans" panose="020B0604020202020204" charset="0"/>
                <a:ea typeface="Open Sans" panose="020B0604020202020204" charset="0"/>
                <a:cs typeface="Open Sans" panose="020B0604020202020204" charset="0"/>
              </a:rPr>
              <a:t>, or to create a subsequence of those elements that satisfy a certain condition. </a:t>
            </a:r>
          </a:p>
        </p:txBody>
      </p:sp>
    </p:spTree>
    <p:extLst>
      <p:ext uri="{BB962C8B-B14F-4D97-AF65-F5344CB8AC3E}">
        <p14:creationId xmlns:p14="http://schemas.microsoft.com/office/powerpoint/2010/main" xmlns="" val="342832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13</a:t>
            </a:fld>
            <a:endParaRPr lang="en">
              <a:solidFill>
                <a:srgbClr val="294667"/>
              </a:solidFill>
            </a:endParaRPr>
          </a:p>
        </p:txBody>
      </p:sp>
      <p:sp>
        <p:nvSpPr>
          <p:cNvPr id="199" name="Shape 199"/>
          <p:cNvSpPr txBox="1">
            <a:spLocks noGrp="1"/>
          </p:cNvSpPr>
          <p:nvPr>
            <p:ph type="title" idx="4294967295"/>
          </p:nvPr>
        </p:nvSpPr>
        <p:spPr>
          <a:xfrm>
            <a:off x="1076696" y="336387"/>
            <a:ext cx="8154389" cy="819479"/>
          </a:xfrm>
          <a:prstGeom prst="rect">
            <a:avLst/>
          </a:prstGeom>
        </p:spPr>
        <p:txBody>
          <a:bodyPr vert="horz" lIns="121900" tIns="121900" rIns="121900" bIns="121900" rtlCol="0" anchor="ctr" anchorCtr="0">
            <a:noAutofit/>
          </a:bodyPr>
          <a:lstStyle/>
          <a:p>
            <a:pPr algn="ctr"/>
            <a:r>
              <a:rPr lang="en-IN" dirty="0"/>
              <a:t>L</a:t>
            </a:r>
            <a:r>
              <a:rPr lang="en-IN" altLang="en-US" dirty="0"/>
              <a:t>ist Comprehension</a:t>
            </a:r>
            <a:endParaRPr lang="en" dirty="0">
              <a:solidFill>
                <a:srgbClr val="FFFFFF"/>
              </a:solidFill>
            </a:endParaRPr>
          </a:p>
        </p:txBody>
      </p:sp>
      <p:sp>
        <p:nvSpPr>
          <p:cNvPr id="4" name="Rectangle 3"/>
          <p:cNvSpPr/>
          <p:nvPr/>
        </p:nvSpPr>
        <p:spPr>
          <a:xfrm>
            <a:off x="1176570" y="2048547"/>
            <a:ext cx="9838661" cy="3046988"/>
          </a:xfrm>
          <a:prstGeom prst="rect">
            <a:avLst/>
          </a:prstGeom>
        </p:spPr>
        <p:txBody>
          <a:bodyPr wrap="square">
            <a:spAutoFit/>
          </a:bodyPr>
          <a:lstStyle/>
          <a:p>
            <a:r>
              <a:rPr lang="en-IN" sz="3200" dirty="0">
                <a:latin typeface="Open Sans" panose="020B0604020202020204" charset="0"/>
                <a:ea typeface="Open Sans" panose="020B0604020202020204" charset="0"/>
                <a:cs typeface="Open Sans" panose="020B0604020202020204" charset="0"/>
              </a:rPr>
              <a:t>&gt;&gt;&gt; squares = [] </a:t>
            </a:r>
          </a:p>
          <a:p>
            <a:r>
              <a:rPr lang="en-IN" sz="3200" dirty="0">
                <a:latin typeface="Open Sans" panose="020B0604020202020204" charset="0"/>
                <a:ea typeface="Open Sans" panose="020B0604020202020204" charset="0"/>
                <a:cs typeface="Open Sans" panose="020B0604020202020204" charset="0"/>
              </a:rPr>
              <a:t>&gt;&gt;&gt; for x in range(10): </a:t>
            </a:r>
          </a:p>
          <a:p>
            <a:r>
              <a:rPr lang="en-IN" sz="3200" dirty="0">
                <a:latin typeface="Open Sans" panose="020B0604020202020204" charset="0"/>
                <a:ea typeface="Open Sans" panose="020B0604020202020204" charset="0"/>
                <a:cs typeface="Open Sans" panose="020B0604020202020204" charset="0"/>
              </a:rPr>
              <a:t>... 	</a:t>
            </a:r>
            <a:r>
              <a:rPr lang="en-IN" sz="3200" dirty="0" err="1">
                <a:latin typeface="Open Sans" panose="020B0604020202020204" charset="0"/>
                <a:ea typeface="Open Sans" panose="020B0604020202020204" charset="0"/>
                <a:cs typeface="Open Sans" panose="020B0604020202020204" charset="0"/>
              </a:rPr>
              <a:t>squares.append</a:t>
            </a:r>
            <a:r>
              <a:rPr lang="en-IN" sz="3200" dirty="0">
                <a:latin typeface="Open Sans" panose="020B0604020202020204" charset="0"/>
                <a:ea typeface="Open Sans" panose="020B0604020202020204" charset="0"/>
                <a:cs typeface="Open Sans" panose="020B0604020202020204" charset="0"/>
              </a:rPr>
              <a:t>(x**2) </a:t>
            </a:r>
          </a:p>
          <a:p>
            <a:r>
              <a:rPr lang="en-IN" sz="3200" dirty="0">
                <a:latin typeface="Open Sans" panose="020B0604020202020204" charset="0"/>
                <a:ea typeface="Open Sans" panose="020B0604020202020204" charset="0"/>
                <a:cs typeface="Open Sans" panose="020B0604020202020204" charset="0"/>
              </a:rPr>
              <a:t>... </a:t>
            </a:r>
          </a:p>
          <a:p>
            <a:r>
              <a:rPr lang="en-IN" sz="3200" dirty="0">
                <a:latin typeface="Open Sans" panose="020B0604020202020204" charset="0"/>
                <a:ea typeface="Open Sans" panose="020B0604020202020204" charset="0"/>
                <a:cs typeface="Open Sans" panose="020B0604020202020204" charset="0"/>
              </a:rPr>
              <a:t>&gt;&gt;&gt; squares </a:t>
            </a:r>
          </a:p>
          <a:p>
            <a:r>
              <a:rPr lang="en-IN" sz="3200" dirty="0">
                <a:latin typeface="Open Sans" panose="020B0604020202020204" charset="0"/>
                <a:ea typeface="Open Sans" panose="020B0604020202020204" charset="0"/>
                <a:cs typeface="Open Sans" panose="020B0604020202020204" charset="0"/>
              </a:rPr>
              <a:t>[0, 1, 4, 9, 16, 25, 36, 49, 64, 81</a:t>
            </a:r>
          </a:p>
        </p:txBody>
      </p:sp>
    </p:spTree>
    <p:extLst>
      <p:ext uri="{BB962C8B-B14F-4D97-AF65-F5344CB8AC3E}">
        <p14:creationId xmlns:p14="http://schemas.microsoft.com/office/powerpoint/2010/main" xmlns="" val="69038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14</a:t>
            </a:fld>
            <a:endParaRPr lang="en">
              <a:solidFill>
                <a:srgbClr val="294667"/>
              </a:solidFill>
            </a:endParaRPr>
          </a:p>
        </p:txBody>
      </p:sp>
      <p:sp>
        <p:nvSpPr>
          <p:cNvPr id="199" name="Shape 199"/>
          <p:cNvSpPr txBox="1">
            <a:spLocks noGrp="1"/>
          </p:cNvSpPr>
          <p:nvPr>
            <p:ph type="title" idx="4294967295"/>
          </p:nvPr>
        </p:nvSpPr>
        <p:spPr>
          <a:xfrm>
            <a:off x="0" y="196851"/>
            <a:ext cx="8036984" cy="1295400"/>
          </a:xfrm>
          <a:prstGeom prst="rect">
            <a:avLst/>
          </a:prstGeom>
        </p:spPr>
        <p:txBody>
          <a:bodyPr vert="horz" lIns="121900" tIns="121900" rIns="121900" bIns="121900" rtlCol="0" anchor="ctr" anchorCtr="0">
            <a:noAutofit/>
          </a:bodyPr>
          <a:lstStyle/>
          <a:p>
            <a:pPr algn="ctr"/>
            <a:r>
              <a:rPr lang="en-IN" altLang="en-US" sz="5333" dirty="0"/>
              <a:t>List Comprehensions</a:t>
            </a:r>
            <a:endParaRPr lang="en" sz="5333" dirty="0">
              <a:solidFill>
                <a:srgbClr val="FFFFFF"/>
              </a:solidFill>
            </a:endParaRPr>
          </a:p>
        </p:txBody>
      </p:sp>
      <p:sp>
        <p:nvSpPr>
          <p:cNvPr id="4" name="Rectangle 3"/>
          <p:cNvSpPr/>
          <p:nvPr/>
        </p:nvSpPr>
        <p:spPr>
          <a:xfrm>
            <a:off x="1711655" y="1341207"/>
            <a:ext cx="8763840" cy="1241237"/>
          </a:xfrm>
          <a:prstGeom prst="rect">
            <a:avLst/>
          </a:prstGeom>
        </p:spPr>
        <p:txBody>
          <a:bodyPr wrap="square">
            <a:spAutoFit/>
          </a:bodyPr>
          <a:lstStyle/>
          <a:p>
            <a:r>
              <a:rPr lang="en-IN" sz="3733" dirty="0">
                <a:latin typeface="Open Sans" panose="020B0604020202020204" charset="0"/>
                <a:ea typeface="Open Sans" panose="020B0604020202020204" charset="0"/>
                <a:cs typeface="Open Sans" panose="020B0604020202020204" charset="0"/>
              </a:rPr>
              <a:t>squares = [x**2 for x in range(10)]</a:t>
            </a:r>
          </a:p>
          <a:p>
            <a:endParaRPr lang="en-IN" sz="3733" dirty="0">
              <a:latin typeface="Open Sans" panose="020B0604020202020204" charset="0"/>
              <a:ea typeface="Open Sans" panose="020B0604020202020204" charset="0"/>
              <a:cs typeface="Open Sans" panose="020B0604020202020204" charset="0"/>
            </a:endParaRPr>
          </a:p>
        </p:txBody>
      </p:sp>
      <p:sp>
        <p:nvSpPr>
          <p:cNvPr id="2" name="Rectangle 1"/>
          <p:cNvSpPr/>
          <p:nvPr/>
        </p:nvSpPr>
        <p:spPr>
          <a:xfrm>
            <a:off x="956531" y="2358186"/>
            <a:ext cx="10208776" cy="3539046"/>
          </a:xfrm>
          <a:prstGeom prst="rect">
            <a:avLst/>
          </a:prstGeom>
        </p:spPr>
        <p:txBody>
          <a:bodyPr wrap="square">
            <a:spAutoFit/>
          </a:bodyPr>
          <a:lstStyle/>
          <a:p>
            <a:r>
              <a:rPr lang="en-IN" sz="3733" dirty="0"/>
              <a:t>A list comprehension consists of brackets containing an expression followed by a for clause, then zero or more for or if clauses. The result will be a new list resulting from evaluating the expression in the context of the for and if clauses which follow </a:t>
            </a:r>
            <a:r>
              <a:rPr lang="en-IN" sz="3733" dirty="0" err="1"/>
              <a:t>i</a:t>
            </a:r>
            <a:endParaRPr lang="en-IN" sz="3733" dirty="0"/>
          </a:p>
        </p:txBody>
      </p:sp>
    </p:spTree>
    <p:extLst>
      <p:ext uri="{BB962C8B-B14F-4D97-AF65-F5344CB8AC3E}">
        <p14:creationId xmlns:p14="http://schemas.microsoft.com/office/powerpoint/2010/main" xmlns="" val="397312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15</a:t>
            </a:fld>
            <a:endParaRPr lang="en">
              <a:solidFill>
                <a:srgbClr val="294667"/>
              </a:solidFill>
            </a:endParaRPr>
          </a:p>
        </p:txBody>
      </p:sp>
      <p:sp>
        <p:nvSpPr>
          <p:cNvPr id="199" name="Shape 199"/>
          <p:cNvSpPr txBox="1">
            <a:spLocks noGrp="1"/>
          </p:cNvSpPr>
          <p:nvPr>
            <p:ph type="title" idx="4294967295"/>
          </p:nvPr>
        </p:nvSpPr>
        <p:spPr>
          <a:xfrm>
            <a:off x="0" y="321733"/>
            <a:ext cx="8036984" cy="1026584"/>
          </a:xfrm>
          <a:prstGeom prst="rect">
            <a:avLst/>
          </a:prstGeom>
        </p:spPr>
        <p:txBody>
          <a:bodyPr vert="horz" lIns="121900" tIns="121900" rIns="121900" bIns="121900" rtlCol="0" anchor="ctr" anchorCtr="0">
            <a:noAutofit/>
          </a:bodyPr>
          <a:lstStyle/>
          <a:p>
            <a:pPr algn="ctr"/>
            <a:r>
              <a:rPr lang="en-IN" altLang="en-US" sz="5333" dirty="0"/>
              <a:t>List Comprehensions</a:t>
            </a:r>
            <a:endParaRPr lang="en" sz="5333" dirty="0">
              <a:solidFill>
                <a:srgbClr val="FFFFFF"/>
              </a:solidFill>
            </a:endParaRPr>
          </a:p>
        </p:txBody>
      </p:sp>
      <p:sp>
        <p:nvSpPr>
          <p:cNvPr id="4" name="Rectangle 3"/>
          <p:cNvSpPr/>
          <p:nvPr/>
        </p:nvSpPr>
        <p:spPr>
          <a:xfrm>
            <a:off x="1272822" y="2045303"/>
            <a:ext cx="9838661" cy="4031873"/>
          </a:xfrm>
          <a:prstGeom prst="rect">
            <a:avLst/>
          </a:prstGeom>
        </p:spPr>
        <p:txBody>
          <a:bodyPr wrap="square">
            <a:spAutoFit/>
          </a:bodyPr>
          <a:lstStyle/>
          <a:p>
            <a:r>
              <a:rPr lang="en-IN" sz="3200" dirty="0">
                <a:latin typeface="Open Sans" panose="020B0604020202020204" charset="0"/>
                <a:ea typeface="Open Sans" panose="020B0604020202020204" charset="0"/>
                <a:cs typeface="Open Sans" panose="020B0604020202020204" charset="0"/>
              </a:rPr>
              <a:t>&gt;&gt;&gt; combs = [] </a:t>
            </a:r>
          </a:p>
          <a:p>
            <a:r>
              <a:rPr lang="en-IN" sz="3200" dirty="0">
                <a:latin typeface="Open Sans" panose="020B0604020202020204" charset="0"/>
                <a:ea typeface="Open Sans" panose="020B0604020202020204" charset="0"/>
                <a:cs typeface="Open Sans" panose="020B0604020202020204" charset="0"/>
              </a:rPr>
              <a:t>&gt;&gt;&gt; for x in [1,2,3]: </a:t>
            </a:r>
          </a:p>
          <a:p>
            <a:r>
              <a:rPr lang="en-IN" sz="3200" dirty="0">
                <a:latin typeface="Open Sans" panose="020B0604020202020204" charset="0"/>
                <a:ea typeface="Open Sans" panose="020B0604020202020204" charset="0"/>
                <a:cs typeface="Open Sans" panose="020B0604020202020204" charset="0"/>
              </a:rPr>
              <a:t>	... for y in [3,1,4]: </a:t>
            </a:r>
          </a:p>
          <a:p>
            <a:r>
              <a:rPr lang="en-IN" sz="3200" dirty="0">
                <a:latin typeface="Open Sans" panose="020B0604020202020204" charset="0"/>
                <a:ea typeface="Open Sans" panose="020B0604020202020204" charset="0"/>
                <a:cs typeface="Open Sans" panose="020B0604020202020204" charset="0"/>
              </a:rPr>
              <a:t>	... if x != y:</a:t>
            </a:r>
          </a:p>
          <a:p>
            <a:r>
              <a:rPr lang="en-IN" sz="3200" dirty="0">
                <a:latin typeface="Open Sans" panose="020B0604020202020204" charset="0"/>
                <a:ea typeface="Open Sans" panose="020B0604020202020204" charset="0"/>
                <a:cs typeface="Open Sans" panose="020B0604020202020204" charset="0"/>
              </a:rPr>
              <a:t>		... </a:t>
            </a:r>
            <a:r>
              <a:rPr lang="en-IN" sz="3200" dirty="0" err="1">
                <a:latin typeface="Open Sans" panose="020B0604020202020204" charset="0"/>
                <a:ea typeface="Open Sans" panose="020B0604020202020204" charset="0"/>
                <a:cs typeface="Open Sans" panose="020B0604020202020204" charset="0"/>
              </a:rPr>
              <a:t>combs.append</a:t>
            </a:r>
            <a:r>
              <a:rPr lang="en-IN" sz="3200" dirty="0">
                <a:latin typeface="Open Sans" panose="020B0604020202020204" charset="0"/>
                <a:ea typeface="Open Sans" panose="020B0604020202020204" charset="0"/>
                <a:cs typeface="Open Sans" panose="020B0604020202020204" charset="0"/>
              </a:rPr>
              <a:t>((x, y)) </a:t>
            </a:r>
          </a:p>
          <a:p>
            <a:r>
              <a:rPr lang="en-IN" sz="3200" dirty="0">
                <a:latin typeface="Open Sans" panose="020B0604020202020204" charset="0"/>
                <a:ea typeface="Open Sans" panose="020B0604020202020204" charset="0"/>
                <a:cs typeface="Open Sans" panose="020B0604020202020204" charset="0"/>
              </a:rPr>
              <a:t>... </a:t>
            </a:r>
          </a:p>
          <a:p>
            <a:r>
              <a:rPr lang="en-IN" sz="3200" dirty="0">
                <a:latin typeface="Open Sans" panose="020B0604020202020204" charset="0"/>
                <a:ea typeface="Open Sans" panose="020B0604020202020204" charset="0"/>
                <a:cs typeface="Open Sans" panose="020B0604020202020204" charset="0"/>
              </a:rPr>
              <a:t>&gt;&gt;&gt; combs </a:t>
            </a:r>
          </a:p>
          <a:p>
            <a:r>
              <a:rPr lang="en-IN" sz="3200" dirty="0">
                <a:latin typeface="Open Sans" panose="020B0604020202020204" charset="0"/>
                <a:ea typeface="Open Sans" panose="020B0604020202020204" charset="0"/>
                <a:cs typeface="Open Sans" panose="020B0604020202020204" charset="0"/>
              </a:rPr>
              <a:t>[(1, 3), (1, 4), (2, 3), (2, 1), (2, 4), (3, 1), (3, 4)] </a:t>
            </a:r>
          </a:p>
        </p:txBody>
      </p:sp>
    </p:spTree>
    <p:extLst>
      <p:ext uri="{BB962C8B-B14F-4D97-AF65-F5344CB8AC3E}">
        <p14:creationId xmlns:p14="http://schemas.microsoft.com/office/powerpoint/2010/main" xmlns="" val="265521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16</a:t>
            </a:fld>
            <a:endParaRPr lang="en">
              <a:solidFill>
                <a:srgbClr val="294667"/>
              </a:solidFill>
            </a:endParaRPr>
          </a:p>
        </p:txBody>
      </p:sp>
      <p:sp>
        <p:nvSpPr>
          <p:cNvPr id="199" name="Shape 199"/>
          <p:cNvSpPr txBox="1">
            <a:spLocks noGrp="1"/>
          </p:cNvSpPr>
          <p:nvPr>
            <p:ph type="title" idx="4294967295"/>
          </p:nvPr>
        </p:nvSpPr>
        <p:spPr>
          <a:xfrm>
            <a:off x="2153393" y="304801"/>
            <a:ext cx="10038608" cy="1056904"/>
          </a:xfrm>
          <a:prstGeom prst="rect">
            <a:avLst/>
          </a:prstGeom>
        </p:spPr>
        <p:txBody>
          <a:bodyPr vert="horz" lIns="121900" tIns="121900" rIns="121900" bIns="121900" rtlCol="0" anchor="ctr" anchorCtr="0">
            <a:noAutofit/>
          </a:bodyPr>
          <a:lstStyle/>
          <a:p>
            <a:pPr algn="ctr"/>
            <a:r>
              <a:rPr lang="en-IN" altLang="en-US" sz="5333" dirty="0"/>
              <a:t>List Comprehensions</a:t>
            </a:r>
            <a:endParaRPr lang="en" sz="5333" dirty="0">
              <a:solidFill>
                <a:srgbClr val="FFFFFF"/>
              </a:solidFill>
            </a:endParaRPr>
          </a:p>
        </p:txBody>
      </p:sp>
      <p:sp>
        <p:nvSpPr>
          <p:cNvPr id="4" name="Rectangle 3"/>
          <p:cNvSpPr/>
          <p:nvPr/>
        </p:nvSpPr>
        <p:spPr>
          <a:xfrm>
            <a:off x="1176570" y="2703029"/>
            <a:ext cx="9838661" cy="2062103"/>
          </a:xfrm>
          <a:prstGeom prst="rect">
            <a:avLst/>
          </a:prstGeom>
        </p:spPr>
        <p:txBody>
          <a:bodyPr wrap="square">
            <a:spAutoFit/>
          </a:bodyPr>
          <a:lstStyle/>
          <a:p>
            <a:r>
              <a:rPr lang="en-IN" sz="3200" dirty="0">
                <a:latin typeface="Open Sans" panose="020B0604020202020204" charset="0"/>
                <a:ea typeface="Open Sans" panose="020B0604020202020204" charset="0"/>
                <a:cs typeface="Open Sans" panose="020B0604020202020204" charset="0"/>
              </a:rPr>
              <a:t>&gt;&gt;&gt; [(x, y) for x in [1,2,3] for y in [3,1,4] if x != y]</a:t>
            </a:r>
          </a:p>
          <a:p>
            <a:endParaRPr lang="en-IN" sz="3200" dirty="0">
              <a:latin typeface="Open Sans" panose="020B0604020202020204" charset="0"/>
              <a:ea typeface="Open Sans" panose="020B0604020202020204" charset="0"/>
              <a:cs typeface="Open Sans" panose="020B0604020202020204" charset="0"/>
            </a:endParaRPr>
          </a:p>
          <a:p>
            <a:r>
              <a:rPr lang="en-IN" sz="3200" dirty="0">
                <a:latin typeface="Open Sans" panose="020B0604020202020204" charset="0"/>
                <a:ea typeface="Open Sans" panose="020B0604020202020204" charset="0"/>
                <a:cs typeface="Open Sans" panose="020B0604020202020204" charset="0"/>
              </a:rPr>
              <a:t>[(1, 3), (1, 4), (2, 3), (2, 1), (2, 4), (3, 1), (3, 4)]</a:t>
            </a:r>
          </a:p>
          <a:p>
            <a:r>
              <a:rPr lang="en-IN" sz="32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xmlns="" val="133137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7900" y="3617407"/>
            <a:ext cx="6340389" cy="1837087"/>
          </a:xfrm>
          <a:prstGeom prst="rect">
            <a:avLst/>
          </a:prstGeom>
        </p:spPr>
      </p:pic>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2</a:t>
            </a:fld>
            <a:endParaRPr lang="en">
              <a:solidFill>
                <a:srgbClr val="294667"/>
              </a:solidFill>
            </a:endParaRPr>
          </a:p>
        </p:txBody>
      </p:sp>
      <p:sp>
        <p:nvSpPr>
          <p:cNvPr id="199" name="Shape 199"/>
          <p:cNvSpPr txBox="1">
            <a:spLocks noGrp="1"/>
          </p:cNvSpPr>
          <p:nvPr>
            <p:ph type="title" idx="4294967295"/>
          </p:nvPr>
        </p:nvSpPr>
        <p:spPr>
          <a:xfrm>
            <a:off x="541868" y="395844"/>
            <a:ext cx="11650134" cy="680853"/>
          </a:xfrm>
          <a:prstGeom prst="rect">
            <a:avLst/>
          </a:prstGeom>
        </p:spPr>
        <p:txBody>
          <a:bodyPr vert="horz" lIns="121900" tIns="121900" rIns="121900" bIns="121900" rtlCol="0" anchor="ctr" anchorCtr="0">
            <a:noAutofit/>
          </a:bodyPr>
          <a:lstStyle/>
          <a:p>
            <a:pPr algn="ctr"/>
            <a:r>
              <a:rPr lang="en-IN" altLang="en-US" sz="6000" dirty="0"/>
              <a:t>Dictionary</a:t>
            </a:r>
            <a:endParaRPr lang="en" sz="6000" dirty="0">
              <a:solidFill>
                <a:srgbClr val="FFFFFF"/>
              </a:solidFill>
            </a:endParaRPr>
          </a:p>
        </p:txBody>
      </p:sp>
      <p:sp>
        <p:nvSpPr>
          <p:cNvPr id="4" name="Rectangle 3"/>
          <p:cNvSpPr/>
          <p:nvPr/>
        </p:nvSpPr>
        <p:spPr>
          <a:xfrm>
            <a:off x="253341" y="1318021"/>
            <a:ext cx="11938659" cy="5016758"/>
          </a:xfrm>
          <a:prstGeom prst="rect">
            <a:avLst/>
          </a:prstGeom>
        </p:spPr>
        <p:txBody>
          <a:bodyPr wrap="square">
            <a:spAutoFit/>
          </a:bodyPr>
          <a:lstStyle/>
          <a:p>
            <a:pPr marL="457200" indent="-457200">
              <a:buFont typeface="Arial" panose="020B0604020202020204" pitchFamily="34" charset="0"/>
              <a:buChar char="•"/>
            </a:pPr>
            <a:r>
              <a:rPr lang="en-IN" sz="3200" dirty="0">
                <a:latin typeface="Open Sans" panose="020B0604020202020204" charset="0"/>
                <a:ea typeface="Open Sans" panose="020B0604020202020204" charset="0"/>
                <a:cs typeface="Open Sans" panose="020B0604020202020204" charset="0"/>
              </a:rPr>
              <a:t>Dictionary is a collection which works on a key-value pair. </a:t>
            </a:r>
          </a:p>
          <a:p>
            <a:pPr marL="457200" indent="-457200">
              <a:buFont typeface="Arial" panose="020B0604020202020204" pitchFamily="34" charset="0"/>
              <a:buChar char="•"/>
            </a:pPr>
            <a:r>
              <a:rPr lang="en-IN" sz="3200" dirty="0">
                <a:latin typeface="Open Sans" panose="020B0604020202020204" charset="0"/>
                <a:ea typeface="Open Sans" panose="020B0604020202020204" charset="0"/>
                <a:cs typeface="Open Sans" panose="020B0604020202020204" charset="0"/>
              </a:rPr>
              <a:t>It works like an associated array where no two keys can be same.</a:t>
            </a:r>
          </a:p>
          <a:p>
            <a:r>
              <a:rPr lang="en-IN" altLang="en-US" sz="3200" dirty="0">
                <a:latin typeface="Open Sans" panose="020B0604020202020204" charset="0"/>
                <a:ea typeface="Open Sans" panose="020B0604020202020204" charset="0"/>
                <a:cs typeface="Open Sans" panose="020B0604020202020204" charset="0"/>
              </a:rPr>
              <a:t>&gt;&gt;&gt; dictionary={'name':'charlie','id':100,'dept':'it'}</a:t>
            </a:r>
          </a:p>
          <a:p>
            <a:r>
              <a:rPr lang="en-IN" altLang="en-US" sz="3200" dirty="0">
                <a:latin typeface="Open Sans" panose="020B0604020202020204" charset="0"/>
                <a:ea typeface="Open Sans" panose="020B0604020202020204" charset="0"/>
                <a:cs typeface="Open Sans" panose="020B0604020202020204" charset="0"/>
              </a:rPr>
              <a:t>&gt;&gt;&gt; dictionary </a:t>
            </a:r>
          </a:p>
          <a:p>
            <a:r>
              <a:rPr lang="en-IN" altLang="en-US" sz="3200" dirty="0">
                <a:latin typeface="Open Sans" panose="020B0604020202020204" charset="0"/>
                <a:ea typeface="Open Sans" panose="020B0604020202020204" charset="0"/>
                <a:cs typeface="Open Sans" panose="020B0604020202020204" charset="0"/>
              </a:rPr>
              <a:t>{'</a:t>
            </a:r>
            <a:r>
              <a:rPr lang="en-IN" altLang="en-US" sz="3200" dirty="0" err="1">
                <a:latin typeface="Open Sans" panose="020B0604020202020204" charset="0"/>
                <a:ea typeface="Open Sans" panose="020B0604020202020204" charset="0"/>
                <a:cs typeface="Open Sans" panose="020B0604020202020204" charset="0"/>
              </a:rPr>
              <a:t>dept</a:t>
            </a:r>
            <a:r>
              <a:rPr lang="en-IN" altLang="en-US" sz="3200" dirty="0">
                <a:latin typeface="Open Sans" panose="020B0604020202020204" charset="0"/>
                <a:ea typeface="Open Sans" panose="020B0604020202020204" charset="0"/>
                <a:cs typeface="Open Sans" panose="020B0604020202020204" charset="0"/>
              </a:rPr>
              <a:t>': 'it', 'name': '</a:t>
            </a:r>
            <a:r>
              <a:rPr lang="en-IN" altLang="en-US" sz="3200" dirty="0" err="1">
                <a:latin typeface="Open Sans" panose="020B0604020202020204" charset="0"/>
                <a:ea typeface="Open Sans" panose="020B0604020202020204" charset="0"/>
                <a:cs typeface="Open Sans" panose="020B0604020202020204" charset="0"/>
              </a:rPr>
              <a:t>charlie</a:t>
            </a:r>
            <a:r>
              <a:rPr lang="en-IN" altLang="en-US" sz="3200" dirty="0">
                <a:latin typeface="Open Sans" panose="020B0604020202020204" charset="0"/>
                <a:ea typeface="Open Sans" panose="020B0604020202020204" charset="0"/>
                <a:cs typeface="Open Sans" panose="020B0604020202020204" charset="0"/>
              </a:rPr>
              <a:t>', 'id': 100}</a:t>
            </a:r>
          </a:p>
          <a:p>
            <a:r>
              <a:rPr lang="en-IN" altLang="en-US" sz="3200" dirty="0">
                <a:latin typeface="Open Sans" panose="020B0604020202020204" charset="0"/>
                <a:ea typeface="Open Sans" panose="020B0604020202020204" charset="0"/>
                <a:cs typeface="Open Sans" panose="020B0604020202020204" charset="0"/>
              </a:rPr>
              <a:t>&gt;&gt;&gt; </a:t>
            </a:r>
            <a:r>
              <a:rPr lang="en-IN" altLang="en-US" sz="3200" dirty="0" err="1">
                <a:latin typeface="Open Sans" panose="020B0604020202020204" charset="0"/>
                <a:ea typeface="Open Sans" panose="020B0604020202020204" charset="0"/>
                <a:cs typeface="Open Sans" panose="020B0604020202020204" charset="0"/>
              </a:rPr>
              <a:t>dictionary.keys</a:t>
            </a:r>
            <a:r>
              <a:rPr lang="en-IN" altLang="en-US" sz="3200" dirty="0">
                <a:latin typeface="Open Sans" panose="020B0604020202020204" charset="0"/>
                <a:ea typeface="Open Sans" panose="020B0604020202020204" charset="0"/>
                <a:cs typeface="Open Sans" panose="020B0604020202020204" charset="0"/>
              </a:rPr>
              <a:t>()</a:t>
            </a:r>
          </a:p>
          <a:p>
            <a:r>
              <a:rPr lang="en-IN" altLang="en-US" sz="3200" dirty="0">
                <a:latin typeface="Open Sans" panose="020B0604020202020204" charset="0"/>
                <a:ea typeface="Open Sans" panose="020B0604020202020204" charset="0"/>
                <a:cs typeface="Open Sans" panose="020B0604020202020204" charset="0"/>
              </a:rPr>
              <a:t>['</a:t>
            </a:r>
            <a:r>
              <a:rPr lang="en-IN" altLang="en-US" sz="3200" dirty="0" err="1">
                <a:latin typeface="Open Sans" panose="020B0604020202020204" charset="0"/>
                <a:ea typeface="Open Sans" panose="020B0604020202020204" charset="0"/>
                <a:cs typeface="Open Sans" panose="020B0604020202020204" charset="0"/>
              </a:rPr>
              <a:t>dept</a:t>
            </a:r>
            <a:r>
              <a:rPr lang="en-IN" altLang="en-US" sz="3200" dirty="0">
                <a:latin typeface="Open Sans" panose="020B0604020202020204" charset="0"/>
                <a:ea typeface="Open Sans" panose="020B0604020202020204" charset="0"/>
                <a:cs typeface="Open Sans" panose="020B0604020202020204" charset="0"/>
              </a:rPr>
              <a:t>', 'name', 'id']</a:t>
            </a:r>
          </a:p>
          <a:p>
            <a:r>
              <a:rPr lang="en-IN" altLang="en-US" sz="3200" dirty="0">
                <a:latin typeface="Open Sans" panose="020B0604020202020204" charset="0"/>
                <a:ea typeface="Open Sans" panose="020B0604020202020204" charset="0"/>
                <a:cs typeface="Open Sans" panose="020B0604020202020204" charset="0"/>
              </a:rPr>
              <a:t>&gt;&gt;&gt; </a:t>
            </a:r>
            <a:r>
              <a:rPr lang="en-IN" altLang="en-US" sz="3200" dirty="0" err="1">
                <a:latin typeface="Open Sans" panose="020B0604020202020204" charset="0"/>
                <a:ea typeface="Open Sans" panose="020B0604020202020204" charset="0"/>
                <a:cs typeface="Open Sans" panose="020B0604020202020204" charset="0"/>
              </a:rPr>
              <a:t>dictionary.values</a:t>
            </a:r>
            <a:r>
              <a:rPr lang="en-IN" altLang="en-US" sz="3200" dirty="0">
                <a:latin typeface="Open Sans" panose="020B0604020202020204" charset="0"/>
                <a:ea typeface="Open Sans" panose="020B0604020202020204" charset="0"/>
                <a:cs typeface="Open Sans" panose="020B0604020202020204" charset="0"/>
              </a:rPr>
              <a:t>()</a:t>
            </a:r>
          </a:p>
          <a:p>
            <a:r>
              <a:rPr lang="en-IN" altLang="en-US" sz="3200" dirty="0">
                <a:latin typeface="Open Sans" panose="020B0604020202020204" charset="0"/>
                <a:ea typeface="Open Sans" panose="020B0604020202020204" charset="0"/>
                <a:cs typeface="Open Sans" panose="020B0604020202020204" charset="0"/>
              </a:rPr>
              <a:t>['it', '</a:t>
            </a:r>
            <a:r>
              <a:rPr lang="en-IN" altLang="en-US" sz="3200" dirty="0" err="1">
                <a:latin typeface="Open Sans" panose="020B0604020202020204" charset="0"/>
                <a:ea typeface="Open Sans" panose="020B0604020202020204" charset="0"/>
                <a:cs typeface="Open Sans" panose="020B0604020202020204" charset="0"/>
              </a:rPr>
              <a:t>charlie</a:t>
            </a:r>
            <a:r>
              <a:rPr lang="en-IN" altLang="en-US" sz="3200" dirty="0">
                <a:latin typeface="Open Sans" panose="020B0604020202020204" charset="0"/>
                <a:ea typeface="Open Sans" panose="020B0604020202020204" charset="0"/>
                <a:cs typeface="Open Sans" panose="020B0604020202020204" charset="0"/>
              </a:rPr>
              <a:t>', 100]  </a:t>
            </a:r>
          </a:p>
        </p:txBody>
      </p:sp>
    </p:spTree>
    <p:extLst>
      <p:ext uri="{BB962C8B-B14F-4D97-AF65-F5344CB8AC3E}">
        <p14:creationId xmlns:p14="http://schemas.microsoft.com/office/powerpoint/2010/main" xmlns="" val="80090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solidFill>
                  <a:srgbClr val="294667"/>
                </a:solidFill>
              </a:rPr>
              <a:pPr algn="ctr"/>
              <a:t>3</a:t>
            </a:fld>
            <a:endParaRPr lang="en">
              <a:solidFill>
                <a:srgbClr val="294667"/>
              </a:solidFill>
            </a:endParaRPr>
          </a:p>
        </p:txBody>
      </p:sp>
      <p:sp>
        <p:nvSpPr>
          <p:cNvPr id="3" name="Rectangle 2"/>
          <p:cNvSpPr/>
          <p:nvPr/>
        </p:nvSpPr>
        <p:spPr>
          <a:xfrm>
            <a:off x="617517" y="2362041"/>
            <a:ext cx="10086108" cy="3539430"/>
          </a:xfrm>
          <a:prstGeom prst="rect">
            <a:avLst/>
          </a:prstGeom>
        </p:spPr>
        <p:txBody>
          <a:bodyPr wrap="square">
            <a:spAutoFit/>
          </a:bodyPr>
          <a:lstStyle/>
          <a:p>
            <a:r>
              <a:rPr lang="en-IN" sz="3200" dirty="0" err="1"/>
              <a:t>My_dict</a:t>
            </a:r>
            <a:r>
              <a:rPr lang="en-IN" sz="3200" dirty="0"/>
              <a:t> = {‘k1’:9,’k2’:8.9,’k3’:’mou’}</a:t>
            </a:r>
          </a:p>
          <a:p>
            <a:r>
              <a:rPr lang="en-IN" sz="3200" dirty="0" err="1"/>
              <a:t>My_dict</a:t>
            </a:r>
            <a:r>
              <a:rPr lang="en-IN" sz="3200" dirty="0"/>
              <a:t>[‘k3’] -&gt; will give </a:t>
            </a:r>
            <a:r>
              <a:rPr lang="en-IN" sz="3200" dirty="0" err="1"/>
              <a:t>mou</a:t>
            </a:r>
            <a:endParaRPr lang="en-IN" sz="3200" dirty="0"/>
          </a:p>
          <a:p>
            <a:r>
              <a:rPr lang="en-IN" sz="3200" dirty="0" err="1"/>
              <a:t>My_dict</a:t>
            </a:r>
            <a:r>
              <a:rPr lang="en-IN" sz="3200" dirty="0"/>
              <a:t>[‘k3’][0] -&gt; will give m</a:t>
            </a:r>
          </a:p>
          <a:p>
            <a:r>
              <a:rPr lang="en-IN" sz="3200" dirty="0" err="1"/>
              <a:t>My_dict</a:t>
            </a:r>
            <a:r>
              <a:rPr lang="en-IN" sz="3200" dirty="0"/>
              <a:t>[‘k3’[:: -1]-&gt; will print the string in reverse</a:t>
            </a:r>
          </a:p>
          <a:p>
            <a:r>
              <a:rPr lang="en-IN" sz="3200" dirty="0" err="1"/>
              <a:t>My_dict</a:t>
            </a:r>
            <a:r>
              <a:rPr lang="en-IN" sz="3200" dirty="0"/>
              <a:t>[‘k1’]=</a:t>
            </a:r>
            <a:r>
              <a:rPr lang="en-IN" sz="3200" dirty="0" err="1"/>
              <a:t>my_dict</a:t>
            </a:r>
            <a:r>
              <a:rPr lang="en-IN" sz="3200" dirty="0"/>
              <a:t>[‘k1’] – 3 will give 6</a:t>
            </a:r>
          </a:p>
          <a:p>
            <a:r>
              <a:rPr lang="en-IN" sz="3200" dirty="0"/>
              <a:t>If you print again </a:t>
            </a:r>
            <a:r>
              <a:rPr lang="en-IN" sz="3200" dirty="0" err="1"/>
              <a:t>my_dict</a:t>
            </a:r>
            <a:r>
              <a:rPr lang="en-IN" sz="3200" dirty="0"/>
              <a:t> it show you updated value, means it permanently effected the value</a:t>
            </a:r>
          </a:p>
        </p:txBody>
      </p:sp>
      <p:sp>
        <p:nvSpPr>
          <p:cNvPr id="4" name="TextBox 3"/>
          <p:cNvSpPr txBox="1"/>
          <p:nvPr/>
        </p:nvSpPr>
        <p:spPr>
          <a:xfrm>
            <a:off x="633351" y="490847"/>
            <a:ext cx="6365175" cy="666786"/>
          </a:xfrm>
          <a:prstGeom prst="rect">
            <a:avLst/>
          </a:prstGeom>
          <a:noFill/>
        </p:spPr>
        <p:txBody>
          <a:bodyPr wrap="square" rtlCol="0">
            <a:spAutoFit/>
          </a:bodyPr>
          <a:lstStyle/>
          <a:p>
            <a:r>
              <a:rPr lang="en-IN" sz="3733" dirty="0"/>
              <a:t>Dictionary continue...........</a:t>
            </a:r>
          </a:p>
        </p:txBody>
      </p:sp>
    </p:spTree>
    <p:extLst>
      <p:ext uri="{BB962C8B-B14F-4D97-AF65-F5344CB8AC3E}">
        <p14:creationId xmlns:p14="http://schemas.microsoft.com/office/powerpoint/2010/main" xmlns="" val="150828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AFCC3-6453-4755-B3C5-FDC299C9AAAC}"/>
              </a:ext>
            </a:extLst>
          </p:cNvPr>
          <p:cNvSpPr>
            <a:spLocks noGrp="1"/>
          </p:cNvSpPr>
          <p:nvPr>
            <p:ph type="title"/>
          </p:nvPr>
        </p:nvSpPr>
        <p:spPr>
          <a:xfrm>
            <a:off x="1141413" y="609600"/>
            <a:ext cx="9905998" cy="801511"/>
          </a:xfrm>
        </p:spPr>
        <p:txBody>
          <a:bodyPr/>
          <a:lstStyle/>
          <a:p>
            <a:r>
              <a:rPr lang="en-US" dirty="0"/>
              <a:t>Dictionary</a:t>
            </a:r>
          </a:p>
        </p:txBody>
      </p:sp>
      <p:sp>
        <p:nvSpPr>
          <p:cNvPr id="3" name="Content Placeholder 2">
            <a:extLst>
              <a:ext uri="{FF2B5EF4-FFF2-40B4-BE49-F238E27FC236}">
                <a16:creationId xmlns:a16="http://schemas.microsoft.com/office/drawing/2014/main" xmlns="" id="{4632B92E-BDD0-43B0-A09B-8B5AA5CF76D9}"/>
              </a:ext>
            </a:extLst>
          </p:cNvPr>
          <p:cNvSpPr>
            <a:spLocks noGrp="1"/>
          </p:cNvSpPr>
          <p:nvPr>
            <p:ph idx="1"/>
          </p:nvPr>
        </p:nvSpPr>
        <p:spPr>
          <a:xfrm>
            <a:off x="903111" y="1603023"/>
            <a:ext cx="10144300" cy="4188178"/>
          </a:xfrm>
        </p:spPr>
        <p:txBody>
          <a:bodyPr/>
          <a:lstStyle/>
          <a:p>
            <a:r>
              <a:rPr lang="en-US" dirty="0">
                <a:effectLst/>
              </a:rPr>
              <a:t>Dictionary is mutable i.e., value can be updated.</a:t>
            </a:r>
          </a:p>
          <a:p>
            <a:r>
              <a:rPr lang="en-US" dirty="0">
                <a:effectLst/>
              </a:rPr>
              <a:t>Key must be unique and immutable. Value is accessed by key. Value can be updated while key cannot be changed.</a:t>
            </a:r>
          </a:p>
          <a:p>
            <a:r>
              <a:rPr lang="en-US" dirty="0">
                <a:effectLst/>
              </a:rPr>
              <a:t>Dictionary is known as Associative array since the Key works as Index and they are decided by the user.</a:t>
            </a:r>
          </a:p>
          <a:p>
            <a:pPr marL="0" indent="0">
              <a:buNone/>
            </a:pPr>
            <a:endParaRPr lang="en-US" dirty="0"/>
          </a:p>
        </p:txBody>
      </p:sp>
    </p:spTree>
    <p:extLst>
      <p:ext uri="{BB962C8B-B14F-4D97-AF65-F5344CB8AC3E}">
        <p14:creationId xmlns:p14="http://schemas.microsoft.com/office/powerpoint/2010/main" xmlns="" val="97694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10001-A101-4A13-9C0C-0BD418CA66B5}"/>
              </a:ext>
            </a:extLst>
          </p:cNvPr>
          <p:cNvSpPr>
            <a:spLocks noGrp="1"/>
          </p:cNvSpPr>
          <p:nvPr>
            <p:ph type="title"/>
          </p:nvPr>
        </p:nvSpPr>
        <p:spPr>
          <a:xfrm>
            <a:off x="440267" y="462844"/>
            <a:ext cx="10607144" cy="711200"/>
          </a:xfrm>
        </p:spPr>
        <p:txBody>
          <a:bodyPr>
            <a:normAutofit fontScale="90000"/>
          </a:bodyPr>
          <a:lstStyle/>
          <a:p>
            <a:r>
              <a:rPr lang="en-US" b="1" dirty="0">
                <a:effectLst/>
              </a:rPr>
              <a:t>Accessing Elements Example</a:t>
            </a:r>
            <a:r>
              <a:rPr lang="en-US" dirty="0">
                <a:effectLst/>
              </a:rPr>
              <a:t/>
            </a:r>
            <a:br>
              <a:rPr lang="en-US" dirty="0">
                <a:effectLst/>
              </a:rPr>
            </a:br>
            <a:endParaRPr lang="en-US" dirty="0"/>
          </a:p>
        </p:txBody>
      </p:sp>
      <p:sp>
        <p:nvSpPr>
          <p:cNvPr id="3" name="Content Placeholder 2">
            <a:extLst>
              <a:ext uri="{FF2B5EF4-FFF2-40B4-BE49-F238E27FC236}">
                <a16:creationId xmlns:a16="http://schemas.microsoft.com/office/drawing/2014/main" xmlns="" id="{784D0EA1-CA03-4EDA-9129-366C39CEBBDA}"/>
              </a:ext>
            </a:extLst>
          </p:cNvPr>
          <p:cNvSpPr>
            <a:spLocks noGrp="1"/>
          </p:cNvSpPr>
          <p:nvPr>
            <p:ph idx="1"/>
          </p:nvPr>
        </p:nvSpPr>
        <p:spPr>
          <a:xfrm>
            <a:off x="575733" y="1761067"/>
            <a:ext cx="10471678" cy="4030134"/>
          </a:xfrm>
        </p:spPr>
        <p:txBody>
          <a:bodyPr/>
          <a:lstStyle/>
          <a:p>
            <a:pPr marL="0" indent="0">
              <a:buNone/>
            </a:pPr>
            <a:r>
              <a:rPr lang="en-US" b="1" dirty="0">
                <a:effectLst/>
              </a:rPr>
              <a:t>Example:</a:t>
            </a:r>
          </a:p>
          <a:p>
            <a:r>
              <a:rPr lang="en-US" dirty="0">
                <a:effectLst/>
              </a:rPr>
              <a:t>data1={'Id':100, '</a:t>
            </a:r>
            <a:r>
              <a:rPr lang="en-US" dirty="0" err="1">
                <a:effectLst/>
              </a:rPr>
              <a:t>Name':'Suresh</a:t>
            </a:r>
            <a:r>
              <a:rPr lang="en-US" dirty="0">
                <a:effectLst/>
              </a:rPr>
              <a:t>', '</a:t>
            </a:r>
            <a:r>
              <a:rPr lang="en-US" dirty="0" err="1">
                <a:effectLst/>
              </a:rPr>
              <a:t>Profession':'Developer</a:t>
            </a:r>
            <a:r>
              <a:rPr lang="en-US" dirty="0">
                <a:effectLst/>
              </a:rPr>
              <a:t>'}  </a:t>
            </a:r>
          </a:p>
          <a:p>
            <a:r>
              <a:rPr lang="en-US" dirty="0">
                <a:effectLst/>
              </a:rPr>
              <a:t>data2={'Id':101, '</a:t>
            </a:r>
            <a:r>
              <a:rPr lang="en-US" dirty="0" err="1">
                <a:effectLst/>
              </a:rPr>
              <a:t>Name':'Ramesh</a:t>
            </a:r>
            <a:r>
              <a:rPr lang="en-US" dirty="0">
                <a:effectLst/>
              </a:rPr>
              <a:t>', '</a:t>
            </a:r>
            <a:r>
              <a:rPr lang="en-US" dirty="0" err="1">
                <a:effectLst/>
              </a:rPr>
              <a:t>Profession':'Trainer</a:t>
            </a:r>
            <a:r>
              <a:rPr lang="en-US" dirty="0">
                <a:effectLst/>
              </a:rPr>
              <a:t>'}  </a:t>
            </a:r>
          </a:p>
          <a:p>
            <a:r>
              <a:rPr lang="en-US" b="1" dirty="0">
                <a:effectLst/>
              </a:rPr>
              <a:t>print</a:t>
            </a:r>
            <a:r>
              <a:rPr lang="en-US" dirty="0">
                <a:effectLst/>
              </a:rPr>
              <a:t> </a:t>
            </a:r>
            <a:r>
              <a:rPr lang="en-US" dirty="0" smtClean="0">
                <a:effectLst/>
              </a:rPr>
              <a:t>("</a:t>
            </a:r>
            <a:r>
              <a:rPr lang="en-US" dirty="0">
                <a:effectLst/>
              </a:rPr>
              <a:t>Id of 1st employer is",data1['Id</a:t>
            </a:r>
            <a:r>
              <a:rPr lang="en-US" dirty="0" smtClean="0">
                <a:effectLst/>
              </a:rPr>
              <a:t>'])</a:t>
            </a:r>
            <a:r>
              <a:rPr lang="en-US" dirty="0">
                <a:effectLst/>
              </a:rPr>
              <a:t>  </a:t>
            </a:r>
          </a:p>
          <a:p>
            <a:r>
              <a:rPr lang="en-US" b="1" dirty="0">
                <a:effectLst/>
              </a:rPr>
              <a:t>print</a:t>
            </a:r>
            <a:r>
              <a:rPr lang="en-US" dirty="0">
                <a:effectLst/>
              </a:rPr>
              <a:t> </a:t>
            </a:r>
            <a:r>
              <a:rPr lang="en-US" dirty="0" smtClean="0">
                <a:effectLst/>
              </a:rPr>
              <a:t>("</a:t>
            </a:r>
            <a:r>
              <a:rPr lang="en-US" dirty="0">
                <a:effectLst/>
              </a:rPr>
              <a:t>Id of 2nd employer is",data2['Id'] </a:t>
            </a:r>
            <a:r>
              <a:rPr lang="en-US" dirty="0" smtClean="0">
                <a:effectLst/>
              </a:rPr>
              <a:t>)</a:t>
            </a:r>
            <a:r>
              <a:rPr lang="en-US" dirty="0">
                <a:effectLst/>
              </a:rPr>
              <a:t> </a:t>
            </a:r>
          </a:p>
          <a:p>
            <a:r>
              <a:rPr lang="en-US" b="1" dirty="0">
                <a:effectLst/>
              </a:rPr>
              <a:t>print</a:t>
            </a:r>
            <a:r>
              <a:rPr lang="en-US" dirty="0">
                <a:effectLst/>
              </a:rPr>
              <a:t> </a:t>
            </a:r>
            <a:r>
              <a:rPr lang="en-US" dirty="0" smtClean="0">
                <a:effectLst/>
              </a:rPr>
              <a:t>("</a:t>
            </a:r>
            <a:r>
              <a:rPr lang="en-US" dirty="0">
                <a:effectLst/>
              </a:rPr>
              <a:t>Name of 1st employer:",data1['Name</a:t>
            </a:r>
            <a:r>
              <a:rPr lang="en-US" dirty="0" smtClean="0">
                <a:effectLst/>
              </a:rPr>
              <a:t>'])</a:t>
            </a:r>
            <a:r>
              <a:rPr lang="en-US" dirty="0">
                <a:effectLst/>
              </a:rPr>
              <a:t> </a:t>
            </a:r>
          </a:p>
          <a:p>
            <a:endParaRPr lang="en-US" dirty="0"/>
          </a:p>
        </p:txBody>
      </p:sp>
    </p:spTree>
    <p:extLst>
      <p:ext uri="{BB962C8B-B14F-4D97-AF65-F5344CB8AC3E}">
        <p14:creationId xmlns:p14="http://schemas.microsoft.com/office/powerpoint/2010/main" xmlns="" val="350324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052D7-51F5-4AE8-B89C-1217FCBCD895}"/>
              </a:ext>
            </a:extLst>
          </p:cNvPr>
          <p:cNvSpPr>
            <a:spLocks noGrp="1"/>
          </p:cNvSpPr>
          <p:nvPr>
            <p:ph type="title"/>
          </p:nvPr>
        </p:nvSpPr>
        <p:spPr>
          <a:xfrm>
            <a:off x="564444" y="609600"/>
            <a:ext cx="10482967" cy="553156"/>
          </a:xfrm>
        </p:spPr>
        <p:txBody>
          <a:bodyPr>
            <a:normAutofit fontScale="90000"/>
          </a:bodyPr>
          <a:lstStyle/>
          <a:p>
            <a:r>
              <a:rPr lang="en-US" dirty="0">
                <a:effectLst/>
              </a:rPr>
              <a:t>Updating Python Dictionary</a:t>
            </a:r>
            <a:endParaRPr lang="en-US" dirty="0"/>
          </a:p>
        </p:txBody>
      </p:sp>
      <p:sp>
        <p:nvSpPr>
          <p:cNvPr id="3" name="Content Placeholder 2">
            <a:extLst>
              <a:ext uri="{FF2B5EF4-FFF2-40B4-BE49-F238E27FC236}">
                <a16:creationId xmlns:a16="http://schemas.microsoft.com/office/drawing/2014/main" xmlns="" id="{EC08EA06-BC75-4AEF-883A-17A388D529BF}"/>
              </a:ext>
            </a:extLst>
          </p:cNvPr>
          <p:cNvSpPr>
            <a:spLocks noGrp="1"/>
          </p:cNvSpPr>
          <p:nvPr>
            <p:ph idx="1"/>
          </p:nvPr>
        </p:nvSpPr>
        <p:spPr>
          <a:xfrm>
            <a:off x="474134" y="1298222"/>
            <a:ext cx="11435644" cy="4950178"/>
          </a:xfrm>
        </p:spPr>
        <p:txBody>
          <a:bodyPr>
            <a:normAutofit/>
          </a:bodyPr>
          <a:lstStyle/>
          <a:p>
            <a:r>
              <a:rPr lang="en-US" dirty="0">
                <a:effectLst/>
              </a:rPr>
              <a:t>The item i.e., key-value pair can be updated. Updating means new item can be added. The values can be modified.</a:t>
            </a:r>
          </a:p>
          <a:p>
            <a:pPr marL="0" indent="0">
              <a:buNone/>
            </a:pPr>
            <a:r>
              <a:rPr lang="en-US" dirty="0">
                <a:effectLst/>
              </a:rPr>
              <a:t>Example:</a:t>
            </a:r>
          </a:p>
          <a:p>
            <a:r>
              <a:rPr lang="en-US" dirty="0">
                <a:effectLst/>
              </a:rPr>
              <a:t>data1={'Id':100, '</a:t>
            </a:r>
            <a:r>
              <a:rPr lang="en-US" dirty="0" err="1">
                <a:effectLst/>
              </a:rPr>
              <a:t>Name':'Suresh</a:t>
            </a:r>
            <a:r>
              <a:rPr lang="en-US" dirty="0">
                <a:effectLst/>
              </a:rPr>
              <a:t>', '</a:t>
            </a:r>
            <a:r>
              <a:rPr lang="en-US" dirty="0" err="1">
                <a:effectLst/>
              </a:rPr>
              <a:t>Profession':'Developer</a:t>
            </a:r>
            <a:r>
              <a:rPr lang="en-US" dirty="0">
                <a:effectLst/>
              </a:rPr>
              <a:t>'}  </a:t>
            </a:r>
          </a:p>
          <a:p>
            <a:r>
              <a:rPr lang="en-US" dirty="0">
                <a:effectLst/>
              </a:rPr>
              <a:t>data2={'Id':101, '</a:t>
            </a:r>
            <a:r>
              <a:rPr lang="en-US" dirty="0" err="1">
                <a:effectLst/>
              </a:rPr>
              <a:t>Name':'Ramesh</a:t>
            </a:r>
            <a:r>
              <a:rPr lang="en-US" dirty="0">
                <a:effectLst/>
              </a:rPr>
              <a:t>', '</a:t>
            </a:r>
            <a:r>
              <a:rPr lang="en-US" dirty="0" err="1">
                <a:effectLst/>
              </a:rPr>
              <a:t>Profession':'Trainer</a:t>
            </a:r>
            <a:r>
              <a:rPr lang="en-US" dirty="0">
                <a:effectLst/>
              </a:rPr>
              <a:t>'}  </a:t>
            </a:r>
          </a:p>
          <a:p>
            <a:r>
              <a:rPr lang="en-US" dirty="0">
                <a:effectLst/>
              </a:rPr>
              <a:t>data1['Profession']='Manager'  </a:t>
            </a:r>
          </a:p>
          <a:p>
            <a:r>
              <a:rPr lang="en-US" dirty="0">
                <a:effectLst/>
              </a:rPr>
              <a:t>data2['Salary']=20000  </a:t>
            </a:r>
          </a:p>
          <a:p>
            <a:r>
              <a:rPr lang="en-US" dirty="0">
                <a:effectLst/>
              </a:rPr>
              <a:t>data1['Salary']=15000  </a:t>
            </a:r>
          </a:p>
          <a:p>
            <a:r>
              <a:rPr lang="en-US" b="1" dirty="0">
                <a:effectLst/>
              </a:rPr>
              <a:t>print</a:t>
            </a:r>
            <a:r>
              <a:rPr lang="en-US" dirty="0">
                <a:effectLst/>
              </a:rPr>
              <a:t> (data1)  </a:t>
            </a:r>
          </a:p>
          <a:p>
            <a:r>
              <a:rPr lang="en-US" b="1" dirty="0">
                <a:effectLst/>
              </a:rPr>
              <a:t>print</a:t>
            </a:r>
            <a:r>
              <a:rPr lang="en-US" dirty="0">
                <a:effectLst/>
              </a:rPr>
              <a:t> (data2)</a:t>
            </a:r>
          </a:p>
          <a:p>
            <a:pPr marL="0" indent="0">
              <a:buNone/>
            </a:pPr>
            <a:endParaRPr lang="en-US" dirty="0"/>
          </a:p>
        </p:txBody>
      </p:sp>
    </p:spTree>
    <p:extLst>
      <p:ext uri="{BB962C8B-B14F-4D97-AF65-F5344CB8AC3E}">
        <p14:creationId xmlns:p14="http://schemas.microsoft.com/office/powerpoint/2010/main" xmlns="" val="269848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20063-C0A4-44D4-B007-84EB8EEF2D35}"/>
              </a:ext>
            </a:extLst>
          </p:cNvPr>
          <p:cNvSpPr>
            <a:spLocks noGrp="1"/>
          </p:cNvSpPr>
          <p:nvPr>
            <p:ph type="title"/>
          </p:nvPr>
        </p:nvSpPr>
        <p:spPr>
          <a:xfrm>
            <a:off x="270933" y="609600"/>
            <a:ext cx="10776478" cy="609600"/>
          </a:xfrm>
        </p:spPr>
        <p:txBody>
          <a:bodyPr/>
          <a:lstStyle/>
          <a:p>
            <a:r>
              <a:rPr lang="en-US" dirty="0">
                <a:effectLst/>
              </a:rPr>
              <a:t>Deleting Python Dictionary</a:t>
            </a:r>
            <a:endParaRPr lang="en-US" dirty="0"/>
          </a:p>
        </p:txBody>
      </p:sp>
      <p:sp>
        <p:nvSpPr>
          <p:cNvPr id="3" name="Content Placeholder 2">
            <a:extLst>
              <a:ext uri="{FF2B5EF4-FFF2-40B4-BE49-F238E27FC236}">
                <a16:creationId xmlns:a16="http://schemas.microsoft.com/office/drawing/2014/main" xmlns="" id="{13E9899F-91E0-4CC6-8A11-FC9A9A2EF905}"/>
              </a:ext>
            </a:extLst>
          </p:cNvPr>
          <p:cNvSpPr>
            <a:spLocks noGrp="1"/>
          </p:cNvSpPr>
          <p:nvPr>
            <p:ph idx="1"/>
          </p:nvPr>
        </p:nvSpPr>
        <p:spPr>
          <a:xfrm>
            <a:off x="485422" y="1682045"/>
            <a:ext cx="10561989" cy="4109156"/>
          </a:xfrm>
        </p:spPr>
        <p:txBody>
          <a:bodyPr/>
          <a:lstStyle/>
          <a:p>
            <a:pPr marL="0" indent="0">
              <a:buNone/>
            </a:pPr>
            <a:r>
              <a:rPr lang="it-IT" b="1" dirty="0">
                <a:effectLst/>
              </a:rPr>
              <a:t>Example:</a:t>
            </a:r>
          </a:p>
          <a:p>
            <a:r>
              <a:rPr lang="it-IT" dirty="0">
                <a:effectLst/>
              </a:rPr>
              <a:t>data={100:'Ram', 101:'Suraj', 102:'Alok'}  </a:t>
            </a:r>
          </a:p>
          <a:p>
            <a:r>
              <a:rPr lang="it-IT" b="1" dirty="0">
                <a:effectLst/>
              </a:rPr>
              <a:t>del</a:t>
            </a:r>
            <a:r>
              <a:rPr lang="it-IT" dirty="0">
                <a:effectLst/>
              </a:rPr>
              <a:t> data[102]  </a:t>
            </a:r>
          </a:p>
          <a:p>
            <a:r>
              <a:rPr lang="it-IT" b="1" dirty="0">
                <a:effectLst/>
              </a:rPr>
              <a:t>print</a:t>
            </a:r>
            <a:r>
              <a:rPr lang="it-IT" dirty="0">
                <a:effectLst/>
              </a:rPr>
              <a:t> (data)    </a:t>
            </a:r>
          </a:p>
          <a:p>
            <a:r>
              <a:rPr lang="it-IT" b="1" dirty="0">
                <a:effectLst/>
              </a:rPr>
              <a:t>del</a:t>
            </a:r>
            <a:r>
              <a:rPr lang="it-IT" dirty="0">
                <a:effectLst/>
              </a:rPr>
              <a:t> data  </a:t>
            </a:r>
          </a:p>
          <a:p>
            <a:r>
              <a:rPr lang="it-IT" b="1" dirty="0">
                <a:effectLst/>
              </a:rPr>
              <a:t>print</a:t>
            </a:r>
            <a:r>
              <a:rPr lang="it-IT" dirty="0">
                <a:effectLst/>
              </a:rPr>
              <a:t> (data)   </a:t>
            </a:r>
          </a:p>
          <a:p>
            <a:endParaRPr lang="en-US" dirty="0"/>
          </a:p>
        </p:txBody>
      </p:sp>
    </p:spTree>
    <p:extLst>
      <p:ext uri="{BB962C8B-B14F-4D97-AF65-F5344CB8AC3E}">
        <p14:creationId xmlns:p14="http://schemas.microsoft.com/office/powerpoint/2010/main" xmlns="" val="96635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7D904-C999-48F7-A1AF-B025340DE38C}"/>
              </a:ext>
            </a:extLst>
          </p:cNvPr>
          <p:cNvSpPr>
            <a:spLocks noGrp="1"/>
          </p:cNvSpPr>
          <p:nvPr>
            <p:ph type="title"/>
          </p:nvPr>
        </p:nvSpPr>
        <p:spPr>
          <a:xfrm>
            <a:off x="598310" y="135468"/>
            <a:ext cx="10449101" cy="666043"/>
          </a:xfrm>
        </p:spPr>
        <p:txBody>
          <a:bodyPr/>
          <a:lstStyle/>
          <a:p>
            <a:r>
              <a:rPr lang="en-US" dirty="0"/>
              <a:t>Operations:</a:t>
            </a:r>
          </a:p>
        </p:txBody>
      </p:sp>
      <p:graphicFrame>
        <p:nvGraphicFramePr>
          <p:cNvPr id="4" name="Content Placeholder 3">
            <a:extLst>
              <a:ext uri="{FF2B5EF4-FFF2-40B4-BE49-F238E27FC236}">
                <a16:creationId xmlns:a16="http://schemas.microsoft.com/office/drawing/2014/main" xmlns="" id="{A2DB5676-8521-4BEA-A8DD-D88C2F9EE0FC}"/>
              </a:ext>
            </a:extLst>
          </p:cNvPr>
          <p:cNvGraphicFramePr>
            <a:graphicFrameLocks noGrp="1"/>
          </p:cNvGraphicFramePr>
          <p:nvPr>
            <p:ph idx="1"/>
            <p:extLst>
              <p:ext uri="{D42A27DB-BD31-4B8C-83A1-F6EECF244321}">
                <p14:modId xmlns:p14="http://schemas.microsoft.com/office/powerpoint/2010/main" xmlns="" val="3032183279"/>
              </p:ext>
            </p:extLst>
          </p:nvPr>
        </p:nvGraphicFramePr>
        <p:xfrm>
          <a:off x="598310" y="1083733"/>
          <a:ext cx="11085690" cy="5164668"/>
        </p:xfrm>
        <a:graphic>
          <a:graphicData uri="http://schemas.openxmlformats.org/drawingml/2006/table">
            <a:tbl>
              <a:tblPr/>
              <a:tblGrid>
                <a:gridCol w="5542845">
                  <a:extLst>
                    <a:ext uri="{9D8B030D-6E8A-4147-A177-3AD203B41FA5}">
                      <a16:colId xmlns:a16="http://schemas.microsoft.com/office/drawing/2014/main" xmlns="" val="3677820895"/>
                    </a:ext>
                  </a:extLst>
                </a:gridCol>
                <a:gridCol w="5542845">
                  <a:extLst>
                    <a:ext uri="{9D8B030D-6E8A-4147-A177-3AD203B41FA5}">
                      <a16:colId xmlns:a16="http://schemas.microsoft.com/office/drawing/2014/main" xmlns="" val="1421458948"/>
                    </a:ext>
                  </a:extLst>
                </a:gridCol>
              </a:tblGrid>
              <a:tr h="288383">
                <a:tc>
                  <a:txBody>
                    <a:bodyPr/>
                    <a:lstStyle/>
                    <a:p>
                      <a:pPr algn="l" fontAlgn="t"/>
                      <a:r>
                        <a:rPr lang="en-US" sz="600" dirty="0">
                          <a:solidFill>
                            <a:srgbClr val="000000"/>
                          </a:solidFill>
                          <a:effectLst/>
                          <a:latin typeface="times new roman" panose="02020603050405020304" pitchFamily="18" charset="0"/>
                        </a:rPr>
                        <a:t>Methods</a:t>
                      </a:r>
                    </a:p>
                  </a:txBody>
                  <a:tcPr marL="39647" marR="39647" marT="39647" marB="39647">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600">
                          <a:solidFill>
                            <a:srgbClr val="000000"/>
                          </a:solidFill>
                          <a:effectLst/>
                          <a:latin typeface="times new roman" panose="02020603050405020304" pitchFamily="18" charset="0"/>
                        </a:rPr>
                        <a:t>Description</a:t>
                      </a:r>
                    </a:p>
                  </a:txBody>
                  <a:tcPr marL="39647" marR="39647" marT="39647" marB="39647">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218165170"/>
                  </a:ext>
                </a:extLst>
              </a:tr>
              <a:tr h="401988">
                <a:tc>
                  <a:txBody>
                    <a:bodyPr/>
                    <a:lstStyle/>
                    <a:p>
                      <a:pPr algn="just" fontAlgn="t"/>
                      <a:r>
                        <a:rPr lang="en-US" sz="600" b="0" i="0">
                          <a:solidFill>
                            <a:srgbClr val="000000"/>
                          </a:solidFill>
                          <a:effectLst/>
                          <a:latin typeface="verdana" panose="020B0604030504040204" pitchFamily="34" charset="0"/>
                        </a:rPr>
                        <a:t>keys()</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600" b="0" i="0">
                          <a:solidFill>
                            <a:srgbClr val="000000"/>
                          </a:solidFill>
                          <a:effectLst/>
                          <a:latin typeface="verdana" panose="020B0604030504040204" pitchFamily="34" charset="0"/>
                        </a:rPr>
                        <a:t>It returns all the keys element of a dictionary.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78485931"/>
                  </a:ext>
                </a:extLst>
              </a:tr>
              <a:tr h="401988">
                <a:tc>
                  <a:txBody>
                    <a:bodyPr/>
                    <a:lstStyle/>
                    <a:p>
                      <a:pPr algn="just" fontAlgn="t"/>
                      <a:r>
                        <a:rPr lang="en-US" sz="600" b="0" i="0">
                          <a:solidFill>
                            <a:srgbClr val="000000"/>
                          </a:solidFill>
                          <a:effectLst/>
                          <a:latin typeface="verdana" panose="020B0604030504040204" pitchFamily="34" charset="0"/>
                        </a:rPr>
                        <a:t>values()</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600" b="0" i="0">
                          <a:solidFill>
                            <a:srgbClr val="000000"/>
                          </a:solidFill>
                          <a:effectLst/>
                          <a:latin typeface="verdana" panose="020B0604030504040204" pitchFamily="34" charset="0"/>
                        </a:rPr>
                        <a:t>It returns all the values element of a dictionary.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228600682"/>
                  </a:ext>
                </a:extLst>
              </a:tr>
              <a:tr h="401988">
                <a:tc>
                  <a:txBody>
                    <a:bodyPr/>
                    <a:lstStyle/>
                    <a:p>
                      <a:pPr algn="just" fontAlgn="t"/>
                      <a:r>
                        <a:rPr lang="en-US" sz="600" b="0" i="0">
                          <a:solidFill>
                            <a:srgbClr val="000000"/>
                          </a:solidFill>
                          <a:effectLst/>
                          <a:latin typeface="verdana" panose="020B0604030504040204" pitchFamily="34" charset="0"/>
                        </a:rPr>
                        <a:t>items()</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600" b="0" i="0">
                          <a:solidFill>
                            <a:srgbClr val="000000"/>
                          </a:solidFill>
                          <a:effectLst/>
                          <a:latin typeface="verdana" panose="020B0604030504040204" pitchFamily="34" charset="0"/>
                        </a:rPr>
                        <a:t>It returns all the items(key-value pair) of a dictionary.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404123356"/>
                  </a:ext>
                </a:extLst>
              </a:tr>
              <a:tr h="401988">
                <a:tc>
                  <a:txBody>
                    <a:bodyPr/>
                    <a:lstStyle/>
                    <a:p>
                      <a:pPr algn="just" fontAlgn="t"/>
                      <a:r>
                        <a:rPr lang="en-US" sz="600" b="0" i="0" dirty="0">
                          <a:solidFill>
                            <a:srgbClr val="000000"/>
                          </a:solidFill>
                          <a:effectLst/>
                          <a:latin typeface="verdana" panose="020B0604030504040204" pitchFamily="34" charset="0"/>
                        </a:rPr>
                        <a:t>update(dictionary2)</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600" b="0" i="0">
                          <a:solidFill>
                            <a:srgbClr val="000000"/>
                          </a:solidFill>
                          <a:effectLst/>
                          <a:latin typeface="verdana" panose="020B0604030504040204" pitchFamily="34" charset="0"/>
                        </a:rPr>
                        <a:t>It is used to add items of dictionary2 to first dictionary. </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653844068"/>
                  </a:ext>
                </a:extLst>
              </a:tr>
              <a:tr h="559287">
                <a:tc>
                  <a:txBody>
                    <a:bodyPr/>
                    <a:lstStyle/>
                    <a:p>
                      <a:pPr algn="just" fontAlgn="t"/>
                      <a:r>
                        <a:rPr lang="en-US" sz="600" b="0" i="0">
                          <a:solidFill>
                            <a:srgbClr val="000000"/>
                          </a:solidFill>
                          <a:effectLst/>
                          <a:latin typeface="verdana" panose="020B0604030504040204" pitchFamily="34" charset="0"/>
                        </a:rPr>
                        <a:t>clear()</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600" b="0" i="0" dirty="0">
                          <a:solidFill>
                            <a:srgbClr val="000000"/>
                          </a:solidFill>
                          <a:effectLst/>
                          <a:latin typeface="verdana" panose="020B0604030504040204" pitchFamily="34" charset="0"/>
                        </a:rPr>
                        <a:t>It is used to remove all items of a dictionary. It returns an empty dictionary.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949306670"/>
                  </a:ext>
                </a:extLst>
              </a:tr>
              <a:tr h="1188484">
                <a:tc>
                  <a:txBody>
                    <a:bodyPr/>
                    <a:lstStyle/>
                    <a:p>
                      <a:pPr algn="just" fontAlgn="t"/>
                      <a:r>
                        <a:rPr lang="en-US" sz="600" b="0" i="0">
                          <a:solidFill>
                            <a:srgbClr val="000000"/>
                          </a:solidFill>
                          <a:effectLst/>
                          <a:latin typeface="verdana" panose="020B0604030504040204" pitchFamily="34" charset="0"/>
                        </a:rPr>
                        <a:t>fromkeys(sequence,value1)/ fromkeys(sequence)</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600" b="0" i="0">
                          <a:solidFill>
                            <a:srgbClr val="000000"/>
                          </a:solidFill>
                          <a:effectLst/>
                          <a:latin typeface="verdana" panose="020B0604030504040204" pitchFamily="34" charset="0"/>
                        </a:rPr>
                        <a:t>It is used to create a new dictionary from the sequence where sequence elements forms the key and all keys share the values ?value1?. In case value1 is not give, it set the values of keys to be none.</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112773709"/>
                  </a:ext>
                </a:extLst>
              </a:tr>
              <a:tr h="401988">
                <a:tc>
                  <a:txBody>
                    <a:bodyPr/>
                    <a:lstStyle/>
                    <a:p>
                      <a:pPr algn="just" fontAlgn="t"/>
                      <a:r>
                        <a:rPr lang="en-US" sz="600" b="0" i="0">
                          <a:solidFill>
                            <a:srgbClr val="000000"/>
                          </a:solidFill>
                          <a:effectLst/>
                          <a:latin typeface="verdana" panose="020B0604030504040204" pitchFamily="34" charset="0"/>
                        </a:rPr>
                        <a:t>copy()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600" b="0" i="0">
                          <a:solidFill>
                            <a:srgbClr val="000000"/>
                          </a:solidFill>
                          <a:effectLst/>
                          <a:latin typeface="verdana" panose="020B0604030504040204" pitchFamily="34" charset="0"/>
                        </a:rPr>
                        <a:t>It returns an ordered copy of the data.</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36626552"/>
                  </a:ext>
                </a:extLst>
              </a:tr>
              <a:tr h="559287">
                <a:tc>
                  <a:txBody>
                    <a:bodyPr/>
                    <a:lstStyle/>
                    <a:p>
                      <a:pPr algn="just" fontAlgn="t"/>
                      <a:r>
                        <a:rPr lang="en-US" sz="600" b="0" i="0">
                          <a:solidFill>
                            <a:srgbClr val="000000"/>
                          </a:solidFill>
                          <a:effectLst/>
                          <a:latin typeface="verdana" panose="020B0604030504040204" pitchFamily="34" charset="0"/>
                        </a:rPr>
                        <a:t>has_key(key)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600" b="0" i="0">
                          <a:solidFill>
                            <a:srgbClr val="000000"/>
                          </a:solidFill>
                          <a:effectLst/>
                          <a:latin typeface="verdana" panose="020B0604030504040204" pitchFamily="34" charset="0"/>
                        </a:rPr>
                        <a:t>It returns a boolean value. True in case if key is present in the dictionary ,else false.</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292805089"/>
                  </a:ext>
                </a:extLst>
              </a:tr>
              <a:tr h="559287">
                <a:tc>
                  <a:txBody>
                    <a:bodyPr/>
                    <a:lstStyle/>
                    <a:p>
                      <a:pPr algn="just" fontAlgn="t"/>
                      <a:r>
                        <a:rPr lang="en-US" sz="600" b="0" i="0">
                          <a:solidFill>
                            <a:srgbClr val="000000"/>
                          </a:solidFill>
                          <a:effectLst/>
                          <a:latin typeface="verdana" panose="020B0604030504040204" pitchFamily="34" charset="0"/>
                        </a:rPr>
                        <a:t>get(key)</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600" b="0" i="0" dirty="0">
                          <a:solidFill>
                            <a:srgbClr val="000000"/>
                          </a:solidFill>
                          <a:effectLst/>
                          <a:latin typeface="verdana" panose="020B0604030504040204" pitchFamily="34" charset="0"/>
                        </a:rPr>
                        <a:t>It returns the value of the given key. If key is not present it returns none.</a:t>
                      </a:r>
                    </a:p>
                  </a:txBody>
                  <a:tcPr marL="26431" marR="26431" marT="26431" marB="26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917030709"/>
                  </a:ext>
                </a:extLst>
              </a:tr>
            </a:tbl>
          </a:graphicData>
        </a:graphic>
      </p:graphicFrame>
    </p:spTree>
    <p:extLst>
      <p:ext uri="{BB962C8B-B14F-4D97-AF65-F5344CB8AC3E}">
        <p14:creationId xmlns:p14="http://schemas.microsoft.com/office/powerpoint/2010/main" xmlns="" val="126205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solidFill>
                  <a:srgbClr val="294667"/>
                </a:solidFill>
              </a:rPr>
              <a:pPr algn="ctr"/>
              <a:t>9</a:t>
            </a:fld>
            <a:endParaRPr lang="en">
              <a:solidFill>
                <a:srgbClr val="294667"/>
              </a:solidFill>
            </a:endParaRPr>
          </a:p>
        </p:txBody>
      </p:sp>
      <p:sp>
        <p:nvSpPr>
          <p:cNvPr id="3" name="Rectangle 2"/>
          <p:cNvSpPr/>
          <p:nvPr/>
        </p:nvSpPr>
        <p:spPr>
          <a:xfrm>
            <a:off x="300843" y="1630878"/>
            <a:ext cx="11505731" cy="4524315"/>
          </a:xfrm>
          <a:prstGeom prst="rect">
            <a:avLst/>
          </a:prstGeom>
        </p:spPr>
        <p:txBody>
          <a:bodyPr wrap="square">
            <a:spAutoFit/>
          </a:bodyPr>
          <a:lstStyle/>
          <a:p>
            <a:r>
              <a:rPr lang="en-IN" sz="2400" dirty="0">
                <a:latin typeface="Open Sans" panose="020B0604020202020204" charset="0"/>
              </a:rPr>
              <a:t>A set is an unordered collection of items. Every element is unique (no duplicates) and</a:t>
            </a:r>
          </a:p>
          <a:p>
            <a:r>
              <a:rPr lang="en-IN" sz="2400" dirty="0"/>
              <a:t>A set is created by placing all the items (elements) inside curly braces {}, separated by comma or by using the built-in function set()</a:t>
            </a:r>
            <a:endParaRPr lang="en-IN" sz="2400" dirty="0">
              <a:latin typeface="Open Sans" panose="020B0604020202020204" charset="0"/>
            </a:endParaRPr>
          </a:p>
          <a:p>
            <a:r>
              <a:rPr lang="en-IN" sz="2400" dirty="0" err="1">
                <a:latin typeface="Open Sans" panose="020B0604020202020204" charset="0"/>
              </a:rPr>
              <a:t>my_set</a:t>
            </a:r>
            <a:r>
              <a:rPr lang="en-IN" sz="2400" dirty="0">
                <a:latin typeface="Open Sans" panose="020B0604020202020204" charset="0"/>
              </a:rPr>
              <a:t> = {1, 2, 3}</a:t>
            </a:r>
          </a:p>
          <a:p>
            <a:r>
              <a:rPr lang="en-IN" sz="2400" dirty="0">
                <a:latin typeface="Open Sans" panose="020B0604020202020204" charset="0"/>
              </a:rPr>
              <a:t>print(</a:t>
            </a:r>
            <a:r>
              <a:rPr lang="en-IN" sz="2400" dirty="0" err="1">
                <a:latin typeface="Open Sans" panose="020B0604020202020204" charset="0"/>
              </a:rPr>
              <a:t>my_set</a:t>
            </a:r>
            <a:r>
              <a:rPr lang="en-IN" sz="2400" dirty="0">
                <a:latin typeface="Open Sans" panose="020B0604020202020204" charset="0"/>
              </a:rPr>
              <a:t>)</a:t>
            </a:r>
          </a:p>
          <a:p>
            <a:r>
              <a:rPr lang="en-IN" sz="2400" dirty="0">
                <a:latin typeface="Open Sans" panose="020B0604020202020204" charset="0"/>
              </a:rPr>
              <a:t># set of mixed </a:t>
            </a:r>
            <a:r>
              <a:rPr lang="en-IN" sz="2400" dirty="0" err="1">
                <a:latin typeface="Open Sans" panose="020B0604020202020204" charset="0"/>
              </a:rPr>
              <a:t>datatypes</a:t>
            </a:r>
            <a:endParaRPr lang="en-IN" sz="2400" dirty="0">
              <a:latin typeface="Open Sans" panose="020B0604020202020204" charset="0"/>
            </a:endParaRPr>
          </a:p>
          <a:p>
            <a:r>
              <a:rPr lang="en-IN" sz="2400" dirty="0" err="1">
                <a:latin typeface="Open Sans" panose="020B0604020202020204" charset="0"/>
              </a:rPr>
              <a:t>my_set</a:t>
            </a:r>
            <a:r>
              <a:rPr lang="en-IN" sz="2400" dirty="0">
                <a:latin typeface="Open Sans" panose="020B0604020202020204" charset="0"/>
              </a:rPr>
              <a:t> = {1.0, "Hello", (1, 2, 3)}</a:t>
            </a:r>
          </a:p>
          <a:p>
            <a:r>
              <a:rPr lang="en-IN" sz="2400" dirty="0">
                <a:latin typeface="Open Sans" panose="020B0604020202020204" charset="0"/>
              </a:rPr>
              <a:t>print(</a:t>
            </a:r>
            <a:r>
              <a:rPr lang="en-IN" sz="2400" dirty="0" err="1">
                <a:latin typeface="Open Sans" panose="020B0604020202020204" charset="0"/>
              </a:rPr>
              <a:t>my_set</a:t>
            </a:r>
            <a:r>
              <a:rPr lang="en-IN" sz="2400" dirty="0">
                <a:latin typeface="Open Sans" panose="020B0604020202020204" charset="0"/>
              </a:rPr>
              <a:t>)</a:t>
            </a:r>
          </a:p>
          <a:p>
            <a:r>
              <a:rPr lang="en-IN" sz="2400" dirty="0">
                <a:latin typeface="Open Sans" panose="020B0604020202020204" charset="0"/>
              </a:rPr>
              <a:t>S={1,2,3,4,3}</a:t>
            </a:r>
          </a:p>
          <a:p>
            <a:r>
              <a:rPr lang="en-IN" sz="2400" dirty="0">
                <a:latin typeface="Open Sans" panose="020B0604020202020204" charset="0"/>
              </a:rPr>
              <a:t>Output will be</a:t>
            </a:r>
          </a:p>
          <a:p>
            <a:r>
              <a:rPr lang="en-IN" sz="2400" dirty="0">
                <a:latin typeface="Open Sans" panose="020B0604020202020204" charset="0"/>
              </a:rPr>
              <a:t>{1,2,3,4} -&gt;unique</a:t>
            </a:r>
          </a:p>
        </p:txBody>
      </p:sp>
      <p:sp>
        <p:nvSpPr>
          <p:cNvPr id="4" name="TextBox 3"/>
          <p:cNvSpPr txBox="1"/>
          <p:nvPr/>
        </p:nvSpPr>
        <p:spPr>
          <a:xfrm>
            <a:off x="2929246" y="285009"/>
            <a:ext cx="4702629" cy="830997"/>
          </a:xfrm>
          <a:prstGeom prst="rect">
            <a:avLst/>
          </a:prstGeom>
          <a:noFill/>
        </p:spPr>
        <p:txBody>
          <a:bodyPr wrap="square" rtlCol="0">
            <a:spAutoFit/>
          </a:bodyPr>
          <a:lstStyle/>
          <a:p>
            <a:pPr algn="ctr"/>
            <a:r>
              <a:rPr lang="en-IN" sz="4800" b="1" dirty="0"/>
              <a:t>SET</a:t>
            </a:r>
          </a:p>
        </p:txBody>
      </p:sp>
    </p:spTree>
    <p:extLst>
      <p:ext uri="{BB962C8B-B14F-4D97-AF65-F5344CB8AC3E}">
        <p14:creationId xmlns:p14="http://schemas.microsoft.com/office/powerpoint/2010/main" xmlns="" val="2986016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28</TotalTime>
  <Words>955</Words>
  <Application>Microsoft Office PowerPoint</Application>
  <PresentationFormat>Custom</PresentationFormat>
  <Paragraphs>151</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Mesh</vt:lpstr>
      <vt:lpstr>Dictionary</vt:lpstr>
      <vt:lpstr>Dictionary</vt:lpstr>
      <vt:lpstr>Slide 3</vt:lpstr>
      <vt:lpstr>Dictionary</vt:lpstr>
      <vt:lpstr>Accessing Elements Example </vt:lpstr>
      <vt:lpstr>Updating Python Dictionary</vt:lpstr>
      <vt:lpstr>Deleting Python Dictionary</vt:lpstr>
      <vt:lpstr>Operations:</vt:lpstr>
      <vt:lpstr>Slide 9</vt:lpstr>
      <vt:lpstr>Slide 10</vt:lpstr>
      <vt:lpstr>Slide 11</vt:lpstr>
      <vt:lpstr>List Comprehension</vt:lpstr>
      <vt:lpstr>List Comprehension</vt:lpstr>
      <vt:lpstr>List Comprehensions</vt:lpstr>
      <vt:lpstr>List Comprehensions</vt:lpstr>
      <vt:lpstr>List Comprehensions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WTL_DELL_LAP-1</dc:creator>
  <cp:lastModifiedBy>hi</cp:lastModifiedBy>
  <cp:revision>4</cp:revision>
  <dcterms:created xsi:type="dcterms:W3CDTF">2018-06-04T09:47:00Z</dcterms:created>
  <dcterms:modified xsi:type="dcterms:W3CDTF">2019-04-26T03:59:17Z</dcterms:modified>
</cp:coreProperties>
</file>