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65" r:id="rId2"/>
    <p:sldId id="365" r:id="rId3"/>
    <p:sldId id="289" r:id="rId4"/>
    <p:sldId id="291" r:id="rId5"/>
    <p:sldId id="290" r:id="rId6"/>
    <p:sldId id="366" r:id="rId7"/>
    <p:sldId id="396" r:id="rId8"/>
    <p:sldId id="300" r:id="rId9"/>
    <p:sldId id="301" r:id="rId10"/>
    <p:sldId id="302" r:id="rId11"/>
    <p:sldId id="303" r:id="rId12"/>
    <p:sldId id="304" r:id="rId13"/>
    <p:sldId id="305" r:id="rId14"/>
    <p:sldId id="306" r:id="rId15"/>
    <p:sldId id="307" r:id="rId16"/>
    <p:sldId id="308" r:id="rId17"/>
    <p:sldId id="309" r:id="rId18"/>
    <p:sldId id="310" r:id="rId19"/>
    <p:sldId id="256" r:id="rId20"/>
    <p:sldId id="397" r:id="rId21"/>
    <p:sldId id="398" r:id="rId22"/>
    <p:sldId id="399" r:id="rId23"/>
    <p:sldId id="400" r:id="rId24"/>
    <p:sldId id="40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756AA-DFE2-4EDF-802D-37B3524F16F8}" type="datetimeFigureOut">
              <a:rPr lang="en-US" smtClean="0"/>
              <a:t>6/3/2018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91DB7-8BC2-4710-86FE-F3BCB6465C0E}" type="slidenum">
              <a:rPr lang="en-US" smtClean="0"/>
              <a:t>‹#›</a:t>
            </a:fld>
            <a:endParaRPr lang="en-US"/>
          </a:p>
        </p:txBody>
      </p:sp>
    </p:spTree>
    <p:extLst>
      <p:ext uri="{BB962C8B-B14F-4D97-AF65-F5344CB8AC3E}">
        <p14:creationId xmlns:p14="http://schemas.microsoft.com/office/powerpoint/2010/main" val="18667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0020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3351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2044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4377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5375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176389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11117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48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7648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5901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1612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35492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92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482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74061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6501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bright)">
    <p:spTree>
      <p:nvGrpSpPr>
        <p:cNvPr id="1" name="Shape 90"/>
        <p:cNvGrpSpPr/>
        <p:nvPr/>
      </p:nvGrpSpPr>
      <p:grpSpPr>
        <a:xfrm>
          <a:off x="0" y="0"/>
          <a:ext cx="0" cy="0"/>
          <a:chOff x="0" y="0"/>
          <a:chExt cx="0" cy="0"/>
        </a:xfrm>
      </p:grpSpPr>
      <p:sp>
        <p:nvSpPr>
          <p:cNvPr id="94" name="Shape 94"/>
          <p:cNvSpPr txBox="1">
            <a:spLocks noGrp="1"/>
          </p:cNvSpPr>
          <p:nvPr>
            <p:ph type="sldNum" idx="12"/>
          </p:nvPr>
        </p:nvSpPr>
        <p:spPr>
          <a:xfrm>
            <a:off x="5738100" y="6142333"/>
            <a:ext cx="715600" cy="715600"/>
          </a:xfrm>
          <a:prstGeom prst="rect">
            <a:avLst/>
          </a:prstGeom>
        </p:spPr>
        <p:txBody>
          <a:bodyPr lIns="91425" tIns="91425" rIns="91425" bIns="91425" anchor="ctr" anchorCtr="0">
            <a:noAutofit/>
          </a:bodyPr>
          <a:lstStyle/>
          <a:p>
            <a:pPr algn="ctr"/>
            <a:fld id="{00000000-1234-1234-1234-123412341234}" type="slidenum">
              <a:rPr lang="en" smtClean="0">
                <a:solidFill>
                  <a:srgbClr val="294667"/>
                </a:solidFill>
              </a:rPr>
              <a:pPr algn="ctr"/>
              <a:t>‹#›</a:t>
            </a:fld>
            <a:endParaRPr lang="en">
              <a:solidFill>
                <a:srgbClr val="294667"/>
              </a:solidFill>
            </a:endParaRPr>
          </a:p>
        </p:txBody>
      </p:sp>
    </p:spTree>
    <p:extLst>
      <p:ext uri="{BB962C8B-B14F-4D97-AF65-F5344CB8AC3E}">
        <p14:creationId xmlns:p14="http://schemas.microsoft.com/office/powerpoint/2010/main" val="252500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691" y="3081495"/>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a:t>
            </a:fld>
            <a:endParaRPr lang="en">
              <a:solidFill>
                <a:srgbClr val="294667"/>
              </a:solidFill>
            </a:endParaRPr>
          </a:p>
        </p:txBody>
      </p:sp>
      <p:sp>
        <p:nvSpPr>
          <p:cNvPr id="199" name="Shape 199"/>
          <p:cNvSpPr txBox="1">
            <a:spLocks noGrp="1"/>
          </p:cNvSpPr>
          <p:nvPr>
            <p:ph type="title" idx="4294967295"/>
          </p:nvPr>
        </p:nvSpPr>
        <p:spPr>
          <a:xfrm>
            <a:off x="1852551" y="253342"/>
            <a:ext cx="6479117" cy="997527"/>
          </a:xfrm>
          <a:prstGeom prst="rect">
            <a:avLst/>
          </a:prstGeom>
        </p:spPr>
        <p:txBody>
          <a:bodyPr vert="horz" lIns="121900" tIns="121900" rIns="121900" bIns="121900" rtlCol="0" anchor="ctr" anchorCtr="0">
            <a:noAutofit/>
          </a:bodyPr>
          <a:lstStyle/>
          <a:p>
            <a:pPr algn="ctr"/>
            <a:r>
              <a:rPr lang="en-IN" altLang="en-US" sz="6400" dirty="0"/>
              <a:t>Strings</a:t>
            </a:r>
            <a:endParaRPr lang="en" sz="6400" dirty="0">
              <a:solidFill>
                <a:srgbClr val="FFFFFF"/>
              </a:solidFill>
            </a:endParaRPr>
          </a:p>
        </p:txBody>
      </p:sp>
      <p:sp>
        <p:nvSpPr>
          <p:cNvPr id="4" name="Rectangle 3"/>
          <p:cNvSpPr/>
          <p:nvPr/>
        </p:nvSpPr>
        <p:spPr>
          <a:xfrm>
            <a:off x="532724" y="1482170"/>
            <a:ext cx="10796336" cy="5344027"/>
          </a:xfrm>
          <a:prstGeom prst="rect">
            <a:avLst/>
          </a:prstGeom>
        </p:spPr>
        <p:txBody>
          <a:bodyPr wrap="square">
            <a:spAutoFit/>
          </a:bodyPr>
          <a:lstStyle/>
          <a:p>
            <a:r>
              <a:rPr lang="en-IN" sz="2133" dirty="0">
                <a:latin typeface="Open Sans" panose="020B0604020202020204" charset="0"/>
                <a:ea typeface="Open Sans" panose="020B0604020202020204" charset="0"/>
                <a:cs typeface="Open Sans" panose="020B0604020202020204" charset="0"/>
              </a:rPr>
              <a:t>In the interactive interpreter , the output string is enclosed in quotes and special characters are escaped with backslashes. While this might sometimes look different from the input (the enclosing quotes could change), the two strings are equivalent.</a:t>
            </a:r>
          </a:p>
          <a:p>
            <a:endParaRPr lang="en-IN" sz="2133" dirty="0">
              <a:latin typeface="Open Sans" panose="020B0604020202020204" charset="0"/>
              <a:ea typeface="Open Sans" panose="020B0604020202020204" charset="0"/>
              <a:cs typeface="Open Sans" panose="020B0604020202020204" charset="0"/>
            </a:endParaRPr>
          </a:p>
          <a:p>
            <a:r>
              <a:rPr lang="en-IN" sz="2133" dirty="0">
                <a:latin typeface="Open Sans" panose="020B0604020202020204" charset="0"/>
                <a:ea typeface="Open Sans" panose="020B0604020202020204" charset="0"/>
                <a:cs typeface="Open Sans" panose="020B0604020202020204" charset="0"/>
              </a:rPr>
              <a:t>The string is enclosed in double quotes if the string contains a single quote and no double quotes, otherwise it is enclosed in single quotes. The print() function produces a more readable output, by omitting the enclosing quotes and by printing escaped and special characters. </a:t>
            </a:r>
          </a:p>
          <a:p>
            <a:endParaRPr lang="en-IN" sz="2133" dirty="0">
              <a:latin typeface="Open Sans" panose="020B0604020202020204" charset="0"/>
              <a:ea typeface="Open Sans" panose="020B0604020202020204" charset="0"/>
              <a:cs typeface="Open Sans" panose="020B0604020202020204" charset="0"/>
            </a:endParaRPr>
          </a:p>
          <a:p>
            <a:r>
              <a:rPr lang="en-IN" sz="2133" dirty="0">
                <a:latin typeface="+mj-lt"/>
                <a:ea typeface="Open Sans" panose="020B0604020202020204" charset="0"/>
                <a:cs typeface="Open Sans" panose="020B0604020202020204" charset="0"/>
              </a:rPr>
              <a:t>If you don’t want characters prefaced by \ to be interpreted as special characters, you can use raw strings by adding an r before the ﬁrst quote:</a:t>
            </a:r>
          </a:p>
          <a:p>
            <a:r>
              <a:rPr lang="en-IN" sz="2133" dirty="0">
                <a:latin typeface="+mj-lt"/>
                <a:ea typeface="Open Sans" panose="020B0604020202020204" charset="0"/>
                <a:cs typeface="Open Sans" panose="020B0604020202020204" charset="0"/>
              </a:rPr>
              <a:t> &gt;&gt;&gt; print(‘C:\some\name') # here \n means newline! </a:t>
            </a:r>
          </a:p>
          <a:p>
            <a:r>
              <a:rPr lang="en-IN" sz="2133" dirty="0">
                <a:latin typeface="+mj-lt"/>
                <a:ea typeface="Open Sans" panose="020B0604020202020204" charset="0"/>
                <a:cs typeface="Open Sans" panose="020B0604020202020204" charset="0"/>
              </a:rPr>
              <a:t>C:\some </a:t>
            </a:r>
            <a:r>
              <a:rPr lang="en-IN" sz="2133" dirty="0" err="1">
                <a:latin typeface="+mj-lt"/>
                <a:ea typeface="Open Sans" panose="020B0604020202020204" charset="0"/>
                <a:cs typeface="Open Sans" panose="020B0604020202020204" charset="0"/>
              </a:rPr>
              <a:t>ame</a:t>
            </a:r>
            <a:r>
              <a:rPr lang="en-IN" sz="2133" dirty="0">
                <a:latin typeface="+mj-lt"/>
                <a:ea typeface="Open Sans" panose="020B0604020202020204" charset="0"/>
                <a:cs typeface="Open Sans" panose="020B0604020202020204" charset="0"/>
              </a:rPr>
              <a:t> </a:t>
            </a:r>
          </a:p>
          <a:p>
            <a:r>
              <a:rPr lang="en-IN" sz="2133" dirty="0">
                <a:latin typeface="+mj-lt"/>
                <a:ea typeface="Open Sans" panose="020B0604020202020204" charset="0"/>
                <a:cs typeface="Open Sans" panose="020B0604020202020204" charset="0"/>
              </a:rPr>
              <a:t>&gt;&gt;&gt; print(</a:t>
            </a:r>
            <a:r>
              <a:rPr lang="en-IN" sz="2133" dirty="0" err="1">
                <a:latin typeface="+mj-lt"/>
                <a:ea typeface="Open Sans" panose="020B0604020202020204" charset="0"/>
                <a:cs typeface="Open Sans" panose="020B0604020202020204" charset="0"/>
              </a:rPr>
              <a:t>r'C</a:t>
            </a:r>
            <a:r>
              <a:rPr lang="en-IN" sz="2133" dirty="0">
                <a:latin typeface="+mj-lt"/>
                <a:ea typeface="Open Sans" panose="020B0604020202020204" charset="0"/>
                <a:cs typeface="Open Sans" panose="020B0604020202020204" charset="0"/>
              </a:rPr>
              <a:t>:\some\name') # note the r before the quote </a:t>
            </a:r>
          </a:p>
          <a:p>
            <a:r>
              <a:rPr lang="en-IN" sz="2133" dirty="0">
                <a:latin typeface="+mj-lt"/>
                <a:ea typeface="Open Sans" panose="020B0604020202020204" charset="0"/>
                <a:cs typeface="Open Sans" panose="020B0604020202020204" charset="0"/>
              </a:rPr>
              <a:t>C:\some\name </a:t>
            </a:r>
            <a:endParaRPr lang="en-IN" sz="2133" dirty="0">
              <a:solidFill>
                <a:schemeClr val="bg1">
                  <a:lumMod val="95000"/>
                </a:schemeClr>
              </a:solidFill>
              <a:latin typeface="Open Sans" panose="020B0604020202020204" charset="0"/>
              <a:ea typeface="Open Sans" panose="020B0604020202020204" charset="0"/>
              <a:cs typeface="Open Sans" panose="020B0604020202020204" charset="0"/>
            </a:endParaRPr>
          </a:p>
          <a:p>
            <a:endParaRPr lang="en-US" sz="2133"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5619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10</a:t>
            </a:fld>
            <a:endParaRPr lang="en">
              <a:solidFill>
                <a:srgbClr val="294667"/>
              </a:solidFill>
            </a:endParaRPr>
          </a:p>
        </p:txBody>
      </p:sp>
      <p:sp>
        <p:nvSpPr>
          <p:cNvPr id="199" name="Shape 199"/>
          <p:cNvSpPr txBox="1">
            <a:spLocks noGrp="1"/>
          </p:cNvSpPr>
          <p:nvPr>
            <p:ph type="title" idx="4294967295"/>
          </p:nvPr>
        </p:nvSpPr>
        <p:spPr>
          <a:xfrm>
            <a:off x="1599210" y="348343"/>
            <a:ext cx="7601233" cy="807523"/>
          </a:xfrm>
          <a:prstGeom prst="rect">
            <a:avLst/>
          </a:prstGeom>
        </p:spPr>
        <p:txBody>
          <a:bodyPr vert="horz" lIns="121900" tIns="121900" rIns="121900" bIns="121900" rtlCol="0" anchor="ctr" anchorCtr="0">
            <a:noAutofit/>
          </a:bodyPr>
          <a:lstStyle/>
          <a:p>
            <a:pPr algn="ctr"/>
            <a:r>
              <a:rPr lang="en-IN" altLang="en-US" sz="4800" dirty="0"/>
              <a:t>      </a:t>
            </a:r>
            <a:r>
              <a:rPr lang="en-IN" altLang="en-US" dirty="0"/>
              <a:t>Default Argument Values</a:t>
            </a:r>
            <a:endParaRPr lang="en" sz="4800" dirty="0">
              <a:solidFill>
                <a:srgbClr val="FFFFFF"/>
              </a:solidFill>
            </a:endParaRPr>
          </a:p>
        </p:txBody>
      </p:sp>
      <p:sp>
        <p:nvSpPr>
          <p:cNvPr id="4" name="Rectangle 3"/>
          <p:cNvSpPr/>
          <p:nvPr/>
        </p:nvSpPr>
        <p:spPr>
          <a:xfrm>
            <a:off x="237507" y="1207205"/>
            <a:ext cx="11666984" cy="4893647"/>
          </a:xfrm>
          <a:prstGeom prst="rect">
            <a:avLst/>
          </a:prstGeom>
        </p:spPr>
        <p:txBody>
          <a:bodyPr wrap="square">
            <a:spAutoFit/>
          </a:bodyPr>
          <a:lstStyle/>
          <a:p>
            <a:r>
              <a:rPr lang="en-IN" sz="2400" dirty="0">
                <a:ea typeface="Open Sans" panose="020B0604020202020204" charset="0"/>
                <a:cs typeface="Open Sans" panose="020B0604020202020204" charset="0"/>
              </a:rPr>
              <a:t>The most useful form is to specify a default value for one or more arguments. </a:t>
            </a:r>
          </a:p>
          <a:p>
            <a:r>
              <a:rPr lang="en-IN" sz="2400" dirty="0">
                <a:ea typeface="Open Sans" panose="020B0604020202020204" charset="0"/>
                <a:cs typeface="Open Sans" panose="020B0604020202020204" charset="0"/>
              </a:rPr>
              <a:t>This creates a function that can be called with fewer arguments than it is deﬁned to allow. </a:t>
            </a:r>
          </a:p>
          <a:p>
            <a:r>
              <a:rPr lang="en-IN" sz="2400" dirty="0">
                <a:ea typeface="Open Sans" panose="020B0604020202020204" charset="0"/>
                <a:cs typeface="Open Sans" panose="020B0604020202020204" charset="0"/>
              </a:rPr>
              <a:t>def </a:t>
            </a:r>
            <a:r>
              <a:rPr lang="en-IN" sz="2400" dirty="0" err="1">
                <a:ea typeface="Open Sans" panose="020B0604020202020204" charset="0"/>
                <a:cs typeface="Open Sans" panose="020B0604020202020204" charset="0"/>
              </a:rPr>
              <a:t>ask_ok</a:t>
            </a:r>
            <a:r>
              <a:rPr lang="en-IN" sz="2400" dirty="0">
                <a:ea typeface="Open Sans" panose="020B0604020202020204" charset="0"/>
                <a:cs typeface="Open Sans" panose="020B0604020202020204" charset="0"/>
              </a:rPr>
              <a:t>(prompt, retries=4, reminder='Please try again!’): </a:t>
            </a:r>
          </a:p>
          <a:p>
            <a:r>
              <a:rPr lang="en-IN" sz="2400" dirty="0">
                <a:ea typeface="Open Sans" panose="020B0604020202020204" charset="0"/>
                <a:cs typeface="Open Sans" panose="020B0604020202020204" charset="0"/>
              </a:rPr>
              <a:t>	while True: </a:t>
            </a:r>
          </a:p>
          <a:p>
            <a:r>
              <a:rPr lang="en-IN" sz="2400" dirty="0">
                <a:ea typeface="Open Sans" panose="020B0604020202020204" charset="0"/>
                <a:cs typeface="Open Sans" panose="020B0604020202020204" charset="0"/>
              </a:rPr>
              <a:t>		ok = input(prompt) </a:t>
            </a:r>
          </a:p>
          <a:p>
            <a:r>
              <a:rPr lang="en-IN" sz="2400" dirty="0">
                <a:ea typeface="Open Sans" panose="020B0604020202020204" charset="0"/>
                <a:cs typeface="Open Sans" panose="020B0604020202020204" charset="0"/>
              </a:rPr>
              <a:t>		if ok in ('y', 'ye', 'yes’): </a:t>
            </a:r>
          </a:p>
          <a:p>
            <a:r>
              <a:rPr lang="en-IN" sz="2400" dirty="0">
                <a:ea typeface="Open Sans" panose="020B0604020202020204" charset="0"/>
                <a:cs typeface="Open Sans" panose="020B0604020202020204" charset="0"/>
              </a:rPr>
              <a:t>			return True </a:t>
            </a:r>
          </a:p>
          <a:p>
            <a:r>
              <a:rPr lang="en-IN" sz="2400" dirty="0">
                <a:ea typeface="Open Sans" panose="020B0604020202020204" charset="0"/>
                <a:cs typeface="Open Sans" panose="020B0604020202020204" charset="0"/>
              </a:rPr>
              <a:t>		if ok in ('n', 'no', '</a:t>
            </a:r>
            <a:r>
              <a:rPr lang="en-IN" sz="2400" dirty="0" err="1">
                <a:ea typeface="Open Sans" panose="020B0604020202020204" charset="0"/>
                <a:cs typeface="Open Sans" panose="020B0604020202020204" charset="0"/>
              </a:rPr>
              <a:t>nop</a:t>
            </a:r>
            <a:r>
              <a:rPr lang="en-IN" sz="2400" dirty="0">
                <a:ea typeface="Open Sans" panose="020B0604020202020204" charset="0"/>
                <a:cs typeface="Open Sans" panose="020B0604020202020204" charset="0"/>
              </a:rPr>
              <a:t>', 'nope’): </a:t>
            </a:r>
          </a:p>
          <a:p>
            <a:r>
              <a:rPr lang="en-IN" sz="2400" dirty="0">
                <a:ea typeface="Open Sans" panose="020B0604020202020204" charset="0"/>
                <a:cs typeface="Open Sans" panose="020B0604020202020204" charset="0"/>
              </a:rPr>
              <a:t>			return False </a:t>
            </a:r>
          </a:p>
          <a:p>
            <a:r>
              <a:rPr lang="en-IN" sz="2400" dirty="0">
                <a:ea typeface="Open Sans" panose="020B0604020202020204" charset="0"/>
                <a:cs typeface="Open Sans" panose="020B0604020202020204" charset="0"/>
              </a:rPr>
              <a:t>		retries = retries - 1 </a:t>
            </a:r>
          </a:p>
          <a:p>
            <a:r>
              <a:rPr lang="en-IN" sz="2400" dirty="0">
                <a:ea typeface="Open Sans" panose="020B0604020202020204" charset="0"/>
                <a:cs typeface="Open Sans" panose="020B0604020202020204" charset="0"/>
              </a:rPr>
              <a:t>		if retries &lt; 0: </a:t>
            </a:r>
          </a:p>
          <a:p>
            <a:r>
              <a:rPr lang="en-IN" sz="2400" dirty="0">
                <a:ea typeface="Open Sans" panose="020B0604020202020204" charset="0"/>
                <a:cs typeface="Open Sans" panose="020B0604020202020204" charset="0"/>
              </a:rPr>
              <a:t>			raise </a:t>
            </a:r>
            <a:r>
              <a:rPr lang="en-IN" sz="2400" dirty="0" err="1">
                <a:ea typeface="Open Sans" panose="020B0604020202020204" charset="0"/>
                <a:cs typeface="Open Sans" panose="020B0604020202020204" charset="0"/>
              </a:rPr>
              <a:t>ValueError</a:t>
            </a:r>
            <a:r>
              <a:rPr lang="en-IN" sz="2400" dirty="0">
                <a:ea typeface="Open Sans" panose="020B0604020202020204" charset="0"/>
                <a:cs typeface="Open Sans" panose="020B0604020202020204" charset="0"/>
              </a:rPr>
              <a:t>('invalid user response’) 			print(reminder) </a:t>
            </a:r>
          </a:p>
        </p:txBody>
      </p:sp>
    </p:spTree>
    <p:extLst>
      <p:ext uri="{BB962C8B-B14F-4D97-AF65-F5344CB8AC3E}">
        <p14:creationId xmlns:p14="http://schemas.microsoft.com/office/powerpoint/2010/main" val="843709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11</a:t>
            </a:fld>
            <a:endParaRPr lang="en">
              <a:solidFill>
                <a:srgbClr val="294667"/>
              </a:solidFill>
            </a:endParaRPr>
          </a:p>
        </p:txBody>
      </p:sp>
      <p:sp>
        <p:nvSpPr>
          <p:cNvPr id="199" name="Shape 199"/>
          <p:cNvSpPr txBox="1">
            <a:spLocks noGrp="1"/>
          </p:cNvSpPr>
          <p:nvPr>
            <p:ph type="title" idx="4294967295"/>
          </p:nvPr>
        </p:nvSpPr>
        <p:spPr>
          <a:xfrm>
            <a:off x="1250866" y="400574"/>
            <a:ext cx="9326089" cy="834461"/>
          </a:xfrm>
          <a:prstGeom prst="rect">
            <a:avLst/>
          </a:prstGeom>
        </p:spPr>
        <p:txBody>
          <a:bodyPr vert="horz" lIns="121900" tIns="121900" rIns="121900" bIns="121900" rtlCol="0" anchor="ctr" anchorCtr="0">
            <a:noAutofit/>
          </a:bodyPr>
          <a:lstStyle/>
          <a:p>
            <a:pPr algn="ctr"/>
            <a:r>
              <a:rPr lang="en-IN" altLang="en-US" sz="4800" dirty="0"/>
              <a:t>      Default Argument Values</a:t>
            </a:r>
            <a:endParaRPr lang="en" sz="4800" dirty="0">
              <a:solidFill>
                <a:srgbClr val="FFFFFF"/>
              </a:solidFill>
            </a:endParaRPr>
          </a:p>
        </p:txBody>
      </p:sp>
      <p:sp>
        <p:nvSpPr>
          <p:cNvPr id="4" name="Rectangle 3"/>
          <p:cNvSpPr/>
          <p:nvPr/>
        </p:nvSpPr>
        <p:spPr>
          <a:xfrm>
            <a:off x="633350" y="1570098"/>
            <a:ext cx="11305311" cy="5016758"/>
          </a:xfrm>
          <a:prstGeom prst="rect">
            <a:avLst/>
          </a:prstGeom>
        </p:spPr>
        <p:txBody>
          <a:bodyPr wrap="square">
            <a:spAutoFit/>
          </a:bodyPr>
          <a:lstStyle/>
          <a:p>
            <a:r>
              <a:rPr lang="en-IN" sz="3200" dirty="0">
                <a:ea typeface="Open Sans" panose="020B0604020202020204" charset="0"/>
                <a:cs typeface="Open Sans" panose="020B0604020202020204" charset="0"/>
              </a:rPr>
              <a:t>This function can be called in several ways: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 giving only the mandatory argument: </a:t>
            </a:r>
            <a:r>
              <a:rPr lang="en-IN" sz="3200" dirty="0" err="1">
                <a:ea typeface="Open Sans" panose="020B0604020202020204" charset="0"/>
                <a:cs typeface="Open Sans" panose="020B0604020202020204" charset="0"/>
              </a:rPr>
              <a:t>ask_ok</a:t>
            </a:r>
            <a:r>
              <a:rPr lang="en-IN" sz="3200" dirty="0">
                <a:ea typeface="Open Sans" panose="020B0604020202020204" charset="0"/>
                <a:cs typeface="Open Sans" panose="020B0604020202020204" charset="0"/>
              </a:rPr>
              <a:t>(’Do you really want to quit?’)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 giving one of the optional arguments: </a:t>
            </a:r>
            <a:r>
              <a:rPr lang="en-IN" sz="3200" dirty="0" err="1">
                <a:ea typeface="Open Sans" panose="020B0604020202020204" charset="0"/>
                <a:cs typeface="Open Sans" panose="020B0604020202020204" charset="0"/>
              </a:rPr>
              <a:t>ask_ok</a:t>
            </a:r>
            <a:r>
              <a:rPr lang="en-IN" sz="3200" dirty="0">
                <a:ea typeface="Open Sans" panose="020B0604020202020204" charset="0"/>
                <a:cs typeface="Open Sans" panose="020B0604020202020204" charset="0"/>
              </a:rPr>
              <a:t>(’OK to overwrite the file?’, 2)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 or even giving all arguments: </a:t>
            </a:r>
            <a:r>
              <a:rPr lang="en-IN" sz="3200" dirty="0" err="1">
                <a:ea typeface="Open Sans" panose="020B0604020202020204" charset="0"/>
                <a:cs typeface="Open Sans" panose="020B0604020202020204" charset="0"/>
              </a:rPr>
              <a:t>ask_ok</a:t>
            </a:r>
            <a:r>
              <a:rPr lang="en-IN" sz="3200" dirty="0">
                <a:ea typeface="Open Sans" panose="020B0604020202020204" charset="0"/>
                <a:cs typeface="Open Sans" panose="020B0604020202020204" charset="0"/>
              </a:rPr>
              <a:t>(’OK to overwrite the file?’, 2, ’Come on, only yes or     no!’)</a:t>
            </a:r>
          </a:p>
        </p:txBody>
      </p:sp>
    </p:spTree>
    <p:extLst>
      <p:ext uri="{BB962C8B-B14F-4D97-AF65-F5344CB8AC3E}">
        <p14:creationId xmlns:p14="http://schemas.microsoft.com/office/powerpoint/2010/main" val="57979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12</a:t>
            </a:fld>
            <a:endParaRPr lang="en">
              <a:solidFill>
                <a:srgbClr val="294667"/>
              </a:solidFill>
            </a:endParaRPr>
          </a:p>
        </p:txBody>
      </p:sp>
      <p:sp>
        <p:nvSpPr>
          <p:cNvPr id="199" name="Shape 199"/>
          <p:cNvSpPr txBox="1">
            <a:spLocks noGrp="1"/>
          </p:cNvSpPr>
          <p:nvPr>
            <p:ph type="title" idx="4294967295"/>
          </p:nvPr>
        </p:nvSpPr>
        <p:spPr>
          <a:xfrm>
            <a:off x="791689" y="289737"/>
            <a:ext cx="9611096" cy="945297"/>
          </a:xfrm>
          <a:prstGeom prst="rect">
            <a:avLst/>
          </a:prstGeom>
        </p:spPr>
        <p:txBody>
          <a:bodyPr vert="horz" lIns="121900" tIns="121900" rIns="121900" bIns="121900" rtlCol="0" anchor="ctr" anchorCtr="0">
            <a:noAutofit/>
          </a:bodyPr>
          <a:lstStyle/>
          <a:p>
            <a:pPr algn="ctr"/>
            <a:r>
              <a:rPr lang="en-IN" altLang="en-US" dirty="0"/>
              <a:t>Keyword Arguments</a:t>
            </a:r>
            <a:endParaRPr lang="en" dirty="0">
              <a:solidFill>
                <a:srgbClr val="FFFFFF"/>
              </a:solidFill>
            </a:endParaRPr>
          </a:p>
        </p:txBody>
      </p:sp>
      <p:sp>
        <p:nvSpPr>
          <p:cNvPr id="4" name="Rectangle 3"/>
          <p:cNvSpPr/>
          <p:nvPr/>
        </p:nvSpPr>
        <p:spPr>
          <a:xfrm>
            <a:off x="902526" y="1997610"/>
            <a:ext cx="10027695" cy="4196662"/>
          </a:xfrm>
          <a:prstGeom prst="rect">
            <a:avLst/>
          </a:prstGeom>
        </p:spPr>
        <p:txBody>
          <a:bodyPr wrap="square">
            <a:spAutoFit/>
          </a:bodyPr>
          <a:lstStyle/>
          <a:p>
            <a:r>
              <a:rPr lang="en-IN" sz="2667" dirty="0">
                <a:ea typeface="Open Sans" panose="020B0604020202020204" charset="0"/>
                <a:cs typeface="Open Sans" panose="020B0604020202020204" charset="0"/>
              </a:rPr>
              <a:t>Functions can also be called using keyword arguments of the form </a:t>
            </a:r>
            <a:r>
              <a:rPr lang="en-IN" sz="2667" dirty="0" err="1">
                <a:ea typeface="Open Sans" panose="020B0604020202020204" charset="0"/>
                <a:cs typeface="Open Sans" panose="020B0604020202020204" charset="0"/>
              </a:rPr>
              <a:t>kwarg</a:t>
            </a:r>
            <a:r>
              <a:rPr lang="en-IN" sz="2667" dirty="0">
                <a:ea typeface="Open Sans" panose="020B0604020202020204" charset="0"/>
                <a:cs typeface="Open Sans" panose="020B0604020202020204" charset="0"/>
              </a:rPr>
              <a:t>=value.</a:t>
            </a:r>
          </a:p>
          <a:p>
            <a:r>
              <a:rPr lang="en-IN" sz="2667" dirty="0">
                <a:ea typeface="Open Sans" panose="020B0604020202020204" charset="0"/>
                <a:cs typeface="Open Sans" panose="020B0604020202020204" charset="0"/>
              </a:rPr>
              <a:t> For instance, the following function:</a:t>
            </a:r>
          </a:p>
          <a:p>
            <a:endParaRPr lang="en-IN" sz="2667" dirty="0">
              <a:ea typeface="Open Sans" panose="020B0604020202020204" charset="0"/>
              <a:cs typeface="Open Sans" panose="020B0604020202020204" charset="0"/>
            </a:endParaRPr>
          </a:p>
          <a:p>
            <a:r>
              <a:rPr lang="en-IN" sz="2667" dirty="0">
                <a:ea typeface="Open Sans" panose="020B0604020202020204" charset="0"/>
                <a:cs typeface="Open Sans" panose="020B0604020202020204" charset="0"/>
              </a:rPr>
              <a:t> def parrot(voltage, state='a stiff', action='</a:t>
            </a:r>
            <a:r>
              <a:rPr lang="en-IN" sz="2667" dirty="0" err="1">
                <a:ea typeface="Open Sans" panose="020B0604020202020204" charset="0"/>
                <a:cs typeface="Open Sans" panose="020B0604020202020204" charset="0"/>
              </a:rPr>
              <a:t>voom</a:t>
            </a:r>
            <a:r>
              <a:rPr lang="en-IN" sz="2667" dirty="0">
                <a:ea typeface="Open Sans" panose="020B0604020202020204" charset="0"/>
                <a:cs typeface="Open Sans" panose="020B0604020202020204" charset="0"/>
              </a:rPr>
              <a:t>', type='Norwegian Blue’): </a:t>
            </a:r>
          </a:p>
          <a:p>
            <a:r>
              <a:rPr lang="en-IN" sz="2667" dirty="0">
                <a:ea typeface="Open Sans" panose="020B0604020202020204" charset="0"/>
                <a:cs typeface="Open Sans" panose="020B0604020202020204" charset="0"/>
              </a:rPr>
              <a:t>	print("-- This parrot wouldn't", action, end=' ‘) </a:t>
            </a:r>
          </a:p>
          <a:p>
            <a:r>
              <a:rPr lang="en-IN" sz="2667" dirty="0">
                <a:ea typeface="Open Sans" panose="020B0604020202020204" charset="0"/>
                <a:cs typeface="Open Sans" panose="020B0604020202020204" charset="0"/>
              </a:rPr>
              <a:t>	print("if you put", voltage, "volts through it.") </a:t>
            </a:r>
          </a:p>
          <a:p>
            <a:r>
              <a:rPr lang="en-IN" sz="2667" dirty="0">
                <a:ea typeface="Open Sans" panose="020B0604020202020204" charset="0"/>
                <a:cs typeface="Open Sans" panose="020B0604020202020204" charset="0"/>
              </a:rPr>
              <a:t>	print("-- Lovely plumage, the", type) </a:t>
            </a:r>
          </a:p>
          <a:p>
            <a:r>
              <a:rPr lang="en-IN" sz="2667" dirty="0">
                <a:ea typeface="Open Sans" panose="020B0604020202020204" charset="0"/>
                <a:cs typeface="Open Sans" panose="020B0604020202020204" charset="0"/>
              </a:rPr>
              <a:t>	print("-- It's", state, "!") </a:t>
            </a:r>
          </a:p>
        </p:txBody>
      </p:sp>
    </p:spTree>
    <p:extLst>
      <p:ext uri="{BB962C8B-B14F-4D97-AF65-F5344CB8AC3E}">
        <p14:creationId xmlns:p14="http://schemas.microsoft.com/office/powerpoint/2010/main" val="632515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13</a:t>
            </a:fld>
            <a:endParaRPr lang="en">
              <a:solidFill>
                <a:srgbClr val="294667"/>
              </a:solidFill>
            </a:endParaRPr>
          </a:p>
        </p:txBody>
      </p:sp>
      <p:sp>
        <p:nvSpPr>
          <p:cNvPr id="199" name="Shape 199"/>
          <p:cNvSpPr txBox="1">
            <a:spLocks noGrp="1"/>
          </p:cNvSpPr>
          <p:nvPr>
            <p:ph type="title" idx="4294967295"/>
          </p:nvPr>
        </p:nvSpPr>
        <p:spPr>
          <a:xfrm>
            <a:off x="1491743" y="207899"/>
            <a:ext cx="8634389" cy="994833"/>
          </a:xfrm>
          <a:prstGeom prst="rect">
            <a:avLst/>
          </a:prstGeom>
        </p:spPr>
        <p:txBody>
          <a:bodyPr vert="horz" lIns="121900" tIns="121900" rIns="121900" bIns="121900" rtlCol="0" anchor="ctr" anchorCtr="0">
            <a:noAutofit/>
          </a:bodyPr>
          <a:lstStyle/>
          <a:p>
            <a:pPr algn="ctr"/>
            <a:r>
              <a:rPr lang="en-IN" altLang="en-US" sz="4800" dirty="0"/>
              <a:t>      Keyword Arguments</a:t>
            </a:r>
            <a:endParaRPr lang="en" sz="4800" dirty="0">
              <a:solidFill>
                <a:srgbClr val="FFFFFF"/>
              </a:solidFill>
            </a:endParaRPr>
          </a:p>
        </p:txBody>
      </p:sp>
      <p:sp>
        <p:nvSpPr>
          <p:cNvPr id="4" name="Rectangle 3"/>
          <p:cNvSpPr/>
          <p:nvPr/>
        </p:nvSpPr>
        <p:spPr>
          <a:xfrm>
            <a:off x="340635" y="1398843"/>
            <a:ext cx="11566357" cy="5262979"/>
          </a:xfrm>
          <a:prstGeom prst="rect">
            <a:avLst/>
          </a:prstGeom>
        </p:spPr>
        <p:txBody>
          <a:bodyPr wrap="square">
            <a:spAutoFit/>
          </a:bodyPr>
          <a:lstStyle/>
          <a:p>
            <a:r>
              <a:rPr lang="en-IN" sz="2400" dirty="0">
                <a:ea typeface="Open Sans" panose="020B0604020202020204" charset="0"/>
                <a:cs typeface="Open Sans" panose="020B0604020202020204" charset="0"/>
              </a:rPr>
              <a:t> This function can be called in any of the following ways:</a:t>
            </a:r>
          </a:p>
          <a:p>
            <a:r>
              <a:rPr lang="en-IN" sz="2400" dirty="0">
                <a:ea typeface="Open Sans" panose="020B0604020202020204" charset="0"/>
                <a:cs typeface="Open Sans" panose="020B0604020202020204" charset="0"/>
              </a:rPr>
              <a:t> </a:t>
            </a:r>
          </a:p>
          <a:p>
            <a:r>
              <a:rPr lang="en-IN" sz="2400" dirty="0">
                <a:ea typeface="Open Sans" panose="020B0604020202020204" charset="0"/>
                <a:cs typeface="Open Sans" panose="020B0604020202020204" charset="0"/>
              </a:rPr>
              <a:t>parrot(1000)                                                                  # 1 positional argument</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parrot(voltage=1000)                                                    # 1 keyword argument </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parrot(voltage=1000000, action='VOOOOOM’)           # 2 keyword arguments </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parrot(action='VOOOOOM', voltage=1000000)           # 2 keyword arguments </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parrot('a million', 'bereft of life', 'jump’)                         # 3 positional arguments </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parrot('a thousand', state='pushing up the daisies’)     # 1 positional, 1 keyword </a:t>
            </a:r>
          </a:p>
        </p:txBody>
      </p:sp>
    </p:spTree>
    <p:extLst>
      <p:ext uri="{BB962C8B-B14F-4D97-AF65-F5344CB8AC3E}">
        <p14:creationId xmlns:p14="http://schemas.microsoft.com/office/powerpoint/2010/main" val="786001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14</a:t>
            </a:fld>
            <a:endParaRPr lang="en">
              <a:solidFill>
                <a:srgbClr val="294667"/>
              </a:solidFill>
            </a:endParaRPr>
          </a:p>
        </p:txBody>
      </p:sp>
      <p:sp>
        <p:nvSpPr>
          <p:cNvPr id="199" name="Shape 199"/>
          <p:cNvSpPr txBox="1">
            <a:spLocks noGrp="1"/>
          </p:cNvSpPr>
          <p:nvPr>
            <p:ph type="title" idx="4294967295"/>
          </p:nvPr>
        </p:nvSpPr>
        <p:spPr>
          <a:xfrm>
            <a:off x="633350" y="194818"/>
            <a:ext cx="10624457" cy="929381"/>
          </a:xfrm>
          <a:prstGeom prst="rect">
            <a:avLst/>
          </a:prstGeom>
        </p:spPr>
        <p:txBody>
          <a:bodyPr vert="horz" lIns="121900" tIns="121900" rIns="121900" bIns="121900" rtlCol="0" anchor="ctr" anchorCtr="0">
            <a:noAutofit/>
          </a:bodyPr>
          <a:lstStyle/>
          <a:p>
            <a:pPr algn="ctr"/>
            <a:r>
              <a:rPr lang="en-IN" altLang="en-US" sz="6400" dirty="0"/>
              <a:t>     Arbitrary Argument Lists</a:t>
            </a:r>
            <a:endParaRPr lang="en" sz="6400" dirty="0">
              <a:solidFill>
                <a:srgbClr val="FFFFFF"/>
              </a:solidFill>
            </a:endParaRPr>
          </a:p>
        </p:txBody>
      </p:sp>
      <p:sp>
        <p:nvSpPr>
          <p:cNvPr id="4" name="Rectangle 3"/>
          <p:cNvSpPr/>
          <p:nvPr/>
        </p:nvSpPr>
        <p:spPr>
          <a:xfrm>
            <a:off x="269176" y="1532389"/>
            <a:ext cx="11553857" cy="5017527"/>
          </a:xfrm>
          <a:prstGeom prst="rect">
            <a:avLst/>
          </a:prstGeom>
        </p:spPr>
        <p:txBody>
          <a:bodyPr wrap="square">
            <a:spAutoFit/>
          </a:bodyPr>
          <a:lstStyle/>
          <a:p>
            <a:r>
              <a:rPr lang="en-IN" sz="2667" dirty="0">
                <a:ea typeface="Open Sans" panose="020B0604020202020204" charset="0"/>
                <a:cs typeface="Open Sans" panose="020B0604020202020204" charset="0"/>
              </a:rPr>
              <a:t>Finally, the least frequently used option is to specify that a function can be called with an</a:t>
            </a:r>
          </a:p>
          <a:p>
            <a:endParaRPr lang="en-IN" sz="2667" dirty="0">
              <a:ea typeface="Open Sans" panose="020B0604020202020204" charset="0"/>
              <a:cs typeface="Open Sans" panose="020B0604020202020204" charset="0"/>
            </a:endParaRPr>
          </a:p>
          <a:p>
            <a:r>
              <a:rPr lang="en-IN" sz="2667" dirty="0">
                <a:ea typeface="Open Sans" panose="020B0604020202020204" charset="0"/>
                <a:cs typeface="Open Sans" panose="020B0604020202020204" charset="0"/>
              </a:rPr>
              <a:t>arbitrary number of arguments. These arguments will be wrapped up in a tuple. Before the </a:t>
            </a:r>
          </a:p>
          <a:p>
            <a:endParaRPr lang="en-IN" sz="2667" dirty="0">
              <a:ea typeface="Open Sans" panose="020B0604020202020204" charset="0"/>
              <a:cs typeface="Open Sans" panose="020B0604020202020204" charset="0"/>
            </a:endParaRPr>
          </a:p>
          <a:p>
            <a:r>
              <a:rPr lang="en-IN" sz="2667" dirty="0">
                <a:ea typeface="Open Sans" panose="020B0604020202020204" charset="0"/>
                <a:cs typeface="Open Sans" panose="020B0604020202020204" charset="0"/>
              </a:rPr>
              <a:t>variable number of arguments, zero or more normal arguments may occur.</a:t>
            </a:r>
          </a:p>
          <a:p>
            <a:r>
              <a:rPr lang="en-IN" sz="2667" dirty="0">
                <a:ea typeface="Open Sans" panose="020B0604020202020204" charset="0"/>
                <a:cs typeface="Open Sans" panose="020B0604020202020204" charset="0"/>
              </a:rPr>
              <a:t> </a:t>
            </a:r>
          </a:p>
          <a:p>
            <a:r>
              <a:rPr lang="en-IN" sz="2667" dirty="0">
                <a:ea typeface="Open Sans" panose="020B0604020202020204" charset="0"/>
                <a:cs typeface="Open Sans" panose="020B0604020202020204" charset="0"/>
              </a:rPr>
              <a:t>def </a:t>
            </a:r>
            <a:r>
              <a:rPr lang="en-IN" sz="2667" dirty="0" err="1">
                <a:ea typeface="Open Sans" panose="020B0604020202020204" charset="0"/>
                <a:cs typeface="Open Sans" panose="020B0604020202020204" charset="0"/>
              </a:rPr>
              <a:t>write_multiple_items</a:t>
            </a:r>
            <a:r>
              <a:rPr lang="en-IN" sz="2667" dirty="0">
                <a:ea typeface="Open Sans" panose="020B0604020202020204" charset="0"/>
                <a:cs typeface="Open Sans" panose="020B0604020202020204" charset="0"/>
              </a:rPr>
              <a:t>(file, separator, *</a:t>
            </a:r>
            <a:r>
              <a:rPr lang="en-IN" sz="2667" dirty="0" err="1">
                <a:ea typeface="Open Sans" panose="020B0604020202020204" charset="0"/>
                <a:cs typeface="Open Sans" panose="020B0604020202020204" charset="0"/>
              </a:rPr>
              <a:t>args</a:t>
            </a:r>
            <a:r>
              <a:rPr lang="en-IN" sz="2667" dirty="0">
                <a:ea typeface="Open Sans" panose="020B0604020202020204" charset="0"/>
                <a:cs typeface="Open Sans" panose="020B0604020202020204" charset="0"/>
              </a:rPr>
              <a:t>): </a:t>
            </a:r>
          </a:p>
          <a:p>
            <a:endParaRPr lang="en-IN" sz="2667" dirty="0">
              <a:ea typeface="Open Sans" panose="020B0604020202020204" charset="0"/>
              <a:cs typeface="Open Sans" panose="020B0604020202020204" charset="0"/>
            </a:endParaRPr>
          </a:p>
          <a:p>
            <a:r>
              <a:rPr lang="en-IN" sz="2667" dirty="0">
                <a:ea typeface="Open Sans" panose="020B0604020202020204" charset="0"/>
                <a:cs typeface="Open Sans" panose="020B0604020202020204" charset="0"/>
              </a:rPr>
              <a:t>	</a:t>
            </a:r>
            <a:r>
              <a:rPr lang="en-IN" sz="2667" dirty="0" err="1">
                <a:ea typeface="Open Sans" panose="020B0604020202020204" charset="0"/>
                <a:cs typeface="Open Sans" panose="020B0604020202020204" charset="0"/>
              </a:rPr>
              <a:t>file.write</a:t>
            </a:r>
            <a:r>
              <a:rPr lang="en-IN" sz="2667" dirty="0">
                <a:ea typeface="Open Sans" panose="020B0604020202020204" charset="0"/>
                <a:cs typeface="Open Sans" panose="020B0604020202020204" charset="0"/>
              </a:rPr>
              <a:t>(</a:t>
            </a:r>
            <a:r>
              <a:rPr lang="en-IN" sz="2667" dirty="0" err="1">
                <a:ea typeface="Open Sans" panose="020B0604020202020204" charset="0"/>
                <a:cs typeface="Open Sans" panose="020B0604020202020204" charset="0"/>
              </a:rPr>
              <a:t>separator.join</a:t>
            </a:r>
            <a:r>
              <a:rPr lang="en-IN" sz="2667" dirty="0">
                <a:ea typeface="Open Sans" panose="020B0604020202020204" charset="0"/>
                <a:cs typeface="Open Sans" panose="020B0604020202020204" charset="0"/>
              </a:rPr>
              <a:t>(</a:t>
            </a:r>
            <a:r>
              <a:rPr lang="en-IN" sz="2667" dirty="0" err="1">
                <a:ea typeface="Open Sans" panose="020B0604020202020204" charset="0"/>
                <a:cs typeface="Open Sans" panose="020B0604020202020204" charset="0"/>
              </a:rPr>
              <a:t>args</a:t>
            </a:r>
            <a:r>
              <a:rPr lang="en-IN" sz="2667" dirty="0">
                <a:ea typeface="Open Sans" panose="020B0604020202020204" charset="0"/>
                <a:cs typeface="Open Sans" panose="020B0604020202020204" charset="0"/>
              </a:rPr>
              <a:t>))</a:t>
            </a:r>
          </a:p>
        </p:txBody>
      </p:sp>
    </p:spTree>
    <p:extLst>
      <p:ext uri="{BB962C8B-B14F-4D97-AF65-F5344CB8AC3E}">
        <p14:creationId xmlns:p14="http://schemas.microsoft.com/office/powerpoint/2010/main" val="15971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15</a:t>
            </a:fld>
            <a:endParaRPr lang="en">
              <a:solidFill>
                <a:srgbClr val="294667"/>
              </a:solidFill>
            </a:endParaRPr>
          </a:p>
        </p:txBody>
      </p:sp>
      <p:sp>
        <p:nvSpPr>
          <p:cNvPr id="199" name="Shape 199"/>
          <p:cNvSpPr txBox="1">
            <a:spLocks noGrp="1"/>
          </p:cNvSpPr>
          <p:nvPr>
            <p:ph type="title" idx="4294967295"/>
          </p:nvPr>
        </p:nvSpPr>
        <p:spPr>
          <a:xfrm>
            <a:off x="1583376" y="225631"/>
            <a:ext cx="8882744" cy="835231"/>
          </a:xfrm>
          <a:prstGeom prst="rect">
            <a:avLst/>
          </a:prstGeom>
        </p:spPr>
        <p:txBody>
          <a:bodyPr vert="horz" lIns="121900" tIns="121900" rIns="121900" bIns="121900" rtlCol="0" anchor="ctr" anchorCtr="0">
            <a:noAutofit/>
          </a:bodyPr>
          <a:lstStyle/>
          <a:p>
            <a:pPr algn="ctr"/>
            <a:r>
              <a:rPr lang="en-IN" altLang="en-US" dirty="0"/>
              <a:t>     Arbitrary Argument Lists</a:t>
            </a:r>
            <a:endParaRPr lang="en" dirty="0">
              <a:solidFill>
                <a:srgbClr val="FFFFFF"/>
              </a:solidFill>
            </a:endParaRPr>
          </a:p>
        </p:txBody>
      </p:sp>
      <p:sp>
        <p:nvSpPr>
          <p:cNvPr id="4" name="Rectangle 3"/>
          <p:cNvSpPr/>
          <p:nvPr/>
        </p:nvSpPr>
        <p:spPr>
          <a:xfrm>
            <a:off x="192505" y="1638226"/>
            <a:ext cx="11758863" cy="4524315"/>
          </a:xfrm>
          <a:prstGeom prst="rect">
            <a:avLst/>
          </a:prstGeom>
        </p:spPr>
        <p:txBody>
          <a:bodyPr wrap="square">
            <a:spAutoFit/>
          </a:bodyPr>
          <a:lstStyle/>
          <a:p>
            <a:r>
              <a:rPr lang="en-IN" sz="2400" dirty="0">
                <a:ea typeface="Open Sans" panose="020B0604020202020204" charset="0"/>
                <a:cs typeface="Open Sans" panose="020B0604020202020204" charset="0"/>
              </a:rPr>
              <a:t>Normally, these variadic arguments will be last in the list of formal parameters, because they scoop up all remaining input arguments that are passed to the function. Any formal parameters which occur after the *</a:t>
            </a:r>
            <a:r>
              <a:rPr lang="en-IN" sz="2400" dirty="0" err="1">
                <a:ea typeface="Open Sans" panose="020B0604020202020204" charset="0"/>
                <a:cs typeface="Open Sans" panose="020B0604020202020204" charset="0"/>
              </a:rPr>
              <a:t>args</a:t>
            </a:r>
            <a:r>
              <a:rPr lang="en-IN" sz="2400" dirty="0">
                <a:ea typeface="Open Sans" panose="020B0604020202020204" charset="0"/>
                <a:cs typeface="Open Sans" panose="020B0604020202020204" charset="0"/>
              </a:rPr>
              <a:t> parameter are ‘keyword-only’ arguments, meaning that they can only be used as keywords rather than positional arguments. </a:t>
            </a:r>
          </a:p>
          <a:p>
            <a:r>
              <a:rPr lang="en-IN" sz="2400" dirty="0">
                <a:ea typeface="Open Sans" panose="020B0604020202020204" charset="0"/>
                <a:cs typeface="Open Sans" panose="020B0604020202020204" charset="0"/>
              </a:rPr>
              <a:t>&gt;&gt;&gt; def </a:t>
            </a:r>
            <a:r>
              <a:rPr lang="en-IN" sz="2400" dirty="0" err="1">
                <a:ea typeface="Open Sans" panose="020B0604020202020204" charset="0"/>
                <a:cs typeface="Open Sans" panose="020B0604020202020204" charset="0"/>
              </a:rPr>
              <a:t>concat</a:t>
            </a:r>
            <a:r>
              <a:rPr lang="en-IN" sz="2400" dirty="0">
                <a:ea typeface="Open Sans" panose="020B0604020202020204" charset="0"/>
                <a:cs typeface="Open Sans" panose="020B0604020202020204" charset="0"/>
              </a:rPr>
              <a:t>(*</a:t>
            </a:r>
            <a:r>
              <a:rPr lang="en-IN" sz="2400" dirty="0" err="1">
                <a:ea typeface="Open Sans" panose="020B0604020202020204" charset="0"/>
                <a:cs typeface="Open Sans" panose="020B0604020202020204" charset="0"/>
              </a:rPr>
              <a:t>args</a:t>
            </a:r>
            <a:r>
              <a:rPr lang="en-IN" sz="2400" dirty="0">
                <a:ea typeface="Open Sans" panose="020B0604020202020204" charset="0"/>
                <a:cs typeface="Open Sans" panose="020B0604020202020204" charset="0"/>
              </a:rPr>
              <a:t>, </a:t>
            </a:r>
            <a:r>
              <a:rPr lang="en-IN" sz="2400" dirty="0" err="1">
                <a:ea typeface="Open Sans" panose="020B0604020202020204" charset="0"/>
                <a:cs typeface="Open Sans" panose="020B0604020202020204" charset="0"/>
              </a:rPr>
              <a:t>sep</a:t>
            </a:r>
            <a:r>
              <a:rPr lang="en-IN" sz="2400" dirty="0">
                <a:ea typeface="Open Sans" panose="020B0604020202020204" charset="0"/>
                <a:cs typeface="Open Sans" panose="020B0604020202020204" charset="0"/>
              </a:rPr>
              <a:t>="/"): </a:t>
            </a:r>
          </a:p>
          <a:p>
            <a:r>
              <a:rPr lang="en-IN" sz="2400" dirty="0">
                <a:ea typeface="Open Sans" panose="020B0604020202020204" charset="0"/>
                <a:cs typeface="Open Sans" panose="020B0604020202020204" charset="0"/>
              </a:rPr>
              <a:t>	... return </a:t>
            </a:r>
            <a:r>
              <a:rPr lang="en-IN" sz="2400" dirty="0" err="1">
                <a:ea typeface="Open Sans" panose="020B0604020202020204" charset="0"/>
                <a:cs typeface="Open Sans" panose="020B0604020202020204" charset="0"/>
              </a:rPr>
              <a:t>sep.join</a:t>
            </a:r>
            <a:r>
              <a:rPr lang="en-IN" sz="2400" dirty="0">
                <a:ea typeface="Open Sans" panose="020B0604020202020204" charset="0"/>
                <a:cs typeface="Open Sans" panose="020B0604020202020204" charset="0"/>
              </a:rPr>
              <a:t>(</a:t>
            </a:r>
            <a:r>
              <a:rPr lang="en-IN" sz="2400" dirty="0" err="1">
                <a:ea typeface="Open Sans" panose="020B0604020202020204" charset="0"/>
                <a:cs typeface="Open Sans" panose="020B0604020202020204" charset="0"/>
              </a:rPr>
              <a:t>args</a:t>
            </a:r>
            <a:r>
              <a:rPr lang="en-IN" sz="2400" dirty="0">
                <a:ea typeface="Open Sans" panose="020B0604020202020204" charset="0"/>
                <a:cs typeface="Open Sans" panose="020B0604020202020204" charset="0"/>
              </a:rPr>
              <a:t>) </a:t>
            </a:r>
          </a:p>
          <a:p>
            <a:r>
              <a:rPr lang="en-IN" sz="2400" dirty="0">
                <a:ea typeface="Open Sans" panose="020B0604020202020204" charset="0"/>
                <a:cs typeface="Open Sans" panose="020B0604020202020204" charset="0"/>
              </a:rPr>
              <a:t>&gt;&gt;&gt; </a:t>
            </a:r>
            <a:r>
              <a:rPr lang="en-IN" sz="2400" dirty="0" err="1">
                <a:ea typeface="Open Sans" panose="020B0604020202020204" charset="0"/>
                <a:cs typeface="Open Sans" panose="020B0604020202020204" charset="0"/>
              </a:rPr>
              <a:t>concat</a:t>
            </a:r>
            <a:r>
              <a:rPr lang="en-IN" sz="2400" dirty="0">
                <a:ea typeface="Open Sans" panose="020B0604020202020204" charset="0"/>
                <a:cs typeface="Open Sans" panose="020B0604020202020204" charset="0"/>
              </a:rPr>
              <a:t>("earth", "mars", "</a:t>
            </a:r>
            <a:r>
              <a:rPr lang="en-IN" sz="2400" dirty="0" err="1">
                <a:ea typeface="Open Sans" panose="020B0604020202020204" charset="0"/>
                <a:cs typeface="Open Sans" panose="020B0604020202020204" charset="0"/>
              </a:rPr>
              <a:t>venus</a:t>
            </a:r>
            <a:r>
              <a:rPr lang="en-IN" sz="2400" dirty="0">
                <a:ea typeface="Open Sans" panose="020B0604020202020204" charset="0"/>
                <a:cs typeface="Open Sans" panose="020B0604020202020204" charset="0"/>
              </a:rPr>
              <a:t>") </a:t>
            </a:r>
          </a:p>
          <a:p>
            <a:r>
              <a:rPr lang="en-IN" sz="2400" dirty="0">
                <a:ea typeface="Open Sans" panose="020B0604020202020204" charset="0"/>
                <a:cs typeface="Open Sans" panose="020B0604020202020204" charset="0"/>
              </a:rPr>
              <a:t>'earth/mars/</a:t>
            </a:r>
            <a:r>
              <a:rPr lang="en-IN" sz="2400" dirty="0" err="1">
                <a:ea typeface="Open Sans" panose="020B0604020202020204" charset="0"/>
                <a:cs typeface="Open Sans" panose="020B0604020202020204" charset="0"/>
              </a:rPr>
              <a:t>venus</a:t>
            </a:r>
            <a:r>
              <a:rPr lang="en-IN" sz="2400" dirty="0">
                <a:ea typeface="Open Sans" panose="020B0604020202020204" charset="0"/>
                <a:cs typeface="Open Sans" panose="020B0604020202020204" charset="0"/>
              </a:rPr>
              <a:t>’</a:t>
            </a:r>
          </a:p>
          <a:p>
            <a:r>
              <a:rPr lang="en-IN" sz="2400" dirty="0">
                <a:ea typeface="Open Sans" panose="020B0604020202020204" charset="0"/>
                <a:cs typeface="Open Sans" panose="020B0604020202020204" charset="0"/>
              </a:rPr>
              <a:t>&gt;&gt;&gt; </a:t>
            </a:r>
            <a:r>
              <a:rPr lang="en-IN" sz="2400" dirty="0" err="1">
                <a:ea typeface="Open Sans" panose="020B0604020202020204" charset="0"/>
                <a:cs typeface="Open Sans" panose="020B0604020202020204" charset="0"/>
              </a:rPr>
              <a:t>concat</a:t>
            </a:r>
            <a:r>
              <a:rPr lang="en-IN" sz="2400" dirty="0">
                <a:ea typeface="Open Sans" panose="020B0604020202020204" charset="0"/>
                <a:cs typeface="Open Sans" panose="020B0604020202020204" charset="0"/>
              </a:rPr>
              <a:t>("earth", "mars", "</a:t>
            </a:r>
            <a:r>
              <a:rPr lang="en-IN" sz="2400" dirty="0" err="1">
                <a:ea typeface="Open Sans" panose="020B0604020202020204" charset="0"/>
                <a:cs typeface="Open Sans" panose="020B0604020202020204" charset="0"/>
              </a:rPr>
              <a:t>venus</a:t>
            </a:r>
            <a:r>
              <a:rPr lang="en-IN" sz="2400" dirty="0">
                <a:ea typeface="Open Sans" panose="020B0604020202020204" charset="0"/>
                <a:cs typeface="Open Sans" panose="020B0604020202020204" charset="0"/>
              </a:rPr>
              <a:t>", </a:t>
            </a:r>
            <a:r>
              <a:rPr lang="en-IN" sz="2400" dirty="0" err="1">
                <a:ea typeface="Open Sans" panose="020B0604020202020204" charset="0"/>
                <a:cs typeface="Open Sans" panose="020B0604020202020204" charset="0"/>
              </a:rPr>
              <a:t>sep</a:t>
            </a:r>
            <a:r>
              <a:rPr lang="en-IN" sz="2400" dirty="0">
                <a:ea typeface="Open Sans" panose="020B0604020202020204" charset="0"/>
                <a:cs typeface="Open Sans" panose="020B0604020202020204" charset="0"/>
              </a:rPr>
              <a:t>=".") </a:t>
            </a:r>
          </a:p>
          <a:p>
            <a:endParaRPr lang="en-IN" sz="2400" dirty="0">
              <a:ea typeface="Open Sans" panose="020B0604020202020204" charset="0"/>
              <a:cs typeface="Open Sans" panose="020B0604020202020204" charset="0"/>
            </a:endParaRPr>
          </a:p>
          <a:p>
            <a:r>
              <a:rPr lang="en-IN" sz="2400" dirty="0">
                <a:ea typeface="Open Sans" panose="020B0604020202020204" charset="0"/>
                <a:cs typeface="Open Sans" panose="020B0604020202020204" charset="0"/>
              </a:rPr>
              <a:t>'</a:t>
            </a:r>
            <a:r>
              <a:rPr lang="en-IN" sz="2400" dirty="0" err="1">
                <a:ea typeface="Open Sans" panose="020B0604020202020204" charset="0"/>
                <a:cs typeface="Open Sans" panose="020B0604020202020204" charset="0"/>
              </a:rPr>
              <a:t>earth.mars.venus</a:t>
            </a:r>
            <a:r>
              <a:rPr lang="en-IN" sz="2400" dirty="0">
                <a:ea typeface="Open Sans" panose="020B0604020202020204" charset="0"/>
                <a:cs typeface="Open Sans" panose="020B0604020202020204" charset="0"/>
              </a:rPr>
              <a:t>'</a:t>
            </a:r>
          </a:p>
        </p:txBody>
      </p:sp>
    </p:spTree>
    <p:extLst>
      <p:ext uri="{BB962C8B-B14F-4D97-AF65-F5344CB8AC3E}">
        <p14:creationId xmlns:p14="http://schemas.microsoft.com/office/powerpoint/2010/main" val="171156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16</a:t>
            </a:fld>
            <a:endParaRPr lang="en">
              <a:solidFill>
                <a:srgbClr val="294667"/>
              </a:solidFill>
            </a:endParaRPr>
          </a:p>
        </p:txBody>
      </p:sp>
      <p:sp>
        <p:nvSpPr>
          <p:cNvPr id="199" name="Shape 199"/>
          <p:cNvSpPr txBox="1">
            <a:spLocks noGrp="1"/>
          </p:cNvSpPr>
          <p:nvPr>
            <p:ph type="title" idx="4294967295"/>
          </p:nvPr>
        </p:nvSpPr>
        <p:spPr>
          <a:xfrm>
            <a:off x="1345870" y="221674"/>
            <a:ext cx="9452759" cy="760020"/>
          </a:xfrm>
          <a:prstGeom prst="rect">
            <a:avLst/>
          </a:prstGeom>
        </p:spPr>
        <p:txBody>
          <a:bodyPr vert="horz" lIns="121900" tIns="121900" rIns="121900" bIns="121900" rtlCol="0" anchor="ctr" anchorCtr="0">
            <a:noAutofit/>
          </a:bodyPr>
          <a:lstStyle/>
          <a:p>
            <a:pPr algn="ctr"/>
            <a:r>
              <a:rPr lang="en-IN" altLang="en-US" sz="6400" dirty="0"/>
              <a:t>     Lambda Expressions</a:t>
            </a:r>
            <a:endParaRPr lang="en" sz="6400" dirty="0">
              <a:solidFill>
                <a:srgbClr val="FFFFFF"/>
              </a:solidFill>
            </a:endParaRPr>
          </a:p>
        </p:txBody>
      </p:sp>
      <p:sp>
        <p:nvSpPr>
          <p:cNvPr id="4" name="Rectangle 3"/>
          <p:cNvSpPr/>
          <p:nvPr/>
        </p:nvSpPr>
        <p:spPr>
          <a:xfrm>
            <a:off x="553156" y="1140179"/>
            <a:ext cx="11143209" cy="4524315"/>
          </a:xfrm>
          <a:prstGeom prst="rect">
            <a:avLst/>
          </a:prstGeom>
        </p:spPr>
        <p:txBody>
          <a:bodyPr wrap="square">
            <a:spAutoFit/>
          </a:bodyPr>
          <a:lstStyle/>
          <a:p>
            <a:pPr marL="342900" indent="-342900">
              <a:buFont typeface="Arial" panose="020B0604020202020204" pitchFamily="34" charset="0"/>
              <a:buChar char="•"/>
            </a:pPr>
            <a:r>
              <a:rPr lang="en-IN" sz="2400" dirty="0">
                <a:ea typeface="Open Sans" panose="020B0604020202020204" charset="0"/>
                <a:cs typeface="Open Sans" panose="020B0604020202020204" charset="0"/>
              </a:rPr>
              <a:t>Small anonymous functions can be created with the lambda keyword.</a:t>
            </a:r>
          </a:p>
          <a:p>
            <a:pPr marL="342900" indent="-342900">
              <a:buFont typeface="Arial" panose="020B0604020202020204" pitchFamily="34" charset="0"/>
              <a:buChar char="•"/>
            </a:pPr>
            <a:r>
              <a:rPr lang="en-IN" sz="2400" dirty="0">
                <a:ea typeface="Open Sans" panose="020B0604020202020204" charset="0"/>
                <a:cs typeface="Open Sans" panose="020B0604020202020204" charset="0"/>
              </a:rPr>
              <a:t>This function returns the sum of its two arguments: lambda a, b:      </a:t>
            </a:r>
            <a:r>
              <a:rPr lang="en-IN" sz="2400" dirty="0" err="1">
                <a:ea typeface="Open Sans" panose="020B0604020202020204" charset="0"/>
                <a:cs typeface="Open Sans" panose="020B0604020202020204" charset="0"/>
              </a:rPr>
              <a:t>a+b</a:t>
            </a:r>
            <a:r>
              <a:rPr lang="en-IN" sz="2400" dirty="0">
                <a:ea typeface="Open Sans" panose="020B0604020202020204" charset="0"/>
                <a:cs typeface="Open Sans" panose="020B0604020202020204" charset="0"/>
              </a:rPr>
              <a:t>. Lambda functions can be used wherever function objects are required. They are syntactically restricted to a single expression.</a:t>
            </a:r>
          </a:p>
          <a:p>
            <a:pPr marL="342900" indent="-342900">
              <a:buFont typeface="Arial" panose="020B0604020202020204" pitchFamily="34" charset="0"/>
              <a:buChar char="•"/>
            </a:pPr>
            <a:r>
              <a:rPr lang="en-IN" sz="2400" dirty="0">
                <a:ea typeface="Open Sans" panose="020B0604020202020204" charset="0"/>
                <a:cs typeface="Open Sans" panose="020B0604020202020204" charset="0"/>
              </a:rPr>
              <a:t>Semantically, they are just syntactic sugar for a normal function deﬁnition. </a:t>
            </a:r>
          </a:p>
          <a:p>
            <a:pPr marL="342900" indent="-342900">
              <a:buFont typeface="Arial" panose="020B0604020202020204" pitchFamily="34" charset="0"/>
              <a:buChar char="•"/>
            </a:pPr>
            <a:r>
              <a:rPr lang="en-IN" sz="2400" dirty="0">
                <a:ea typeface="Open Sans" panose="020B0604020202020204" charset="0"/>
                <a:cs typeface="Open Sans" panose="020B0604020202020204" charset="0"/>
              </a:rPr>
              <a:t>Like nested function deﬁnitions, lambda functions can reference variables from the containing scope.</a:t>
            </a:r>
          </a:p>
          <a:p>
            <a:pPr marL="342900" lvl="0" indent="-342900">
              <a:buFont typeface="Arial" panose="020B0604020202020204" pitchFamily="34" charset="0"/>
              <a:buChar char="•"/>
            </a:pPr>
            <a:r>
              <a:rPr lang="en-IN" sz="2400" dirty="0"/>
              <a:t>Lambda forms can take any number of arguments but return just one value in the form of an expression.</a:t>
            </a:r>
          </a:p>
          <a:p>
            <a:pPr marL="342900" lvl="0" indent="-342900">
              <a:buFont typeface="Arial" panose="020B0604020202020204" pitchFamily="34" charset="0"/>
              <a:buChar char="•"/>
            </a:pPr>
            <a:r>
              <a:rPr lang="en-IN" sz="2400" dirty="0"/>
              <a:t> They cannot contain commands or multiple expressions.</a:t>
            </a:r>
          </a:p>
          <a:p>
            <a:endParaRPr lang="en-IN" sz="2400" dirty="0">
              <a:ea typeface="Open Sans" panose="020B0604020202020204" charset="0"/>
              <a:cs typeface="Open Sans" panose="020B0604020202020204" charset="0"/>
            </a:endParaRPr>
          </a:p>
        </p:txBody>
      </p:sp>
    </p:spTree>
    <p:extLst>
      <p:ext uri="{BB962C8B-B14F-4D97-AF65-F5344CB8AC3E}">
        <p14:creationId xmlns:p14="http://schemas.microsoft.com/office/powerpoint/2010/main" val="398316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17</a:t>
            </a:fld>
            <a:endParaRPr lang="en">
              <a:solidFill>
                <a:srgbClr val="294667"/>
              </a:solidFill>
            </a:endParaRPr>
          </a:p>
        </p:txBody>
      </p:sp>
      <p:sp>
        <p:nvSpPr>
          <p:cNvPr id="199" name="Shape 199"/>
          <p:cNvSpPr txBox="1">
            <a:spLocks noGrp="1"/>
          </p:cNvSpPr>
          <p:nvPr>
            <p:ph type="title" idx="4294967295"/>
          </p:nvPr>
        </p:nvSpPr>
        <p:spPr>
          <a:xfrm>
            <a:off x="1876200" y="371844"/>
            <a:ext cx="9536867" cy="790912"/>
          </a:xfrm>
          <a:prstGeom prst="rect">
            <a:avLst/>
          </a:prstGeom>
        </p:spPr>
        <p:txBody>
          <a:bodyPr vert="horz" lIns="121900" tIns="121900" rIns="121900" bIns="121900" rtlCol="0" anchor="ctr" anchorCtr="0">
            <a:noAutofit/>
          </a:bodyPr>
          <a:lstStyle/>
          <a:p>
            <a:pPr algn="ctr"/>
            <a:r>
              <a:rPr lang="en-IN" altLang="en-US" sz="6400" dirty="0"/>
              <a:t>     </a:t>
            </a:r>
            <a:r>
              <a:rPr lang="en-IN" altLang="en-US" sz="4800" dirty="0"/>
              <a:t>Lambda Expressions</a:t>
            </a:r>
            <a:endParaRPr lang="en" sz="6400" dirty="0">
              <a:solidFill>
                <a:srgbClr val="FFFFFF"/>
              </a:solidFill>
            </a:endParaRPr>
          </a:p>
        </p:txBody>
      </p:sp>
      <p:sp>
        <p:nvSpPr>
          <p:cNvPr id="4" name="Rectangle 3"/>
          <p:cNvSpPr/>
          <p:nvPr/>
        </p:nvSpPr>
        <p:spPr>
          <a:xfrm>
            <a:off x="475014" y="1580515"/>
            <a:ext cx="11368644" cy="4607095"/>
          </a:xfrm>
          <a:prstGeom prst="rect">
            <a:avLst/>
          </a:prstGeom>
        </p:spPr>
        <p:txBody>
          <a:bodyPr wrap="square">
            <a:spAutoFit/>
          </a:bodyPr>
          <a:lstStyle/>
          <a:p>
            <a:r>
              <a:rPr lang="en-IN" sz="2667" dirty="0">
                <a:ea typeface="Open Sans" panose="020B0604020202020204" charset="0"/>
                <a:cs typeface="Open Sans" panose="020B0604020202020204" charset="0"/>
              </a:rPr>
              <a:t>&gt;&gt;&gt; def </a:t>
            </a:r>
            <a:r>
              <a:rPr lang="en-IN" sz="2667" dirty="0" err="1">
                <a:ea typeface="Open Sans" panose="020B0604020202020204" charset="0"/>
                <a:cs typeface="Open Sans" panose="020B0604020202020204" charset="0"/>
              </a:rPr>
              <a:t>make_incrementor</a:t>
            </a:r>
            <a:r>
              <a:rPr lang="en-IN" sz="2667" dirty="0">
                <a:ea typeface="Open Sans" panose="020B0604020202020204" charset="0"/>
                <a:cs typeface="Open Sans" panose="020B0604020202020204" charset="0"/>
              </a:rPr>
              <a:t>(n): </a:t>
            </a:r>
          </a:p>
          <a:p>
            <a:r>
              <a:rPr lang="en-IN" sz="2667" dirty="0">
                <a:ea typeface="Open Sans" panose="020B0604020202020204" charset="0"/>
                <a:cs typeface="Open Sans" panose="020B0604020202020204" charset="0"/>
              </a:rPr>
              <a:t>	... return lambda x: x + n </a:t>
            </a:r>
          </a:p>
          <a:p>
            <a:r>
              <a:rPr lang="en-IN" sz="2667" dirty="0">
                <a:ea typeface="Open Sans" panose="020B0604020202020204" charset="0"/>
                <a:cs typeface="Open Sans" panose="020B0604020202020204" charset="0"/>
              </a:rPr>
              <a:t>	... </a:t>
            </a:r>
          </a:p>
          <a:p>
            <a:r>
              <a:rPr lang="en-IN" sz="2667" dirty="0">
                <a:ea typeface="Open Sans" panose="020B0604020202020204" charset="0"/>
                <a:cs typeface="Open Sans" panose="020B0604020202020204" charset="0"/>
              </a:rPr>
              <a:t>&gt;&gt;&gt; f = </a:t>
            </a:r>
            <a:r>
              <a:rPr lang="en-IN" sz="2667" dirty="0" err="1">
                <a:ea typeface="Open Sans" panose="020B0604020202020204" charset="0"/>
                <a:cs typeface="Open Sans" panose="020B0604020202020204" charset="0"/>
              </a:rPr>
              <a:t>make_incrementor</a:t>
            </a:r>
            <a:r>
              <a:rPr lang="en-IN" sz="2667" dirty="0">
                <a:ea typeface="Open Sans" panose="020B0604020202020204" charset="0"/>
                <a:cs typeface="Open Sans" panose="020B0604020202020204" charset="0"/>
              </a:rPr>
              <a:t>(42) </a:t>
            </a:r>
          </a:p>
          <a:p>
            <a:r>
              <a:rPr lang="en-IN" sz="2667" dirty="0">
                <a:ea typeface="Open Sans" panose="020B0604020202020204" charset="0"/>
                <a:cs typeface="Open Sans" panose="020B0604020202020204" charset="0"/>
              </a:rPr>
              <a:t>&gt;&gt;&gt; f(0) </a:t>
            </a:r>
          </a:p>
          <a:p>
            <a:r>
              <a:rPr lang="en-IN" sz="2667" dirty="0">
                <a:ea typeface="Open Sans" panose="020B0604020202020204" charset="0"/>
                <a:cs typeface="Open Sans" panose="020B0604020202020204" charset="0"/>
              </a:rPr>
              <a:t>42 </a:t>
            </a:r>
          </a:p>
          <a:p>
            <a:r>
              <a:rPr lang="en-IN" sz="2667" dirty="0">
                <a:ea typeface="Open Sans" panose="020B0604020202020204" charset="0"/>
                <a:cs typeface="Open Sans" panose="020B0604020202020204" charset="0"/>
              </a:rPr>
              <a:t>&gt;&gt;&gt; f(1) </a:t>
            </a:r>
          </a:p>
          <a:p>
            <a:r>
              <a:rPr lang="en-IN" sz="2667" dirty="0">
                <a:ea typeface="Open Sans" panose="020B0604020202020204" charset="0"/>
                <a:cs typeface="Open Sans" panose="020B0604020202020204" charset="0"/>
              </a:rPr>
              <a:t>43</a:t>
            </a:r>
          </a:p>
          <a:p>
            <a:endParaRPr lang="en-IN" sz="2667" dirty="0">
              <a:ea typeface="Open Sans" panose="020B0604020202020204" charset="0"/>
              <a:cs typeface="Open Sans" panose="020B0604020202020204" charset="0"/>
            </a:endParaRPr>
          </a:p>
          <a:p>
            <a:endParaRPr lang="en-IN" sz="2667" dirty="0">
              <a:ea typeface="Open Sans" panose="020B0604020202020204" charset="0"/>
              <a:cs typeface="Open Sans" panose="020B0604020202020204" charset="0"/>
            </a:endParaRPr>
          </a:p>
          <a:p>
            <a:r>
              <a:rPr lang="en-IN" sz="2667" dirty="0">
                <a:ea typeface="Open Sans" panose="020B0604020202020204" charset="0"/>
                <a:cs typeface="Open Sans" panose="020B0604020202020204" charset="0"/>
              </a:rPr>
              <a:t>The above example uses a lambda expression to return a function. </a:t>
            </a:r>
          </a:p>
        </p:txBody>
      </p:sp>
    </p:spTree>
    <p:extLst>
      <p:ext uri="{BB962C8B-B14F-4D97-AF65-F5344CB8AC3E}">
        <p14:creationId xmlns:p14="http://schemas.microsoft.com/office/powerpoint/2010/main" val="278919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18</a:t>
            </a:fld>
            <a:endParaRPr lang="en">
              <a:solidFill>
                <a:srgbClr val="294667"/>
              </a:solidFill>
            </a:endParaRPr>
          </a:p>
        </p:txBody>
      </p:sp>
      <p:sp>
        <p:nvSpPr>
          <p:cNvPr id="199" name="Shape 199"/>
          <p:cNvSpPr txBox="1">
            <a:spLocks noGrp="1"/>
          </p:cNvSpPr>
          <p:nvPr>
            <p:ph type="title" idx="4294967295"/>
          </p:nvPr>
        </p:nvSpPr>
        <p:spPr>
          <a:xfrm>
            <a:off x="1727201" y="304721"/>
            <a:ext cx="9261434" cy="629473"/>
          </a:xfrm>
          <a:prstGeom prst="rect">
            <a:avLst/>
          </a:prstGeom>
        </p:spPr>
        <p:txBody>
          <a:bodyPr vert="horz" lIns="121900" tIns="121900" rIns="121900" bIns="121900" rtlCol="0" anchor="ctr" anchorCtr="0">
            <a:noAutofit/>
          </a:bodyPr>
          <a:lstStyle/>
          <a:p>
            <a:pPr algn="ctr"/>
            <a:r>
              <a:rPr lang="en-IN" altLang="en-US" sz="5400" dirty="0"/>
              <a:t>     Lambda Expressions</a:t>
            </a:r>
            <a:endParaRPr lang="en" sz="5400" dirty="0">
              <a:solidFill>
                <a:srgbClr val="FFFFFF"/>
              </a:solidFill>
            </a:endParaRPr>
          </a:p>
        </p:txBody>
      </p:sp>
      <p:sp>
        <p:nvSpPr>
          <p:cNvPr id="4" name="Rectangle 3"/>
          <p:cNvSpPr/>
          <p:nvPr/>
        </p:nvSpPr>
        <p:spPr>
          <a:xfrm>
            <a:off x="770022" y="1612599"/>
            <a:ext cx="10513125" cy="5016758"/>
          </a:xfrm>
          <a:prstGeom prst="rect">
            <a:avLst/>
          </a:prstGeom>
        </p:spPr>
        <p:txBody>
          <a:bodyPr wrap="square">
            <a:spAutoFit/>
          </a:bodyPr>
          <a:lstStyle/>
          <a:p>
            <a:r>
              <a:rPr lang="en-IN" sz="3200" dirty="0">
                <a:ea typeface="Open Sans" panose="020B0604020202020204" charset="0"/>
                <a:cs typeface="Open Sans" panose="020B0604020202020204" charset="0"/>
              </a:rPr>
              <a:t> Another use is to pass a small function as an argument.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&gt;&gt;&gt; pairs = [(1, 'one'), (2, 'two'), (3, 'three'), (4, 'four’)]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&gt;&gt;&gt; </a:t>
            </a:r>
            <a:r>
              <a:rPr lang="en-IN" sz="3200" dirty="0" err="1">
                <a:ea typeface="Open Sans" panose="020B0604020202020204" charset="0"/>
                <a:cs typeface="Open Sans" panose="020B0604020202020204" charset="0"/>
              </a:rPr>
              <a:t>pairs.sort</a:t>
            </a:r>
            <a:r>
              <a:rPr lang="en-IN" sz="3200" dirty="0">
                <a:ea typeface="Open Sans" panose="020B0604020202020204" charset="0"/>
                <a:cs typeface="Open Sans" panose="020B0604020202020204" charset="0"/>
              </a:rPr>
              <a:t>(key=lambda pair: pair[1])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&gt;&gt;&gt; pairs </a:t>
            </a:r>
          </a:p>
          <a:p>
            <a:endParaRPr lang="en-IN" sz="3200" dirty="0">
              <a:ea typeface="Open Sans" panose="020B0604020202020204" charset="0"/>
              <a:cs typeface="Open Sans" panose="020B0604020202020204" charset="0"/>
            </a:endParaRPr>
          </a:p>
          <a:p>
            <a:r>
              <a:rPr lang="en-IN" sz="3200" dirty="0">
                <a:ea typeface="Open Sans" panose="020B0604020202020204" charset="0"/>
                <a:cs typeface="Open Sans" panose="020B0604020202020204" charset="0"/>
              </a:rPr>
              <a:t>[(4, 'four'), (1, 'one'), (3, 'three'), (2, 'two')]</a:t>
            </a:r>
          </a:p>
        </p:txBody>
      </p:sp>
    </p:spTree>
    <p:extLst>
      <p:ext uri="{BB962C8B-B14F-4D97-AF65-F5344CB8AC3E}">
        <p14:creationId xmlns:p14="http://schemas.microsoft.com/office/powerpoint/2010/main" val="2275293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5598-9C01-4D79-883F-FE4BD3B4ECEC}"/>
              </a:ext>
            </a:extLst>
          </p:cNvPr>
          <p:cNvSpPr>
            <a:spLocks noGrp="1"/>
          </p:cNvSpPr>
          <p:nvPr>
            <p:ph type="ctrTitle"/>
          </p:nvPr>
        </p:nvSpPr>
        <p:spPr>
          <a:xfrm>
            <a:off x="970845" y="383823"/>
            <a:ext cx="10533768" cy="790222"/>
          </a:xfrm>
        </p:spPr>
        <p:txBody>
          <a:bodyPr>
            <a:normAutofit fontScale="90000"/>
          </a:bodyPr>
          <a:lstStyle/>
          <a:p>
            <a:r>
              <a:rPr lang="en-US" dirty="0"/>
              <a:t>Scope of Variable:</a:t>
            </a:r>
          </a:p>
        </p:txBody>
      </p:sp>
      <p:sp>
        <p:nvSpPr>
          <p:cNvPr id="3" name="Subtitle 2">
            <a:extLst>
              <a:ext uri="{FF2B5EF4-FFF2-40B4-BE49-F238E27FC236}">
                <a16:creationId xmlns:a16="http://schemas.microsoft.com/office/drawing/2014/main" id="{7D7D2784-A107-4CC5-A182-03D74D77B689}"/>
              </a:ext>
            </a:extLst>
          </p:cNvPr>
          <p:cNvSpPr>
            <a:spLocks noGrp="1"/>
          </p:cNvSpPr>
          <p:nvPr>
            <p:ph type="subTitle" idx="1"/>
          </p:nvPr>
        </p:nvSpPr>
        <p:spPr>
          <a:xfrm>
            <a:off x="1083733" y="1377244"/>
            <a:ext cx="10420880" cy="4526419"/>
          </a:xfrm>
        </p:spPr>
        <p:txBody>
          <a:bodyPr/>
          <a:lstStyle/>
          <a:p>
            <a:pPr marL="285750" indent="-285750">
              <a:buFont typeface="Arial" panose="020B0604020202020204" pitchFamily="34" charset="0"/>
              <a:buChar char="•"/>
            </a:pPr>
            <a:r>
              <a:rPr lang="en-US" dirty="0"/>
              <a:t>Scope of a variable can be determined by the part in which variable is defined. </a:t>
            </a:r>
          </a:p>
          <a:p>
            <a:pPr marL="285750" indent="-285750">
              <a:buFont typeface="Arial" panose="020B0604020202020204" pitchFamily="34" charset="0"/>
              <a:buChar char="•"/>
            </a:pPr>
            <a:r>
              <a:rPr lang="en-US" dirty="0"/>
              <a:t>Each variable cannot be accessed in each part of a program. </a:t>
            </a:r>
          </a:p>
          <a:p>
            <a:pPr marL="285750" indent="-285750">
              <a:buFont typeface="Arial" panose="020B0604020202020204" pitchFamily="34" charset="0"/>
              <a:buChar char="•"/>
            </a:pPr>
            <a:r>
              <a:rPr lang="en-US" dirty="0"/>
              <a:t>There are two types of variables based on Scope:</a:t>
            </a:r>
          </a:p>
          <a:p>
            <a:r>
              <a:rPr lang="en-US" dirty="0"/>
              <a:t>    1)Local Variable</a:t>
            </a:r>
          </a:p>
          <a:p>
            <a:r>
              <a:rPr lang="en-US" dirty="0"/>
              <a:t>    2)Global variable</a:t>
            </a:r>
          </a:p>
          <a:p>
            <a:endParaRPr lang="en-US" dirty="0"/>
          </a:p>
        </p:txBody>
      </p:sp>
    </p:spTree>
    <p:extLst>
      <p:ext uri="{BB962C8B-B14F-4D97-AF65-F5344CB8AC3E}">
        <p14:creationId xmlns:p14="http://schemas.microsoft.com/office/powerpoint/2010/main" val="310174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691" y="3081495"/>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2</a:t>
            </a:fld>
            <a:endParaRPr lang="en">
              <a:solidFill>
                <a:srgbClr val="294667"/>
              </a:solidFill>
            </a:endParaRPr>
          </a:p>
        </p:txBody>
      </p:sp>
      <p:sp>
        <p:nvSpPr>
          <p:cNvPr id="199" name="Shape 199"/>
          <p:cNvSpPr txBox="1">
            <a:spLocks noGrp="1"/>
          </p:cNvSpPr>
          <p:nvPr>
            <p:ph type="title" idx="4294967295"/>
          </p:nvPr>
        </p:nvSpPr>
        <p:spPr>
          <a:xfrm>
            <a:off x="1868385" y="300842"/>
            <a:ext cx="6339417" cy="823356"/>
          </a:xfrm>
          <a:prstGeom prst="rect">
            <a:avLst/>
          </a:prstGeom>
        </p:spPr>
        <p:txBody>
          <a:bodyPr vert="horz" lIns="121900" tIns="121900" rIns="121900" bIns="121900" rtlCol="0" anchor="ctr" anchorCtr="0">
            <a:noAutofit/>
          </a:bodyPr>
          <a:lstStyle/>
          <a:p>
            <a:pPr algn="ctr"/>
            <a:r>
              <a:rPr lang="en-IN" altLang="en-US" sz="5333" dirty="0"/>
              <a:t>Strings</a:t>
            </a:r>
            <a:endParaRPr lang="en" sz="5333" dirty="0">
              <a:solidFill>
                <a:srgbClr val="FFFFFF"/>
              </a:solidFill>
            </a:endParaRPr>
          </a:p>
        </p:txBody>
      </p:sp>
      <p:sp>
        <p:nvSpPr>
          <p:cNvPr id="4" name="Rectangle 3"/>
          <p:cNvSpPr/>
          <p:nvPr/>
        </p:nvSpPr>
        <p:spPr>
          <a:xfrm>
            <a:off x="1106311" y="1219200"/>
            <a:ext cx="9978783" cy="5838393"/>
          </a:xfrm>
          <a:prstGeom prst="rect">
            <a:avLst/>
          </a:prstGeom>
        </p:spPr>
        <p:txBody>
          <a:bodyPr wrap="square">
            <a:spAutoFit/>
          </a:bodyPr>
          <a:lstStyle/>
          <a:p>
            <a:r>
              <a:rPr lang="en-IN" sz="2667" dirty="0"/>
              <a:t>strings are concatenate with + and repeated by *</a:t>
            </a:r>
          </a:p>
          <a:p>
            <a:r>
              <a:rPr lang="en-IN" sz="2667" dirty="0" err="1"/>
              <a:t>eg</a:t>
            </a:r>
            <a:endParaRPr lang="en-IN" sz="2667" dirty="0"/>
          </a:p>
          <a:p>
            <a:r>
              <a:rPr lang="en-IN" sz="2667" dirty="0"/>
              <a:t>3 * ‘</a:t>
            </a:r>
            <a:r>
              <a:rPr lang="en-IN" sz="2667" dirty="0" err="1"/>
              <a:t>mou</a:t>
            </a:r>
            <a:r>
              <a:rPr lang="en-IN" sz="2667" dirty="0"/>
              <a:t>’ + ‘</a:t>
            </a:r>
            <a:r>
              <a:rPr lang="en-IN" sz="2667" dirty="0" err="1"/>
              <a:t>sita</a:t>
            </a:r>
            <a:r>
              <a:rPr lang="en-IN" sz="2667" dirty="0"/>
              <a:t>’ -&gt;will concatenate </a:t>
            </a:r>
            <a:r>
              <a:rPr lang="en-IN" sz="2667" dirty="0" err="1"/>
              <a:t>mou</a:t>
            </a:r>
            <a:r>
              <a:rPr lang="en-IN" sz="2667" dirty="0"/>
              <a:t> and </a:t>
            </a:r>
            <a:r>
              <a:rPr lang="en-IN" sz="2667" dirty="0" err="1"/>
              <a:t>sita</a:t>
            </a:r>
            <a:r>
              <a:rPr lang="en-IN" sz="2667" dirty="0"/>
              <a:t> and print 3 times</a:t>
            </a:r>
          </a:p>
          <a:p>
            <a:endParaRPr lang="en-IN" sz="2667" dirty="0"/>
          </a:p>
          <a:p>
            <a:r>
              <a:rPr lang="en-IN" sz="2667" dirty="0" err="1"/>
              <a:t>len</a:t>
            </a:r>
            <a:r>
              <a:rPr lang="en-IN" sz="2667" dirty="0"/>
              <a:t>(‘</a:t>
            </a:r>
            <a:r>
              <a:rPr lang="en-IN" sz="2667" dirty="0" err="1"/>
              <a:t>mousita</a:t>
            </a:r>
            <a:r>
              <a:rPr lang="en-IN" sz="2667" dirty="0"/>
              <a:t>’)-&gt;will calculate the length</a:t>
            </a:r>
          </a:p>
          <a:p>
            <a:endParaRPr lang="en-IN" sz="2667" dirty="0"/>
          </a:p>
          <a:p>
            <a:r>
              <a:rPr lang="en-IN" sz="2667" dirty="0" err="1"/>
              <a:t>s.split</a:t>
            </a:r>
            <a:r>
              <a:rPr lang="en-IN" sz="2667" dirty="0"/>
              <a:t>(‘u’) -&gt; will split from u and also remove u from the string</a:t>
            </a:r>
          </a:p>
          <a:p>
            <a:endParaRPr lang="en-IN" sz="2667" dirty="0"/>
          </a:p>
          <a:p>
            <a:r>
              <a:rPr lang="en-IN" sz="2667" dirty="0"/>
              <a:t>Strings are immutable in nature</a:t>
            </a:r>
          </a:p>
          <a:p>
            <a:r>
              <a:rPr lang="en-IN" sz="2667" dirty="0"/>
              <a:t>Name=‘</a:t>
            </a:r>
            <a:r>
              <a:rPr lang="en-IN" sz="2667" dirty="0" err="1"/>
              <a:t>mou</a:t>
            </a:r>
            <a:r>
              <a:rPr lang="en-IN" sz="2667" dirty="0"/>
              <a:t>’</a:t>
            </a:r>
          </a:p>
          <a:p>
            <a:r>
              <a:rPr lang="en-IN" sz="2667" dirty="0"/>
              <a:t>Name[0] =‘a’ </a:t>
            </a:r>
          </a:p>
          <a:p>
            <a:r>
              <a:rPr lang="en-IN" sz="2667" dirty="0"/>
              <a:t>Is not possible</a:t>
            </a:r>
            <a:endParaRPr lang="en-US" sz="2667" dirty="0"/>
          </a:p>
        </p:txBody>
      </p:sp>
    </p:spTree>
    <p:extLst>
      <p:ext uri="{BB962C8B-B14F-4D97-AF65-F5344CB8AC3E}">
        <p14:creationId xmlns:p14="http://schemas.microsoft.com/office/powerpoint/2010/main" val="211594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A9DC-637C-4BDB-91F9-626A3E455677}"/>
              </a:ext>
            </a:extLst>
          </p:cNvPr>
          <p:cNvSpPr>
            <a:spLocks noGrp="1"/>
          </p:cNvSpPr>
          <p:nvPr>
            <p:ph type="title"/>
          </p:nvPr>
        </p:nvSpPr>
        <p:spPr>
          <a:xfrm>
            <a:off x="1253067" y="270934"/>
            <a:ext cx="10251546" cy="756356"/>
          </a:xfrm>
        </p:spPr>
        <p:txBody>
          <a:bodyPr/>
          <a:lstStyle/>
          <a:p>
            <a:r>
              <a:rPr lang="en-US" dirty="0"/>
              <a:t>1)Local Variable</a:t>
            </a:r>
          </a:p>
        </p:txBody>
      </p:sp>
      <p:sp>
        <p:nvSpPr>
          <p:cNvPr id="3" name="Content Placeholder 2">
            <a:extLst>
              <a:ext uri="{FF2B5EF4-FFF2-40B4-BE49-F238E27FC236}">
                <a16:creationId xmlns:a16="http://schemas.microsoft.com/office/drawing/2014/main" id="{4302A43B-A4B8-4858-BBBD-833FBDD4BA1D}"/>
              </a:ext>
            </a:extLst>
          </p:cNvPr>
          <p:cNvSpPr>
            <a:spLocks noGrp="1"/>
          </p:cNvSpPr>
          <p:nvPr>
            <p:ph idx="1"/>
          </p:nvPr>
        </p:nvSpPr>
        <p:spPr>
          <a:xfrm>
            <a:off x="1603022" y="1524000"/>
            <a:ext cx="9901590" cy="4387222"/>
          </a:xfrm>
        </p:spPr>
        <p:txBody>
          <a:bodyPr/>
          <a:lstStyle/>
          <a:p>
            <a:r>
              <a:rPr lang="en-US" dirty="0"/>
              <a:t>Variables declared inside a function body is known as Local Variable. </a:t>
            </a:r>
          </a:p>
          <a:p>
            <a:r>
              <a:rPr lang="en-US" dirty="0"/>
              <a:t>These have a local access thus these variables cannot be accessed outside the function body in which they are declared.</a:t>
            </a:r>
          </a:p>
          <a:p>
            <a:pPr marL="0" indent="0">
              <a:buNone/>
            </a:pPr>
            <a:r>
              <a:rPr lang="en-US" dirty="0"/>
              <a:t>Example:</a:t>
            </a:r>
          </a:p>
          <a:p>
            <a:pPr marL="0" indent="0">
              <a:buNone/>
            </a:pPr>
            <a:r>
              <a:rPr lang="en-US" b="1" dirty="0"/>
              <a:t>def</a:t>
            </a:r>
            <a:r>
              <a:rPr lang="en-US" dirty="0"/>
              <a:t> msg():  </a:t>
            </a:r>
          </a:p>
          <a:p>
            <a:pPr marL="0" indent="0">
              <a:buNone/>
            </a:pPr>
            <a:r>
              <a:rPr lang="en-US" dirty="0"/>
              <a:t>           a=10  </a:t>
            </a:r>
          </a:p>
          <a:p>
            <a:pPr marL="0" indent="0">
              <a:buNone/>
            </a:pPr>
            <a:r>
              <a:rPr lang="en-US" dirty="0"/>
              <a:t>           </a:t>
            </a:r>
            <a:r>
              <a:rPr lang="en-US" b="1" dirty="0"/>
              <a:t>print</a:t>
            </a:r>
            <a:r>
              <a:rPr lang="en-US" dirty="0"/>
              <a:t> ("Value of a </a:t>
            </a:r>
            <a:r>
              <a:rPr lang="en-US" dirty="0" err="1"/>
              <a:t>is",a</a:t>
            </a:r>
            <a:r>
              <a:rPr lang="en-US" dirty="0"/>
              <a:t>)  </a:t>
            </a:r>
          </a:p>
          <a:p>
            <a:pPr marL="0" indent="0">
              <a:buNone/>
            </a:pPr>
            <a:r>
              <a:rPr lang="en-US" dirty="0"/>
              <a:t>           </a:t>
            </a:r>
            <a:r>
              <a:rPr lang="en-US" b="1" dirty="0"/>
              <a:t>return</a:t>
            </a:r>
            <a:r>
              <a:rPr lang="en-US" dirty="0"/>
              <a:t>  </a:t>
            </a:r>
          </a:p>
          <a:p>
            <a:pPr marL="0" indent="0">
              <a:buNone/>
            </a:pPr>
            <a:r>
              <a:rPr lang="en-US" dirty="0"/>
              <a:t>  </a:t>
            </a:r>
          </a:p>
          <a:p>
            <a:pPr marL="0" indent="0">
              <a:buNone/>
            </a:pPr>
            <a:r>
              <a:rPr lang="en-US" dirty="0"/>
              <a:t>msg()  </a:t>
            </a:r>
          </a:p>
          <a:p>
            <a:pPr marL="0" indent="0">
              <a:buNone/>
            </a:pPr>
            <a:r>
              <a:rPr lang="en-US" b="1" dirty="0"/>
              <a:t>print</a:t>
            </a:r>
            <a:r>
              <a:rPr lang="en-US" dirty="0"/>
              <a:t> (a) #it will show error since variable is local  </a:t>
            </a:r>
          </a:p>
          <a:p>
            <a:pPr marL="0" indent="0">
              <a:buNone/>
            </a:pPr>
            <a:endParaRPr lang="en-US" dirty="0"/>
          </a:p>
        </p:txBody>
      </p:sp>
    </p:spTree>
    <p:extLst>
      <p:ext uri="{BB962C8B-B14F-4D97-AF65-F5344CB8AC3E}">
        <p14:creationId xmlns:p14="http://schemas.microsoft.com/office/powerpoint/2010/main" val="306949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B03-C8A7-41FB-9FEB-66D1DC1DE0BA}"/>
              </a:ext>
            </a:extLst>
          </p:cNvPr>
          <p:cNvSpPr>
            <a:spLocks noGrp="1"/>
          </p:cNvSpPr>
          <p:nvPr>
            <p:ph type="title"/>
          </p:nvPr>
        </p:nvSpPr>
        <p:spPr>
          <a:xfrm>
            <a:off x="1151467" y="248356"/>
            <a:ext cx="10353145" cy="698422"/>
          </a:xfrm>
        </p:spPr>
        <p:txBody>
          <a:bodyPr/>
          <a:lstStyle/>
          <a:p>
            <a:r>
              <a:rPr lang="en-US" dirty="0"/>
              <a:t>2)Global Variable</a:t>
            </a:r>
          </a:p>
        </p:txBody>
      </p:sp>
      <p:sp>
        <p:nvSpPr>
          <p:cNvPr id="3" name="Content Placeholder 2">
            <a:extLst>
              <a:ext uri="{FF2B5EF4-FFF2-40B4-BE49-F238E27FC236}">
                <a16:creationId xmlns:a16="http://schemas.microsoft.com/office/drawing/2014/main" id="{6078FBC6-57DC-4CAC-9885-1E768366E23B}"/>
              </a:ext>
            </a:extLst>
          </p:cNvPr>
          <p:cNvSpPr>
            <a:spLocks noGrp="1"/>
          </p:cNvSpPr>
          <p:nvPr>
            <p:ph idx="1"/>
          </p:nvPr>
        </p:nvSpPr>
        <p:spPr>
          <a:xfrm>
            <a:off x="1286933" y="1298222"/>
            <a:ext cx="10217679" cy="4613000"/>
          </a:xfrm>
        </p:spPr>
        <p:txBody>
          <a:bodyPr>
            <a:normAutofit fontScale="92500"/>
          </a:bodyPr>
          <a:lstStyle/>
          <a:p>
            <a:r>
              <a:rPr lang="en-US" dirty="0"/>
              <a:t>Variable defined outside the function is called Global Variable.</a:t>
            </a:r>
          </a:p>
          <a:p>
            <a:r>
              <a:rPr lang="en-US" dirty="0"/>
              <a:t> Global variable is accessed all over program thus global variable have widest accessibility.</a:t>
            </a:r>
          </a:p>
          <a:p>
            <a:pPr marL="0" indent="0">
              <a:buNone/>
            </a:pPr>
            <a:r>
              <a:rPr lang="en-US" dirty="0"/>
              <a:t>Example:</a:t>
            </a:r>
          </a:p>
          <a:p>
            <a:pPr marL="0" indent="0">
              <a:buNone/>
            </a:pPr>
            <a:r>
              <a:rPr lang="en-US" dirty="0"/>
              <a:t>b=20  </a:t>
            </a:r>
          </a:p>
          <a:p>
            <a:pPr marL="0" indent="0">
              <a:buNone/>
            </a:pPr>
            <a:r>
              <a:rPr lang="en-US" b="1" dirty="0"/>
              <a:t>def</a:t>
            </a:r>
            <a:r>
              <a:rPr lang="en-US" dirty="0"/>
              <a:t> msg():  </a:t>
            </a:r>
          </a:p>
          <a:p>
            <a:pPr marL="0" indent="0">
              <a:buNone/>
            </a:pPr>
            <a:r>
              <a:rPr lang="en-US" dirty="0"/>
              <a:t>           a=10  </a:t>
            </a:r>
          </a:p>
          <a:p>
            <a:pPr marL="0" indent="0">
              <a:buNone/>
            </a:pPr>
            <a:r>
              <a:rPr lang="en-US" dirty="0"/>
              <a:t>           </a:t>
            </a:r>
            <a:r>
              <a:rPr lang="en-US" b="1" dirty="0"/>
              <a:t>print</a:t>
            </a:r>
            <a:r>
              <a:rPr lang="en-US" dirty="0"/>
              <a:t> ("Value of a </a:t>
            </a:r>
            <a:r>
              <a:rPr lang="en-US" dirty="0" err="1"/>
              <a:t>is",a</a:t>
            </a:r>
            <a:r>
              <a:rPr lang="en-US" dirty="0"/>
              <a:t>)  </a:t>
            </a:r>
          </a:p>
          <a:p>
            <a:pPr marL="0" indent="0">
              <a:buNone/>
            </a:pPr>
            <a:r>
              <a:rPr lang="en-US" dirty="0"/>
              <a:t>           </a:t>
            </a:r>
            <a:r>
              <a:rPr lang="en-US" b="1" dirty="0"/>
              <a:t>print</a:t>
            </a:r>
            <a:r>
              <a:rPr lang="en-US" dirty="0"/>
              <a:t> ("Value of b </a:t>
            </a:r>
            <a:r>
              <a:rPr lang="en-US" dirty="0" err="1"/>
              <a:t>is",b</a:t>
            </a:r>
            <a:r>
              <a:rPr lang="en-US" dirty="0"/>
              <a:t> )</a:t>
            </a:r>
          </a:p>
          <a:p>
            <a:pPr marL="0" indent="0">
              <a:buNone/>
            </a:pPr>
            <a:r>
              <a:rPr lang="en-US" dirty="0"/>
              <a:t>           </a:t>
            </a:r>
            <a:r>
              <a:rPr lang="en-US" b="1" dirty="0"/>
              <a:t>return</a:t>
            </a:r>
            <a:r>
              <a:rPr lang="en-US" dirty="0"/>
              <a:t>  </a:t>
            </a:r>
          </a:p>
          <a:p>
            <a:pPr marL="0" indent="0">
              <a:buNone/>
            </a:pPr>
            <a:r>
              <a:rPr lang="en-US" dirty="0"/>
              <a:t>  </a:t>
            </a:r>
          </a:p>
          <a:p>
            <a:pPr marL="0" indent="0">
              <a:buNone/>
            </a:pPr>
            <a:r>
              <a:rPr lang="en-US" dirty="0"/>
              <a:t>msg()  </a:t>
            </a:r>
          </a:p>
          <a:p>
            <a:pPr marL="0" indent="0">
              <a:buNone/>
            </a:pPr>
            <a:r>
              <a:rPr lang="en-US" b="1" dirty="0"/>
              <a:t>print</a:t>
            </a:r>
            <a:r>
              <a:rPr lang="en-US" dirty="0"/>
              <a:t> (b)  </a:t>
            </a:r>
          </a:p>
          <a:p>
            <a:pPr marL="0" indent="0">
              <a:buNone/>
            </a:pPr>
            <a:endParaRPr lang="en-US" dirty="0"/>
          </a:p>
        </p:txBody>
      </p:sp>
    </p:spTree>
    <p:extLst>
      <p:ext uri="{BB962C8B-B14F-4D97-AF65-F5344CB8AC3E}">
        <p14:creationId xmlns:p14="http://schemas.microsoft.com/office/powerpoint/2010/main" val="192706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6A13-511C-4EEC-A1EE-8285610800FE}"/>
              </a:ext>
            </a:extLst>
          </p:cNvPr>
          <p:cNvSpPr>
            <a:spLocks noGrp="1"/>
          </p:cNvSpPr>
          <p:nvPr>
            <p:ph type="title"/>
          </p:nvPr>
        </p:nvSpPr>
        <p:spPr>
          <a:xfrm>
            <a:off x="1377244" y="225778"/>
            <a:ext cx="10127369" cy="721000"/>
          </a:xfrm>
        </p:spPr>
        <p:txBody>
          <a:bodyPr/>
          <a:lstStyle/>
          <a:p>
            <a:r>
              <a:rPr lang="en-US" dirty="0"/>
              <a:t>Single line output:</a:t>
            </a:r>
          </a:p>
        </p:txBody>
      </p:sp>
      <p:sp>
        <p:nvSpPr>
          <p:cNvPr id="3" name="Content Placeholder 2">
            <a:extLst>
              <a:ext uri="{FF2B5EF4-FFF2-40B4-BE49-F238E27FC236}">
                <a16:creationId xmlns:a16="http://schemas.microsoft.com/office/drawing/2014/main" id="{36B77AC2-6AA8-4DC7-999F-8D0EA0AF6D92}"/>
              </a:ext>
            </a:extLst>
          </p:cNvPr>
          <p:cNvSpPr>
            <a:spLocks noGrp="1"/>
          </p:cNvSpPr>
          <p:nvPr>
            <p:ph idx="1"/>
          </p:nvPr>
        </p:nvSpPr>
        <p:spPr>
          <a:xfrm>
            <a:off x="1603022" y="1309511"/>
            <a:ext cx="9901590" cy="4601711"/>
          </a:xfrm>
        </p:spPr>
        <p:txBody>
          <a:bodyPr/>
          <a:lstStyle/>
          <a:p>
            <a:pPr marL="0" indent="0">
              <a:buNone/>
            </a:pPr>
            <a:r>
              <a:rPr lang="en-US" dirty="0"/>
              <a:t>Example:</a:t>
            </a:r>
          </a:p>
          <a:p>
            <a:pPr marL="0" indent="0">
              <a:buNone/>
            </a:pPr>
            <a:r>
              <a:rPr lang="en-US" dirty="0"/>
              <a:t>for k in range(1,5):</a:t>
            </a:r>
          </a:p>
          <a:p>
            <a:pPr marL="0" indent="0">
              <a:buNone/>
            </a:pPr>
            <a:r>
              <a:rPr lang="en-US" dirty="0"/>
              <a:t>    for l in range(1,k+1):</a:t>
            </a:r>
          </a:p>
          <a:p>
            <a:pPr marL="0" indent="0">
              <a:buNone/>
            </a:pPr>
            <a:r>
              <a:rPr lang="en-US" dirty="0"/>
              <a:t>        print(</a:t>
            </a:r>
            <a:r>
              <a:rPr lang="en-US" dirty="0" err="1"/>
              <a:t>k,end</a:t>
            </a:r>
            <a:r>
              <a:rPr lang="en-US" dirty="0"/>
              <a:t>=“”)</a:t>
            </a:r>
          </a:p>
          <a:p>
            <a:pPr marL="0" indent="0">
              <a:buNone/>
            </a:pPr>
            <a:r>
              <a:rPr lang="en-US" dirty="0"/>
              <a:t>    print()</a:t>
            </a:r>
          </a:p>
          <a:p>
            <a:pPr marL="0" indent="0">
              <a:buNone/>
            </a:pPr>
            <a:r>
              <a:rPr lang="en-US" dirty="0"/>
              <a:t>o/p:</a:t>
            </a:r>
          </a:p>
          <a:p>
            <a:pPr marL="0" indent="0">
              <a:buNone/>
            </a:pPr>
            <a:r>
              <a:rPr lang="en-US" dirty="0"/>
              <a:t> 1</a:t>
            </a:r>
          </a:p>
          <a:p>
            <a:pPr marL="0" indent="0">
              <a:buNone/>
            </a:pPr>
            <a:r>
              <a:rPr lang="en-US" dirty="0"/>
              <a:t> 22</a:t>
            </a:r>
          </a:p>
          <a:p>
            <a:pPr marL="0" indent="0">
              <a:buNone/>
            </a:pPr>
            <a:r>
              <a:rPr lang="en-US" dirty="0"/>
              <a:t> 333</a:t>
            </a:r>
          </a:p>
          <a:p>
            <a:pPr marL="0" indent="0">
              <a:buNone/>
            </a:pPr>
            <a:r>
              <a:rPr lang="en-US" dirty="0"/>
              <a:t> 4444</a:t>
            </a:r>
          </a:p>
          <a:p>
            <a:pPr marL="0" indent="0">
              <a:buNone/>
            </a:pPr>
            <a:endParaRPr lang="en-US" dirty="0"/>
          </a:p>
        </p:txBody>
      </p:sp>
    </p:spTree>
    <p:extLst>
      <p:ext uri="{BB962C8B-B14F-4D97-AF65-F5344CB8AC3E}">
        <p14:creationId xmlns:p14="http://schemas.microsoft.com/office/powerpoint/2010/main" val="162945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75CF-E614-4644-8720-7E4E7CBB25AE}"/>
              </a:ext>
            </a:extLst>
          </p:cNvPr>
          <p:cNvSpPr>
            <a:spLocks noGrp="1"/>
          </p:cNvSpPr>
          <p:nvPr>
            <p:ph type="title"/>
          </p:nvPr>
        </p:nvSpPr>
        <p:spPr>
          <a:xfrm>
            <a:off x="1343378" y="180622"/>
            <a:ext cx="10161235" cy="666045"/>
          </a:xfrm>
        </p:spPr>
        <p:txBody>
          <a:bodyPr/>
          <a:lstStyle/>
          <a:p>
            <a:r>
              <a:rPr lang="en-US" dirty="0"/>
              <a:t>Do while:</a:t>
            </a:r>
          </a:p>
        </p:txBody>
      </p:sp>
      <p:sp>
        <p:nvSpPr>
          <p:cNvPr id="3" name="Content Placeholder 2">
            <a:extLst>
              <a:ext uri="{FF2B5EF4-FFF2-40B4-BE49-F238E27FC236}">
                <a16:creationId xmlns:a16="http://schemas.microsoft.com/office/drawing/2014/main" id="{BBCF7125-8A23-4EAF-B3CC-8C232BCBC470}"/>
              </a:ext>
            </a:extLst>
          </p:cNvPr>
          <p:cNvSpPr>
            <a:spLocks noGrp="1"/>
          </p:cNvSpPr>
          <p:nvPr>
            <p:ph idx="1"/>
          </p:nvPr>
        </p:nvSpPr>
        <p:spPr>
          <a:xfrm>
            <a:off x="1343377" y="1174045"/>
            <a:ext cx="10161236" cy="4737178"/>
          </a:xfrm>
        </p:spPr>
        <p:txBody>
          <a:bodyPr>
            <a:normAutofit fontScale="92500" lnSpcReduction="20000"/>
          </a:bodyPr>
          <a:lstStyle/>
          <a:p>
            <a:r>
              <a:rPr lang="en-US" dirty="0"/>
              <a:t>Python doesn't have do-while loop. But we can create a program like this.</a:t>
            </a:r>
          </a:p>
          <a:p>
            <a:r>
              <a:rPr lang="en-US" dirty="0"/>
              <a:t>Example:</a:t>
            </a:r>
          </a:p>
          <a:p>
            <a:pPr marL="0" indent="0">
              <a:buNone/>
            </a:pPr>
            <a:r>
              <a:rPr lang="en-US" dirty="0" err="1"/>
              <a:t>i</a:t>
            </a:r>
            <a:r>
              <a:rPr lang="en-US" dirty="0"/>
              <a:t> = 1 </a:t>
            </a:r>
          </a:p>
          <a:p>
            <a:pPr marL="0" indent="0">
              <a:buNone/>
            </a:pPr>
            <a:r>
              <a:rPr lang="en-US" b="1" dirty="0"/>
              <a:t>while</a:t>
            </a:r>
            <a:r>
              <a:rPr lang="en-US" dirty="0"/>
              <a:t> True:  </a:t>
            </a:r>
          </a:p>
          <a:p>
            <a:pPr marL="0" indent="0">
              <a:buNone/>
            </a:pPr>
            <a:r>
              <a:rPr lang="en-US" dirty="0"/>
              <a:t>    </a:t>
            </a:r>
            <a:r>
              <a:rPr lang="en-US" b="1" dirty="0"/>
              <a:t>print</a:t>
            </a:r>
            <a:r>
              <a:rPr lang="en-US" dirty="0"/>
              <a:t>(</a:t>
            </a:r>
            <a:r>
              <a:rPr lang="en-US" dirty="0" err="1"/>
              <a:t>i</a:t>
            </a:r>
            <a:r>
              <a:rPr lang="en-US" dirty="0"/>
              <a:t>)  </a:t>
            </a:r>
          </a:p>
          <a:p>
            <a:pPr marL="0" indent="0">
              <a:buNone/>
            </a:pPr>
            <a:r>
              <a:rPr lang="en-US" dirty="0"/>
              <a:t>    </a:t>
            </a:r>
            <a:r>
              <a:rPr lang="en-US" dirty="0" err="1"/>
              <a:t>i</a:t>
            </a:r>
            <a:r>
              <a:rPr lang="en-US" dirty="0"/>
              <a:t> = </a:t>
            </a:r>
            <a:r>
              <a:rPr lang="en-US" dirty="0" err="1"/>
              <a:t>i</a:t>
            </a:r>
            <a:r>
              <a:rPr lang="en-US" dirty="0"/>
              <a:t> + 1  </a:t>
            </a:r>
          </a:p>
          <a:p>
            <a:pPr marL="0" indent="0">
              <a:buNone/>
            </a:pPr>
            <a:r>
              <a:rPr lang="en-US" dirty="0"/>
              <a:t>    </a:t>
            </a:r>
            <a:r>
              <a:rPr lang="en-US" b="1" dirty="0"/>
              <a:t>if</a:t>
            </a:r>
            <a:r>
              <a:rPr lang="en-US" dirty="0"/>
              <a:t>(</a:t>
            </a:r>
            <a:r>
              <a:rPr lang="en-US" dirty="0" err="1"/>
              <a:t>i</a:t>
            </a:r>
            <a:r>
              <a:rPr lang="en-US" dirty="0"/>
              <a:t> &gt; 5):  </a:t>
            </a:r>
          </a:p>
          <a:p>
            <a:pPr marL="0" indent="0">
              <a:buNone/>
            </a:pPr>
            <a:r>
              <a:rPr lang="en-US" dirty="0"/>
              <a:t>        </a:t>
            </a:r>
            <a:r>
              <a:rPr lang="en-US" b="1" dirty="0"/>
              <a:t>break</a:t>
            </a:r>
            <a:r>
              <a:rPr lang="en-US" dirty="0"/>
              <a:t>  </a:t>
            </a:r>
          </a:p>
          <a:p>
            <a:pPr marL="0" indent="0">
              <a:buNone/>
            </a:pPr>
            <a:r>
              <a:rPr lang="en-US" dirty="0"/>
              <a:t>o/p:</a:t>
            </a:r>
          </a:p>
          <a:p>
            <a:pPr marL="0" indent="0">
              <a:buNone/>
            </a:pPr>
            <a:r>
              <a:rPr lang="en-US" dirty="0"/>
              <a:t>1</a:t>
            </a:r>
          </a:p>
          <a:p>
            <a:pPr marL="0" indent="0">
              <a:buNone/>
            </a:pPr>
            <a:r>
              <a:rPr lang="en-US" dirty="0"/>
              <a:t>2</a:t>
            </a:r>
          </a:p>
          <a:p>
            <a:pPr marL="0" indent="0">
              <a:buNone/>
            </a:pPr>
            <a:r>
              <a:rPr lang="en-US" dirty="0"/>
              <a:t>3</a:t>
            </a:r>
          </a:p>
          <a:p>
            <a:pPr marL="0" indent="0">
              <a:buNone/>
            </a:pPr>
            <a:r>
              <a:rPr lang="en-US" dirty="0"/>
              <a:t>4</a:t>
            </a:r>
          </a:p>
          <a:p>
            <a:pPr marL="0" indent="0">
              <a:buNone/>
            </a:pPr>
            <a:r>
              <a:rPr lang="en-US" dirty="0"/>
              <a:t>5</a:t>
            </a:r>
          </a:p>
          <a:p>
            <a:pPr marL="0" indent="0">
              <a:buNone/>
            </a:pPr>
            <a:endParaRPr lang="en-US" dirty="0"/>
          </a:p>
        </p:txBody>
      </p:sp>
    </p:spTree>
    <p:extLst>
      <p:ext uri="{BB962C8B-B14F-4D97-AF65-F5344CB8AC3E}">
        <p14:creationId xmlns:p14="http://schemas.microsoft.com/office/powerpoint/2010/main" val="946132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5111-7D86-4B50-9B6A-84760962FAE2}"/>
              </a:ext>
            </a:extLst>
          </p:cNvPr>
          <p:cNvSpPr>
            <a:spLocks noGrp="1"/>
          </p:cNvSpPr>
          <p:nvPr>
            <p:ph type="title"/>
          </p:nvPr>
        </p:nvSpPr>
        <p:spPr>
          <a:xfrm>
            <a:off x="1332089" y="214489"/>
            <a:ext cx="10172524" cy="732289"/>
          </a:xfrm>
        </p:spPr>
        <p:txBody>
          <a:bodyPr/>
          <a:lstStyle/>
          <a:p>
            <a:r>
              <a:rPr lang="en-US" dirty="0"/>
              <a:t>pass</a:t>
            </a:r>
          </a:p>
        </p:txBody>
      </p:sp>
      <p:sp>
        <p:nvSpPr>
          <p:cNvPr id="3" name="Content Placeholder 2">
            <a:extLst>
              <a:ext uri="{FF2B5EF4-FFF2-40B4-BE49-F238E27FC236}">
                <a16:creationId xmlns:a16="http://schemas.microsoft.com/office/drawing/2014/main" id="{00C9573A-6E96-4DF1-B8CF-7659BC9A59D6}"/>
              </a:ext>
            </a:extLst>
          </p:cNvPr>
          <p:cNvSpPr>
            <a:spLocks noGrp="1"/>
          </p:cNvSpPr>
          <p:nvPr>
            <p:ph idx="1"/>
          </p:nvPr>
        </p:nvSpPr>
        <p:spPr>
          <a:xfrm>
            <a:off x="1196622" y="1106311"/>
            <a:ext cx="10307990" cy="4804911"/>
          </a:xfrm>
        </p:spPr>
        <p:txBody>
          <a:bodyPr/>
          <a:lstStyle/>
          <a:p>
            <a:r>
              <a:rPr lang="en-US" dirty="0"/>
              <a:t>In Python, pass keyword is used to execute nothing.</a:t>
            </a:r>
          </a:p>
          <a:p>
            <a:r>
              <a:rPr lang="en-US" dirty="0"/>
              <a:t>it means, when we don't want to execute code, the pass can be used to execute empty</a:t>
            </a:r>
          </a:p>
          <a:p>
            <a:pPr marL="0" indent="0">
              <a:buNone/>
            </a:pPr>
            <a:r>
              <a:rPr lang="en-US" b="1" dirty="0"/>
              <a:t>Example:</a:t>
            </a:r>
          </a:p>
          <a:p>
            <a:pPr marL="0" indent="0">
              <a:buNone/>
            </a:pPr>
            <a:r>
              <a:rPr lang="en-US" dirty="0"/>
              <a:t>for </a:t>
            </a:r>
            <a:r>
              <a:rPr lang="en-US" dirty="0" err="1"/>
              <a:t>i</a:t>
            </a:r>
            <a:r>
              <a:rPr lang="en-US" dirty="0"/>
              <a:t> in “Krishna”:</a:t>
            </a:r>
          </a:p>
          <a:p>
            <a:pPr marL="0" indent="0">
              <a:buNone/>
            </a:pPr>
            <a:r>
              <a:rPr lang="en-US" dirty="0"/>
              <a:t>       if(</a:t>
            </a:r>
            <a:r>
              <a:rPr lang="en-US" dirty="0" err="1"/>
              <a:t>i</a:t>
            </a:r>
            <a:r>
              <a:rPr lang="en-US" dirty="0"/>
              <a:t>==‘h’):</a:t>
            </a:r>
          </a:p>
          <a:p>
            <a:pPr marL="0" indent="0">
              <a:buNone/>
            </a:pPr>
            <a:r>
              <a:rPr lang="en-US" dirty="0"/>
              <a:t>                 pass</a:t>
            </a:r>
          </a:p>
          <a:p>
            <a:pPr marL="0" indent="0">
              <a:buNone/>
            </a:pPr>
            <a:r>
              <a:rPr lang="en-US" dirty="0"/>
              <a:t>                  print(“passing going on”)</a:t>
            </a:r>
          </a:p>
          <a:p>
            <a:pPr marL="0" indent="0">
              <a:buNone/>
            </a:pPr>
            <a:r>
              <a:rPr lang="en-US" dirty="0"/>
              <a:t>        print(</a:t>
            </a:r>
            <a:r>
              <a:rPr lang="en-US" dirty="0" err="1"/>
              <a:t>i</a:t>
            </a:r>
            <a:r>
              <a:rPr lang="en-US" dirty="0"/>
              <a:t>)</a:t>
            </a:r>
          </a:p>
        </p:txBody>
      </p:sp>
    </p:spTree>
    <p:extLst>
      <p:ext uri="{BB962C8B-B14F-4D97-AF65-F5344CB8AC3E}">
        <p14:creationId xmlns:p14="http://schemas.microsoft.com/office/powerpoint/2010/main" val="419879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691" y="3081495"/>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3</a:t>
            </a:fld>
            <a:endParaRPr lang="en">
              <a:solidFill>
                <a:srgbClr val="294667"/>
              </a:solidFill>
            </a:endParaRPr>
          </a:p>
        </p:txBody>
      </p:sp>
      <p:sp>
        <p:nvSpPr>
          <p:cNvPr id="199" name="Shape 199"/>
          <p:cNvSpPr txBox="1">
            <a:spLocks noGrp="1"/>
          </p:cNvSpPr>
          <p:nvPr>
            <p:ph type="title" idx="4294967295"/>
          </p:nvPr>
        </p:nvSpPr>
        <p:spPr>
          <a:xfrm>
            <a:off x="3119252" y="205839"/>
            <a:ext cx="6032667" cy="918359"/>
          </a:xfrm>
          <a:prstGeom prst="rect">
            <a:avLst/>
          </a:prstGeom>
        </p:spPr>
        <p:txBody>
          <a:bodyPr vert="horz" lIns="121900" tIns="121900" rIns="121900" bIns="121900" rtlCol="0" anchor="ctr" anchorCtr="0">
            <a:noAutofit/>
          </a:bodyPr>
          <a:lstStyle/>
          <a:p>
            <a:pPr algn="ctr"/>
            <a:r>
              <a:rPr lang="en-IN" altLang="en-US" sz="8800" dirty="0"/>
              <a:t>Strings</a:t>
            </a:r>
            <a:endParaRPr lang="en" sz="8800" dirty="0">
              <a:solidFill>
                <a:srgbClr val="FFFFFF"/>
              </a:solidFill>
            </a:endParaRPr>
          </a:p>
        </p:txBody>
      </p:sp>
      <p:sp>
        <p:nvSpPr>
          <p:cNvPr id="4" name="Rectangle 3"/>
          <p:cNvSpPr/>
          <p:nvPr/>
        </p:nvSpPr>
        <p:spPr>
          <a:xfrm>
            <a:off x="530013" y="1539850"/>
            <a:ext cx="11357811" cy="5015797"/>
          </a:xfrm>
          <a:prstGeom prst="rect">
            <a:avLst/>
          </a:prstGeom>
        </p:spPr>
        <p:txBody>
          <a:bodyPr wrap="square">
            <a:spAutoFit/>
          </a:bodyPr>
          <a:lstStyle/>
          <a:p>
            <a:r>
              <a:rPr lang="en-IN" sz="2133" dirty="0">
                <a:latin typeface="+mj-lt"/>
                <a:ea typeface="Open Sans" panose="020B0604020202020204" charset="0"/>
                <a:cs typeface="Open Sans" panose="020B0604020202020204" charset="0"/>
              </a:rPr>
              <a:t>Strings can be indexed (subscripted), with the ﬁrst character having index 0. There is no separate character type; a character is simply a string of size one:</a:t>
            </a:r>
          </a:p>
          <a:p>
            <a:r>
              <a:rPr lang="en-IN" sz="2133" dirty="0">
                <a:latin typeface="+mj-lt"/>
                <a:ea typeface="Open Sans" panose="020B0604020202020204" charset="0"/>
                <a:cs typeface="Open Sans" panose="020B0604020202020204" charset="0"/>
              </a:rPr>
              <a:t> &gt;&gt;&gt; word = 'Python’ </a:t>
            </a:r>
          </a:p>
          <a:p>
            <a:r>
              <a:rPr lang="en-IN" sz="2133" dirty="0">
                <a:latin typeface="+mj-lt"/>
                <a:ea typeface="Open Sans" panose="020B0604020202020204" charset="0"/>
                <a:cs typeface="Open Sans" panose="020B0604020202020204" charset="0"/>
              </a:rPr>
              <a:t>&gt;&gt;&gt; word[0] # character in position 0 </a:t>
            </a:r>
          </a:p>
          <a:p>
            <a:r>
              <a:rPr lang="en-IN" sz="2133" dirty="0">
                <a:latin typeface="+mj-lt"/>
                <a:ea typeface="Open Sans" panose="020B0604020202020204" charset="0"/>
                <a:cs typeface="Open Sans" panose="020B0604020202020204" charset="0"/>
              </a:rPr>
              <a:t>'P’</a:t>
            </a:r>
          </a:p>
          <a:p>
            <a:r>
              <a:rPr lang="en-IN" sz="2133" dirty="0">
                <a:latin typeface="+mj-lt"/>
                <a:ea typeface="Open Sans" panose="020B0604020202020204" charset="0"/>
                <a:cs typeface="Open Sans" panose="020B0604020202020204" charset="0"/>
              </a:rPr>
              <a:t>&gt;&gt;&gt; word[5] # character in position 5 </a:t>
            </a:r>
          </a:p>
          <a:p>
            <a:r>
              <a:rPr lang="en-IN" sz="2133" dirty="0">
                <a:latin typeface="+mj-lt"/>
                <a:ea typeface="Open Sans" panose="020B0604020202020204" charset="0"/>
                <a:cs typeface="Open Sans" panose="020B0604020202020204" charset="0"/>
              </a:rPr>
              <a:t>'n’ </a:t>
            </a:r>
          </a:p>
          <a:p>
            <a:r>
              <a:rPr lang="en-IN" sz="2133" dirty="0">
                <a:latin typeface="+mj-lt"/>
                <a:ea typeface="Open Sans" panose="020B0604020202020204" charset="0"/>
                <a:cs typeface="Open Sans" panose="020B0604020202020204" charset="0"/>
              </a:rPr>
              <a:t>Indices may also be negative numbers, to start counting from the right:</a:t>
            </a:r>
          </a:p>
          <a:p>
            <a:r>
              <a:rPr lang="en-IN" sz="2133" dirty="0">
                <a:latin typeface="+mj-lt"/>
                <a:ea typeface="Open Sans" panose="020B0604020202020204" charset="0"/>
                <a:cs typeface="Open Sans" panose="020B0604020202020204" charset="0"/>
              </a:rPr>
              <a:t>&gt;&gt;&gt; word[-1]                            # last character </a:t>
            </a:r>
          </a:p>
          <a:p>
            <a:r>
              <a:rPr lang="en-IN" sz="2133" dirty="0">
                <a:latin typeface="+mj-lt"/>
                <a:ea typeface="Open Sans" panose="020B0604020202020204" charset="0"/>
                <a:cs typeface="Open Sans" panose="020B0604020202020204" charset="0"/>
              </a:rPr>
              <a:t>'n’</a:t>
            </a:r>
          </a:p>
          <a:p>
            <a:r>
              <a:rPr lang="en-IN" sz="2133" dirty="0">
                <a:latin typeface="+mj-lt"/>
                <a:ea typeface="Open Sans" panose="020B0604020202020204" charset="0"/>
                <a:cs typeface="Open Sans" panose="020B0604020202020204" charset="0"/>
              </a:rPr>
              <a:t>&gt;&gt;&gt; word[-2]                            # second-last character </a:t>
            </a:r>
          </a:p>
          <a:p>
            <a:r>
              <a:rPr lang="en-IN" sz="2133" dirty="0">
                <a:latin typeface="+mj-lt"/>
                <a:ea typeface="Open Sans" panose="020B0604020202020204" charset="0"/>
                <a:cs typeface="Open Sans" panose="020B0604020202020204" charset="0"/>
              </a:rPr>
              <a:t>'o’ </a:t>
            </a:r>
          </a:p>
          <a:p>
            <a:r>
              <a:rPr lang="en-IN" sz="2133" dirty="0">
                <a:latin typeface="+mj-lt"/>
                <a:ea typeface="Open Sans" panose="020B0604020202020204" charset="0"/>
                <a:cs typeface="Open Sans" panose="020B0604020202020204" charset="0"/>
              </a:rPr>
              <a:t>&gt;&gt;&gt; word[-6] </a:t>
            </a:r>
          </a:p>
          <a:p>
            <a:r>
              <a:rPr lang="en-IN" sz="2133" dirty="0">
                <a:latin typeface="+mj-lt"/>
                <a:ea typeface="Open Sans" panose="020B0604020202020204" charset="0"/>
                <a:cs typeface="Open Sans" panose="020B0604020202020204" charset="0"/>
              </a:rPr>
              <a:t>'P’ </a:t>
            </a:r>
          </a:p>
          <a:p>
            <a:r>
              <a:rPr lang="en-IN" sz="2133" dirty="0">
                <a:latin typeface="+mj-lt"/>
                <a:ea typeface="Open Sans" panose="020B0604020202020204" charset="0"/>
                <a:cs typeface="Open Sans" panose="020B0604020202020204" charset="0"/>
              </a:rPr>
              <a:t>Note that since -0 is the same as 0, negative indices start from -1.</a:t>
            </a:r>
            <a:endParaRPr lang="en-US" sz="2133" dirty="0">
              <a:latin typeface="+mj-lt"/>
            </a:endParaRPr>
          </a:p>
        </p:txBody>
      </p:sp>
    </p:spTree>
    <p:extLst>
      <p:ext uri="{BB962C8B-B14F-4D97-AF65-F5344CB8AC3E}">
        <p14:creationId xmlns:p14="http://schemas.microsoft.com/office/powerpoint/2010/main" val="277065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691" y="3081495"/>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4</a:t>
            </a:fld>
            <a:endParaRPr lang="en">
              <a:solidFill>
                <a:srgbClr val="294667"/>
              </a:solidFill>
            </a:endParaRPr>
          </a:p>
        </p:txBody>
      </p:sp>
      <p:sp>
        <p:nvSpPr>
          <p:cNvPr id="199" name="Shape 199"/>
          <p:cNvSpPr txBox="1">
            <a:spLocks noGrp="1"/>
          </p:cNvSpPr>
          <p:nvPr>
            <p:ph type="title" idx="4294967295"/>
          </p:nvPr>
        </p:nvSpPr>
        <p:spPr>
          <a:xfrm>
            <a:off x="1773382" y="475014"/>
            <a:ext cx="6339417" cy="665017"/>
          </a:xfrm>
          <a:prstGeom prst="rect">
            <a:avLst/>
          </a:prstGeom>
        </p:spPr>
        <p:txBody>
          <a:bodyPr vert="horz" lIns="121900" tIns="121900" rIns="121900" bIns="121900" rtlCol="0" anchor="ctr" anchorCtr="0">
            <a:noAutofit/>
          </a:bodyPr>
          <a:lstStyle/>
          <a:p>
            <a:pPr algn="ctr"/>
            <a:r>
              <a:rPr lang="en-IN" altLang="en-US" sz="7200" dirty="0"/>
              <a:t>Strings</a:t>
            </a:r>
            <a:endParaRPr lang="en" sz="7200" dirty="0">
              <a:solidFill>
                <a:srgbClr val="FFFFFF"/>
              </a:solidFill>
            </a:endParaRPr>
          </a:p>
        </p:txBody>
      </p:sp>
      <p:sp>
        <p:nvSpPr>
          <p:cNvPr id="4" name="Rectangle 3"/>
          <p:cNvSpPr/>
          <p:nvPr/>
        </p:nvSpPr>
        <p:spPr>
          <a:xfrm>
            <a:off x="316675" y="1587351"/>
            <a:ext cx="11685320" cy="5016758"/>
          </a:xfrm>
          <a:prstGeom prst="rect">
            <a:avLst/>
          </a:prstGeom>
        </p:spPr>
        <p:txBody>
          <a:bodyPr wrap="square">
            <a:spAutoFit/>
          </a:bodyPr>
          <a:lstStyle/>
          <a:p>
            <a:r>
              <a:rPr lang="en-IN" sz="3200" dirty="0">
                <a:latin typeface="+mj-lt"/>
                <a:ea typeface="Open Sans" panose="020B0604020202020204" charset="0"/>
                <a:cs typeface="Open Sans" panose="020B0604020202020204" charset="0"/>
              </a:rPr>
              <a:t>One way to remember how slices work is to think of the indices as pointing between characters, with the left edge of the ﬁrst character numbered 0. Then the right edge of the last character of a string of n characters has index n,</a:t>
            </a:r>
          </a:p>
          <a:p>
            <a:r>
              <a:rPr lang="en-IN" sz="3200" dirty="0">
                <a:latin typeface="+mj-lt"/>
                <a:ea typeface="Open Sans" panose="020B0604020202020204" charset="0"/>
                <a:cs typeface="Open Sans" panose="020B0604020202020204" charset="0"/>
              </a:rPr>
              <a:t> for example: </a:t>
            </a:r>
          </a:p>
          <a:p>
            <a:r>
              <a:rPr lang="en-IN" sz="3200" dirty="0">
                <a:ea typeface="Open Sans" panose="020B0604020202020204" charset="0"/>
                <a:cs typeface="Open Sans" panose="020B0604020202020204" charset="0"/>
              </a:rPr>
              <a:t>    0     1    2       3      4   5    </a:t>
            </a:r>
            <a:endParaRPr lang="en-IN" sz="3200" dirty="0">
              <a:latin typeface="+mj-lt"/>
              <a:ea typeface="Open Sans" panose="020B0604020202020204" charset="0"/>
              <a:cs typeface="Open Sans" panose="020B0604020202020204" charset="0"/>
            </a:endParaRPr>
          </a:p>
          <a:p>
            <a:r>
              <a:rPr lang="en-IN" sz="3200" dirty="0">
                <a:latin typeface="+mj-lt"/>
                <a:ea typeface="Open Sans" panose="020B0604020202020204" charset="0"/>
                <a:cs typeface="Open Sans" panose="020B0604020202020204" charset="0"/>
              </a:rPr>
              <a:t>  +----+---+-----+-----+---+---+</a:t>
            </a:r>
          </a:p>
          <a:p>
            <a:r>
              <a:rPr lang="en-IN" sz="3200" dirty="0">
                <a:latin typeface="+mj-lt"/>
                <a:ea typeface="Open Sans" panose="020B0604020202020204" charset="0"/>
                <a:cs typeface="Open Sans" panose="020B0604020202020204" charset="0"/>
              </a:rPr>
              <a:t> | P | y  |  t  | h  | o | n |</a:t>
            </a:r>
          </a:p>
          <a:p>
            <a:r>
              <a:rPr lang="en-IN" sz="3200" dirty="0">
                <a:latin typeface="+mj-lt"/>
                <a:ea typeface="Open Sans" panose="020B0604020202020204" charset="0"/>
                <a:cs typeface="Open Sans" panose="020B0604020202020204" charset="0"/>
              </a:rPr>
              <a:t>  +---+-----+----+-----+---+---+</a:t>
            </a:r>
          </a:p>
          <a:p>
            <a:r>
              <a:rPr lang="en-IN" sz="3200" dirty="0">
                <a:latin typeface="+mj-lt"/>
                <a:ea typeface="Open Sans" panose="020B0604020202020204" charset="0"/>
                <a:cs typeface="Open Sans" panose="020B0604020202020204" charset="0"/>
              </a:rPr>
              <a:t>     -6  -5     -4     -3    -2   -1 </a:t>
            </a:r>
            <a:endParaRPr lang="en-IN" sz="3200" dirty="0">
              <a:latin typeface="+mj-lt"/>
            </a:endParaRPr>
          </a:p>
        </p:txBody>
      </p:sp>
    </p:spTree>
    <p:extLst>
      <p:ext uri="{BB962C8B-B14F-4D97-AF65-F5344CB8AC3E}">
        <p14:creationId xmlns:p14="http://schemas.microsoft.com/office/powerpoint/2010/main" val="118978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61691" y="3081495"/>
            <a:ext cx="6340389" cy="1837087"/>
          </a:xfrm>
          <a:prstGeom prst="rect">
            <a:avLst/>
          </a:prstGeom>
        </p:spPr>
      </p:pic>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5</a:t>
            </a:fld>
            <a:endParaRPr lang="en">
              <a:solidFill>
                <a:srgbClr val="294667"/>
              </a:solidFill>
            </a:endParaRPr>
          </a:p>
        </p:txBody>
      </p:sp>
      <p:sp>
        <p:nvSpPr>
          <p:cNvPr id="199" name="Shape 199"/>
          <p:cNvSpPr txBox="1">
            <a:spLocks noGrp="1"/>
          </p:cNvSpPr>
          <p:nvPr>
            <p:ph type="title" idx="4294967295"/>
          </p:nvPr>
        </p:nvSpPr>
        <p:spPr>
          <a:xfrm>
            <a:off x="1805050" y="475013"/>
            <a:ext cx="6339417" cy="411679"/>
          </a:xfrm>
          <a:prstGeom prst="rect">
            <a:avLst/>
          </a:prstGeom>
        </p:spPr>
        <p:txBody>
          <a:bodyPr vert="horz" lIns="121900" tIns="121900" rIns="121900" bIns="121900" rtlCol="0" anchor="ctr" anchorCtr="0">
            <a:noAutofit/>
          </a:bodyPr>
          <a:lstStyle/>
          <a:p>
            <a:pPr algn="ctr"/>
            <a:r>
              <a:rPr lang="en-IN" altLang="en-US" sz="8000" dirty="0"/>
              <a:t>Strings</a:t>
            </a:r>
            <a:endParaRPr lang="en" sz="8000" dirty="0">
              <a:solidFill>
                <a:srgbClr val="FFFFFF"/>
              </a:solidFill>
            </a:endParaRPr>
          </a:p>
        </p:txBody>
      </p:sp>
      <p:sp>
        <p:nvSpPr>
          <p:cNvPr id="4" name="Rectangle 3"/>
          <p:cNvSpPr/>
          <p:nvPr/>
        </p:nvSpPr>
        <p:spPr>
          <a:xfrm>
            <a:off x="417096" y="1392346"/>
            <a:ext cx="11774905" cy="5015797"/>
          </a:xfrm>
          <a:prstGeom prst="rect">
            <a:avLst/>
          </a:prstGeom>
        </p:spPr>
        <p:txBody>
          <a:bodyPr wrap="square">
            <a:spAutoFit/>
          </a:bodyPr>
          <a:lstStyle/>
          <a:p>
            <a:r>
              <a:rPr lang="en-IN" sz="2133" dirty="0">
                <a:latin typeface="+mj-lt"/>
                <a:ea typeface="Open Sans" panose="020B0604020202020204" charset="0"/>
                <a:cs typeface="Open Sans" panose="020B0604020202020204" charset="0"/>
              </a:rPr>
              <a:t>In addition to indexing ,slicing is also supported. While indexing is used to obtain individual characters ,slicing allows you to obtain substring:</a:t>
            </a:r>
          </a:p>
          <a:p>
            <a:endParaRPr lang="en-IN" sz="2133" dirty="0">
              <a:latin typeface="+mj-lt"/>
              <a:ea typeface="Open Sans" panose="020B0604020202020204" charset="0"/>
              <a:cs typeface="Open Sans" panose="020B0604020202020204" charset="0"/>
            </a:endParaRPr>
          </a:p>
          <a:p>
            <a:r>
              <a:rPr lang="en-IN" sz="2133" dirty="0">
                <a:latin typeface="+mj-lt"/>
                <a:ea typeface="Open Sans" panose="020B0604020202020204" charset="0"/>
                <a:cs typeface="Open Sans" panose="020B0604020202020204" charset="0"/>
              </a:rPr>
              <a:t>&gt;&gt;&gt; word[0:2]                            # characters from position 0 (included) to 2 (excluded) </a:t>
            </a:r>
          </a:p>
          <a:p>
            <a:r>
              <a:rPr lang="en-IN" sz="2133" dirty="0">
                <a:latin typeface="+mj-lt"/>
                <a:ea typeface="Open Sans" panose="020B0604020202020204" charset="0"/>
                <a:cs typeface="Open Sans" panose="020B0604020202020204" charset="0"/>
              </a:rPr>
              <a:t>'</a:t>
            </a:r>
            <a:r>
              <a:rPr lang="en-IN" sz="2133" dirty="0" err="1">
                <a:latin typeface="+mj-lt"/>
                <a:ea typeface="Open Sans" panose="020B0604020202020204" charset="0"/>
                <a:cs typeface="Open Sans" panose="020B0604020202020204" charset="0"/>
              </a:rPr>
              <a:t>Py</a:t>
            </a:r>
            <a:r>
              <a:rPr lang="en-IN" sz="2133" dirty="0">
                <a:latin typeface="+mj-lt"/>
                <a:ea typeface="Open Sans" panose="020B0604020202020204" charset="0"/>
                <a:cs typeface="Open Sans" panose="020B0604020202020204" charset="0"/>
              </a:rPr>
              <a:t>’ </a:t>
            </a:r>
          </a:p>
          <a:p>
            <a:r>
              <a:rPr lang="en-IN" sz="2133" dirty="0">
                <a:latin typeface="+mj-lt"/>
                <a:ea typeface="Open Sans" panose="020B0604020202020204" charset="0"/>
                <a:cs typeface="Open Sans" panose="020B0604020202020204" charset="0"/>
              </a:rPr>
              <a:t>&gt;&gt;&gt; word[2:5]                            # characters from position 2 (included) to 5 (excluded) </a:t>
            </a:r>
          </a:p>
          <a:p>
            <a:r>
              <a:rPr lang="en-IN" sz="2133" dirty="0">
                <a:latin typeface="+mj-lt"/>
                <a:ea typeface="Open Sans" panose="020B0604020202020204" charset="0"/>
                <a:cs typeface="Open Sans" panose="020B0604020202020204" charset="0"/>
              </a:rPr>
              <a:t>'</a:t>
            </a:r>
            <a:r>
              <a:rPr lang="en-IN" sz="2133" dirty="0" err="1">
                <a:latin typeface="+mj-lt"/>
                <a:ea typeface="Open Sans" panose="020B0604020202020204" charset="0"/>
                <a:cs typeface="Open Sans" panose="020B0604020202020204" charset="0"/>
              </a:rPr>
              <a:t>tho</a:t>
            </a:r>
            <a:r>
              <a:rPr lang="en-IN" sz="2133" dirty="0">
                <a:latin typeface="+mj-lt"/>
                <a:ea typeface="Open Sans" panose="020B0604020202020204" charset="0"/>
                <a:cs typeface="Open Sans" panose="020B0604020202020204" charset="0"/>
              </a:rPr>
              <a:t>’ </a:t>
            </a:r>
          </a:p>
          <a:p>
            <a:endParaRPr lang="en-IN" sz="2133" dirty="0">
              <a:latin typeface="+mj-lt"/>
              <a:ea typeface="Open Sans" panose="020B0604020202020204" charset="0"/>
              <a:cs typeface="Open Sans" panose="020B0604020202020204" charset="0"/>
            </a:endParaRPr>
          </a:p>
          <a:p>
            <a:r>
              <a:rPr lang="en-IN" sz="2133" dirty="0">
                <a:latin typeface="+mj-lt"/>
                <a:ea typeface="Open Sans" panose="020B0604020202020204" charset="0"/>
                <a:cs typeface="Open Sans" panose="020B0604020202020204" charset="0"/>
              </a:rPr>
              <a:t>Note:  How the start is always included, and the end always excluded. This makes sure that s[:</a:t>
            </a:r>
            <a:r>
              <a:rPr lang="en-IN" sz="2133" dirty="0" err="1">
                <a:latin typeface="+mj-lt"/>
                <a:ea typeface="Open Sans" panose="020B0604020202020204" charset="0"/>
                <a:cs typeface="Open Sans" panose="020B0604020202020204" charset="0"/>
              </a:rPr>
              <a:t>i</a:t>
            </a:r>
            <a:r>
              <a:rPr lang="en-IN" sz="2133" dirty="0">
                <a:latin typeface="+mj-lt"/>
                <a:ea typeface="Open Sans" panose="020B0604020202020204" charset="0"/>
                <a:cs typeface="Open Sans" panose="020B0604020202020204" charset="0"/>
              </a:rPr>
              <a:t>] + s[</a:t>
            </a:r>
            <a:r>
              <a:rPr lang="en-IN" sz="2133" dirty="0" err="1">
                <a:latin typeface="+mj-lt"/>
                <a:ea typeface="Open Sans" panose="020B0604020202020204" charset="0"/>
                <a:cs typeface="Open Sans" panose="020B0604020202020204" charset="0"/>
              </a:rPr>
              <a:t>i</a:t>
            </a:r>
            <a:r>
              <a:rPr lang="en-IN" sz="2133" dirty="0">
                <a:latin typeface="+mj-lt"/>
                <a:ea typeface="Open Sans" panose="020B0604020202020204" charset="0"/>
                <a:cs typeface="Open Sans" panose="020B0604020202020204" charset="0"/>
              </a:rPr>
              <a:t>:] is always equal to s: </a:t>
            </a:r>
          </a:p>
          <a:p>
            <a:endParaRPr lang="en-IN" sz="2133" dirty="0">
              <a:latin typeface="+mj-lt"/>
              <a:ea typeface="Open Sans" panose="020B0604020202020204" charset="0"/>
              <a:cs typeface="Open Sans" panose="020B0604020202020204" charset="0"/>
            </a:endParaRPr>
          </a:p>
          <a:p>
            <a:r>
              <a:rPr lang="en-IN" sz="2133" dirty="0">
                <a:latin typeface="+mj-lt"/>
                <a:ea typeface="Open Sans" panose="020B0604020202020204" charset="0"/>
                <a:cs typeface="Open Sans" panose="020B0604020202020204" charset="0"/>
              </a:rPr>
              <a:t>&gt;&gt;&gt; word[:2] + word[2:] </a:t>
            </a:r>
          </a:p>
          <a:p>
            <a:r>
              <a:rPr lang="en-IN" sz="2133" dirty="0">
                <a:latin typeface="+mj-lt"/>
                <a:ea typeface="Open Sans" panose="020B0604020202020204" charset="0"/>
                <a:cs typeface="Open Sans" panose="020B0604020202020204" charset="0"/>
              </a:rPr>
              <a:t>'Python’ </a:t>
            </a:r>
          </a:p>
          <a:p>
            <a:r>
              <a:rPr lang="en-IN" sz="2133" dirty="0">
                <a:latin typeface="+mj-lt"/>
                <a:ea typeface="Open Sans" panose="020B0604020202020204" charset="0"/>
                <a:cs typeface="Open Sans" panose="020B0604020202020204" charset="0"/>
              </a:rPr>
              <a:t>&gt;&gt;&gt; word[:4] + word[4:] </a:t>
            </a:r>
          </a:p>
          <a:p>
            <a:r>
              <a:rPr lang="en-IN" sz="2133" dirty="0">
                <a:latin typeface="+mj-lt"/>
                <a:ea typeface="Open Sans" panose="020B0604020202020204" charset="0"/>
                <a:cs typeface="Open Sans" panose="020B0604020202020204" charset="0"/>
              </a:rPr>
              <a:t>'Python'</a:t>
            </a:r>
            <a:endParaRPr lang="en-IN" sz="2133" dirty="0">
              <a:latin typeface="+mj-lt"/>
            </a:endParaRPr>
          </a:p>
        </p:txBody>
      </p:sp>
    </p:spTree>
    <p:extLst>
      <p:ext uri="{BB962C8B-B14F-4D97-AF65-F5344CB8AC3E}">
        <p14:creationId xmlns:p14="http://schemas.microsoft.com/office/powerpoint/2010/main" val="339871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6</a:t>
            </a:fld>
            <a:endParaRPr lang="en">
              <a:solidFill>
                <a:srgbClr val="294667"/>
              </a:solidFill>
            </a:endParaRPr>
          </a:p>
        </p:txBody>
      </p:sp>
      <p:sp>
        <p:nvSpPr>
          <p:cNvPr id="4" name="Rectangle 3"/>
          <p:cNvSpPr/>
          <p:nvPr/>
        </p:nvSpPr>
        <p:spPr>
          <a:xfrm>
            <a:off x="2190029" y="1"/>
            <a:ext cx="7055136" cy="1323439"/>
          </a:xfrm>
          <a:prstGeom prst="rect">
            <a:avLst/>
          </a:prstGeom>
        </p:spPr>
        <p:txBody>
          <a:bodyPr wrap="none">
            <a:spAutoFit/>
          </a:bodyPr>
          <a:lstStyle/>
          <a:p>
            <a:r>
              <a:rPr lang="en-IN" sz="8000" dirty="0">
                <a:latin typeface="Roboto"/>
              </a:rPr>
              <a:t>String Methods</a:t>
            </a:r>
          </a:p>
        </p:txBody>
      </p:sp>
      <p:sp>
        <p:nvSpPr>
          <p:cNvPr id="5" name="Rectangle 4"/>
          <p:cNvSpPr/>
          <p:nvPr/>
        </p:nvSpPr>
        <p:spPr>
          <a:xfrm>
            <a:off x="654233" y="1427850"/>
            <a:ext cx="9692924" cy="420564"/>
          </a:xfrm>
          <a:prstGeom prst="rect">
            <a:avLst/>
          </a:prstGeom>
        </p:spPr>
        <p:txBody>
          <a:bodyPr wrap="square">
            <a:spAutoFit/>
          </a:bodyPr>
          <a:lstStyle/>
          <a:p>
            <a:pPr>
              <a:buFont typeface="Arial" panose="020B0604020202020204" pitchFamily="34" charset="0"/>
              <a:buChar char="•"/>
            </a:pPr>
            <a:r>
              <a:rPr lang="en-IN" sz="2133" dirty="0" err="1">
                <a:latin typeface="Roboto"/>
              </a:rPr>
              <a:t>s.lower</a:t>
            </a:r>
            <a:r>
              <a:rPr lang="en-IN" sz="2133" dirty="0">
                <a:latin typeface="Roboto"/>
              </a:rPr>
              <a:t>(), </a:t>
            </a:r>
            <a:r>
              <a:rPr lang="en-IN" sz="2133" dirty="0" err="1">
                <a:latin typeface="Roboto"/>
              </a:rPr>
              <a:t>s.upper</a:t>
            </a:r>
            <a:r>
              <a:rPr lang="en-IN" sz="2133" dirty="0">
                <a:latin typeface="Roboto"/>
              </a:rPr>
              <a:t>() -- returns the lowercase or uppercase version of the string</a:t>
            </a:r>
          </a:p>
        </p:txBody>
      </p:sp>
      <p:sp>
        <p:nvSpPr>
          <p:cNvPr id="6" name="Rectangle 5"/>
          <p:cNvSpPr/>
          <p:nvPr/>
        </p:nvSpPr>
        <p:spPr>
          <a:xfrm>
            <a:off x="654233" y="1961352"/>
            <a:ext cx="10719620" cy="748795"/>
          </a:xfrm>
          <a:prstGeom prst="rect">
            <a:avLst/>
          </a:prstGeom>
        </p:spPr>
        <p:txBody>
          <a:bodyPr wrap="square">
            <a:spAutoFit/>
          </a:bodyPr>
          <a:lstStyle/>
          <a:p>
            <a:pPr>
              <a:buFont typeface="Arial" panose="020B0604020202020204" pitchFamily="34" charset="0"/>
              <a:buChar char="•"/>
            </a:pPr>
            <a:r>
              <a:rPr lang="en-IN" sz="2133" dirty="0" err="1">
                <a:latin typeface="Roboto"/>
              </a:rPr>
              <a:t>s.replace</a:t>
            </a:r>
            <a:r>
              <a:rPr lang="en-IN" sz="2133" dirty="0">
                <a:latin typeface="Roboto"/>
              </a:rPr>
              <a:t>('old', 'new') -- returns a string where all occurrences of 'old' have been replaced by 'new'</a:t>
            </a:r>
          </a:p>
        </p:txBody>
      </p:sp>
      <p:sp>
        <p:nvSpPr>
          <p:cNvPr id="7" name="Rectangle 6"/>
          <p:cNvSpPr/>
          <p:nvPr/>
        </p:nvSpPr>
        <p:spPr>
          <a:xfrm>
            <a:off x="654233" y="2718145"/>
            <a:ext cx="9917516" cy="2389950"/>
          </a:xfrm>
          <a:prstGeom prst="rect">
            <a:avLst/>
          </a:prstGeom>
        </p:spPr>
        <p:txBody>
          <a:bodyPr wrap="square">
            <a:spAutoFit/>
          </a:bodyPr>
          <a:lstStyle/>
          <a:p>
            <a:pPr>
              <a:buFont typeface="Arial" panose="020B0604020202020204" pitchFamily="34" charset="0"/>
              <a:buChar char="•"/>
            </a:pPr>
            <a:r>
              <a:rPr lang="en-IN" sz="2133" dirty="0" err="1">
                <a:latin typeface="Roboto"/>
              </a:rPr>
              <a:t>s.find</a:t>
            </a:r>
            <a:r>
              <a:rPr lang="en-IN" sz="2133" dirty="0">
                <a:latin typeface="Roboto"/>
              </a:rPr>
              <a:t>('other') -- searches for the given other string (not a regular expression) within s, and returns the first index where it begins or -1 if not found</a:t>
            </a:r>
          </a:p>
          <a:p>
            <a:pPr>
              <a:buFont typeface="Arial" panose="020B0604020202020204" pitchFamily="34" charset="0"/>
              <a:buChar char="•"/>
            </a:pPr>
            <a:r>
              <a:rPr lang="en-IN" sz="2133" dirty="0" err="1">
                <a:latin typeface="Roboto"/>
              </a:rPr>
              <a:t>S.index</a:t>
            </a:r>
            <a:r>
              <a:rPr lang="en-IN" sz="2133" dirty="0">
                <a:latin typeface="Roboto"/>
              </a:rPr>
              <a:t>(‘</a:t>
            </a:r>
            <a:r>
              <a:rPr lang="en-IN" sz="2133" dirty="0" err="1">
                <a:latin typeface="Roboto"/>
              </a:rPr>
              <a:t>str</a:t>
            </a:r>
            <a:r>
              <a:rPr lang="en-IN" sz="2133" dirty="0">
                <a:latin typeface="Roboto"/>
              </a:rPr>
              <a:t>’)  ---   same as find but gives exception if </a:t>
            </a:r>
            <a:r>
              <a:rPr lang="en-IN" sz="2133" dirty="0" err="1">
                <a:latin typeface="Roboto"/>
              </a:rPr>
              <a:t>str</a:t>
            </a:r>
            <a:r>
              <a:rPr lang="en-IN" sz="2133" dirty="0">
                <a:latin typeface="Roboto"/>
              </a:rPr>
              <a:t> not found</a:t>
            </a:r>
          </a:p>
          <a:p>
            <a:pPr>
              <a:buFont typeface="Arial" panose="020B0604020202020204" pitchFamily="34" charset="0"/>
              <a:buChar char="•"/>
            </a:pPr>
            <a:r>
              <a:rPr lang="en-IN" sz="2133" dirty="0" err="1">
                <a:latin typeface="Roboto"/>
              </a:rPr>
              <a:t>S.isdigit</a:t>
            </a:r>
            <a:r>
              <a:rPr lang="en-IN" sz="2133" dirty="0">
                <a:latin typeface="Roboto"/>
              </a:rPr>
              <a:t>()  ---   </a:t>
            </a:r>
            <a:r>
              <a:rPr lang="en-IN" sz="2133" dirty="0"/>
              <a:t>Returns true if string contains only digits and false otherwise.</a:t>
            </a:r>
            <a:endParaRPr lang="en-IN" sz="2133" dirty="0">
              <a:latin typeface="Roboto"/>
            </a:endParaRPr>
          </a:p>
          <a:p>
            <a:pPr>
              <a:buFont typeface="Arial" panose="020B0604020202020204" pitchFamily="34" charset="0"/>
              <a:buChar char="•"/>
            </a:pPr>
            <a:r>
              <a:rPr lang="en-IN" sz="2133" b="1" dirty="0"/>
              <a:t>lstrip()</a:t>
            </a:r>
            <a:r>
              <a:rPr lang="en-IN" sz="2133" dirty="0"/>
              <a:t>Removes all leading whitespace in string.</a:t>
            </a:r>
          </a:p>
          <a:p>
            <a:pPr>
              <a:buFont typeface="Arial" panose="020B0604020202020204" pitchFamily="34" charset="0"/>
              <a:buChar char="•"/>
            </a:pPr>
            <a:r>
              <a:rPr lang="en-IN" sz="2133" dirty="0" err="1"/>
              <a:t>String.capilalize</a:t>
            </a:r>
            <a:r>
              <a:rPr lang="en-IN" sz="2133" dirty="0"/>
              <a:t>() -&gt; converts </a:t>
            </a:r>
            <a:r>
              <a:rPr lang="en-IN" sz="2133" dirty="0" err="1"/>
              <a:t>firts</a:t>
            </a:r>
            <a:r>
              <a:rPr lang="en-IN" sz="2133" dirty="0"/>
              <a:t> character to capital letter</a:t>
            </a:r>
          </a:p>
          <a:p>
            <a:pPr>
              <a:buFont typeface="Arial" panose="020B0604020202020204" pitchFamily="34" charset="0"/>
              <a:buChar char="•"/>
            </a:pPr>
            <a:endParaRPr lang="en-IN" sz="2133" dirty="0">
              <a:latin typeface="Roboto"/>
            </a:endParaRPr>
          </a:p>
        </p:txBody>
      </p:sp>
    </p:spTree>
    <p:extLst>
      <p:ext uri="{BB962C8B-B14F-4D97-AF65-F5344CB8AC3E}">
        <p14:creationId xmlns:p14="http://schemas.microsoft.com/office/powerpoint/2010/main" val="414771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algn="ctr"/>
            <a:fld id="{00000000-1234-1234-1234-123412341234}" type="slidenum">
              <a:rPr lang="en" smtClean="0">
                <a:solidFill>
                  <a:srgbClr val="294667"/>
                </a:solidFill>
              </a:rPr>
              <a:pPr algn="ctr"/>
              <a:t>7</a:t>
            </a:fld>
            <a:endParaRPr lang="en">
              <a:solidFill>
                <a:srgbClr val="294667"/>
              </a:solidFill>
            </a:endParaRPr>
          </a:p>
        </p:txBody>
      </p:sp>
      <p:sp>
        <p:nvSpPr>
          <p:cNvPr id="3" name="TextBox 2"/>
          <p:cNvSpPr txBox="1"/>
          <p:nvPr/>
        </p:nvSpPr>
        <p:spPr>
          <a:xfrm>
            <a:off x="617515" y="1741714"/>
            <a:ext cx="10719460" cy="4524315"/>
          </a:xfrm>
          <a:prstGeom prst="rect">
            <a:avLst/>
          </a:prstGeom>
          <a:noFill/>
        </p:spPr>
        <p:txBody>
          <a:bodyPr wrap="square" rtlCol="0">
            <a:spAutoFit/>
          </a:bodyPr>
          <a:lstStyle/>
          <a:p>
            <a:pPr>
              <a:buFont typeface="Arial" pitchFamily="34" charset="0"/>
              <a:buChar char="•"/>
            </a:pPr>
            <a:r>
              <a:rPr lang="en-IN" sz="2400" dirty="0" err="1"/>
              <a:t>String.isalnum</a:t>
            </a:r>
            <a:r>
              <a:rPr lang="en-IN" sz="2400" dirty="0"/>
              <a:t>() -&gt; checks alphanumeric character</a:t>
            </a:r>
          </a:p>
          <a:p>
            <a:r>
              <a:rPr lang="en-IN" sz="2400" dirty="0"/>
              <a:t>The function returns</a:t>
            </a:r>
          </a:p>
          <a:p>
            <a:r>
              <a:rPr lang="en-IN" sz="2400" dirty="0"/>
              <a:t>	True if all characters in the string are alphanumeric</a:t>
            </a:r>
          </a:p>
          <a:p>
            <a:r>
              <a:rPr lang="en-IN" sz="2400" dirty="0"/>
              <a:t>	False if at least one character is not alphanumeric</a:t>
            </a:r>
          </a:p>
          <a:p>
            <a:endParaRPr lang="en-IN" sz="2400" dirty="0"/>
          </a:p>
          <a:p>
            <a:endParaRPr lang="en-IN" sz="2400" dirty="0"/>
          </a:p>
          <a:p>
            <a:pPr>
              <a:buFont typeface="Arial" pitchFamily="34" charset="0"/>
              <a:buChar char="•"/>
            </a:pPr>
            <a:r>
              <a:rPr lang="en-IN" sz="2400" dirty="0"/>
              <a:t> the </a:t>
            </a:r>
            <a:r>
              <a:rPr lang="en-IN" sz="2400" dirty="0" err="1"/>
              <a:t>endswith</a:t>
            </a:r>
            <a:r>
              <a:rPr lang="en-IN" sz="2400" dirty="0"/>
              <a:t>() returns a </a:t>
            </a:r>
            <a:r>
              <a:rPr lang="en-IN" sz="2400" dirty="0" err="1"/>
              <a:t>boolean</a:t>
            </a:r>
            <a:endParaRPr lang="en-IN" sz="2400" dirty="0"/>
          </a:p>
          <a:p>
            <a:r>
              <a:rPr lang="en-IN" sz="2400" dirty="0"/>
              <a:t>It returns True if string ends with the specified suffix</a:t>
            </a:r>
          </a:p>
          <a:p>
            <a:r>
              <a:rPr lang="en-IN" sz="2400" dirty="0"/>
              <a:t>It returns False if string </a:t>
            </a:r>
            <a:r>
              <a:rPr lang="en-IN" sz="2400" dirty="0" err="1"/>
              <a:t>doesnt</a:t>
            </a:r>
            <a:r>
              <a:rPr lang="en-IN" sz="2400" dirty="0"/>
              <a:t> end with the specified suffix</a:t>
            </a:r>
          </a:p>
          <a:p>
            <a:endParaRPr lang="en-IN" sz="2400" dirty="0"/>
          </a:p>
          <a:p>
            <a:r>
              <a:rPr lang="en-IN" sz="2400" dirty="0" err="1"/>
              <a:t>Eg</a:t>
            </a:r>
            <a:r>
              <a:rPr lang="en-IN" sz="2400" dirty="0"/>
              <a:t> S=“Python is Fun”</a:t>
            </a:r>
          </a:p>
          <a:p>
            <a:r>
              <a:rPr lang="en-IN" sz="2400" dirty="0"/>
              <a:t>     R=</a:t>
            </a:r>
            <a:r>
              <a:rPr lang="en-IN" sz="2400" dirty="0" err="1"/>
              <a:t>S.endswith</a:t>
            </a:r>
            <a:r>
              <a:rPr lang="en-IN" sz="2400" dirty="0"/>
              <a:t>(“is fun”) -&gt; will return true</a:t>
            </a:r>
          </a:p>
        </p:txBody>
      </p:sp>
      <p:sp>
        <p:nvSpPr>
          <p:cNvPr id="4" name="TextBox 3"/>
          <p:cNvSpPr txBox="1"/>
          <p:nvPr/>
        </p:nvSpPr>
        <p:spPr>
          <a:xfrm>
            <a:off x="886691" y="205839"/>
            <a:ext cx="8296893" cy="913007"/>
          </a:xfrm>
          <a:prstGeom prst="rect">
            <a:avLst/>
          </a:prstGeom>
          <a:noFill/>
        </p:spPr>
        <p:txBody>
          <a:bodyPr wrap="square" rtlCol="0">
            <a:spAutoFit/>
          </a:bodyPr>
          <a:lstStyle/>
          <a:p>
            <a:r>
              <a:rPr lang="en-IN" sz="5333" dirty="0"/>
              <a:t>String continue</a:t>
            </a:r>
          </a:p>
        </p:txBody>
      </p:sp>
    </p:spTree>
    <p:extLst>
      <p:ext uri="{BB962C8B-B14F-4D97-AF65-F5344CB8AC3E}">
        <p14:creationId xmlns:p14="http://schemas.microsoft.com/office/powerpoint/2010/main" val="4262010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r>
              <a:rPr lang="en" dirty="0">
                <a:solidFill>
                  <a:srgbClr val="294667"/>
                </a:solidFill>
              </a:rPr>
              <a:t>8</a:t>
            </a:r>
          </a:p>
        </p:txBody>
      </p:sp>
      <p:sp>
        <p:nvSpPr>
          <p:cNvPr id="199" name="Shape 199"/>
          <p:cNvSpPr txBox="1">
            <a:spLocks noGrp="1"/>
          </p:cNvSpPr>
          <p:nvPr>
            <p:ph type="title" idx="4294967295"/>
          </p:nvPr>
        </p:nvSpPr>
        <p:spPr>
          <a:xfrm>
            <a:off x="1862666" y="0"/>
            <a:ext cx="7292027" cy="529213"/>
          </a:xfrm>
          <a:prstGeom prst="rect">
            <a:avLst/>
          </a:prstGeom>
        </p:spPr>
        <p:txBody>
          <a:bodyPr vert="horz" lIns="121900" tIns="121900" rIns="121900" bIns="121900" rtlCol="0" anchor="ctr" anchorCtr="0">
            <a:noAutofit/>
          </a:bodyPr>
          <a:lstStyle/>
          <a:p>
            <a:pPr algn="ctr"/>
            <a:r>
              <a:rPr lang="en-IN" altLang="en-US" dirty="0"/>
              <a:t>Deﬁning Functions</a:t>
            </a:r>
            <a:endParaRPr lang="en" dirty="0">
              <a:solidFill>
                <a:srgbClr val="FFFFFF"/>
              </a:solidFill>
            </a:endParaRPr>
          </a:p>
        </p:txBody>
      </p:sp>
      <p:sp>
        <p:nvSpPr>
          <p:cNvPr id="4" name="Rectangle 3"/>
          <p:cNvSpPr/>
          <p:nvPr/>
        </p:nvSpPr>
        <p:spPr>
          <a:xfrm>
            <a:off x="801511" y="1196622"/>
            <a:ext cx="11390489" cy="3374642"/>
          </a:xfrm>
          <a:prstGeom prst="rect">
            <a:avLst/>
          </a:prstGeom>
        </p:spPr>
        <p:txBody>
          <a:bodyPr wrap="square">
            <a:spAutoFit/>
          </a:bodyPr>
          <a:lstStyle/>
          <a:p>
            <a:pPr marL="342900" indent="-342900">
              <a:buFont typeface="Arial" panose="020B0604020202020204" pitchFamily="34" charset="0"/>
              <a:buChar char="•"/>
            </a:pPr>
            <a:r>
              <a:rPr lang="en-IN" sz="2133" dirty="0">
                <a:ea typeface="Open Sans" panose="020B0604020202020204" charset="0"/>
                <a:cs typeface="Open Sans" panose="020B0604020202020204" charset="0"/>
              </a:rPr>
              <a:t>The keyword def introduces a function deﬁnition. </a:t>
            </a:r>
          </a:p>
          <a:p>
            <a:pPr marL="342900" indent="-342900">
              <a:buFont typeface="Arial" panose="020B0604020202020204" pitchFamily="34" charset="0"/>
              <a:buChar char="•"/>
            </a:pPr>
            <a:r>
              <a:rPr lang="en-IN" sz="2133" dirty="0">
                <a:ea typeface="Open Sans" panose="020B0604020202020204" charset="0"/>
                <a:cs typeface="Open Sans" panose="020B0604020202020204" charset="0"/>
              </a:rPr>
              <a:t>It must be followed by the function name and the parenthesized list of formal parameters. </a:t>
            </a:r>
          </a:p>
          <a:p>
            <a:pPr marL="342900" indent="-342900">
              <a:buFont typeface="Arial" panose="020B0604020202020204" pitchFamily="34" charset="0"/>
              <a:buChar char="•"/>
            </a:pPr>
            <a:r>
              <a:rPr lang="en-IN" sz="2133" dirty="0">
                <a:ea typeface="Open Sans" panose="020B0604020202020204" charset="0"/>
                <a:cs typeface="Open Sans" panose="020B0604020202020204" charset="0"/>
              </a:rPr>
              <a:t>The statements that form the body of the function start at the next line, and must be indented. </a:t>
            </a:r>
          </a:p>
          <a:p>
            <a:pPr marL="342900" indent="-342900">
              <a:buFont typeface="Arial" panose="020B0604020202020204" pitchFamily="34" charset="0"/>
              <a:buChar char="•"/>
            </a:pPr>
            <a:r>
              <a:rPr lang="en-IN" sz="2133" dirty="0">
                <a:ea typeface="Open Sans" panose="020B0604020202020204" charset="0"/>
                <a:cs typeface="Open Sans" panose="020B0604020202020204" charset="0"/>
              </a:rPr>
              <a:t>The ﬁrst statement of the function body can optionally be a string literal; this string literal is the function’s documentation string, or docstring. (More about docstrings can be found in the section Documentation Strings.) </a:t>
            </a:r>
          </a:p>
          <a:p>
            <a:pPr marL="342900" indent="-342900">
              <a:buFont typeface="Arial" panose="020B0604020202020204" pitchFamily="34" charset="0"/>
              <a:buChar char="•"/>
            </a:pPr>
            <a:r>
              <a:rPr lang="en-IN" sz="2133" dirty="0">
                <a:ea typeface="Open Sans" panose="020B0604020202020204" charset="0"/>
                <a:cs typeface="Open Sans" panose="020B0604020202020204" charset="0"/>
              </a:rPr>
              <a:t>There are tools which use docstrings to automatically produce online or printed</a:t>
            </a:r>
          </a:p>
          <a:p>
            <a:r>
              <a:rPr lang="en-IN" sz="2133" dirty="0">
                <a:ea typeface="Open Sans" panose="020B0604020202020204" charset="0"/>
                <a:cs typeface="Open Sans" panose="020B0604020202020204" charset="0"/>
              </a:rPr>
              <a:t>documentation, or to let the user interactively browse through code</a:t>
            </a:r>
          </a:p>
        </p:txBody>
      </p:sp>
    </p:spTree>
    <p:extLst>
      <p:ext uri="{BB962C8B-B14F-4D97-AF65-F5344CB8AC3E}">
        <p14:creationId xmlns:p14="http://schemas.microsoft.com/office/powerpoint/2010/main" val="187389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Shape 200"/>
          <p:cNvSpPr txBox="1">
            <a:spLocks noGrp="1"/>
          </p:cNvSpPr>
          <p:nvPr>
            <p:ph type="sldNum" idx="12"/>
          </p:nvPr>
        </p:nvSpPr>
        <p:spPr>
          <a:prstGeom prst="rect">
            <a:avLst/>
          </a:prstGeom>
        </p:spPr>
        <p:txBody>
          <a:bodyPr vert="horz" lIns="121900" tIns="121900" rIns="121900" bIns="121900" rtlCol="0" anchor="ctr" anchorCtr="0">
            <a:noAutofit/>
          </a:bodyPr>
          <a:lstStyle/>
          <a:p>
            <a:fld id="{00000000-1234-1234-1234-123412341234}" type="slidenum">
              <a:rPr lang="en">
                <a:solidFill>
                  <a:srgbClr val="294667"/>
                </a:solidFill>
              </a:rPr>
              <a:pPr/>
              <a:t>9</a:t>
            </a:fld>
            <a:endParaRPr lang="en">
              <a:solidFill>
                <a:srgbClr val="294667"/>
              </a:solidFill>
            </a:endParaRPr>
          </a:p>
        </p:txBody>
      </p:sp>
      <p:sp>
        <p:nvSpPr>
          <p:cNvPr id="199" name="Shape 199"/>
          <p:cNvSpPr txBox="1">
            <a:spLocks noGrp="1"/>
          </p:cNvSpPr>
          <p:nvPr>
            <p:ph type="title" idx="4294967295"/>
          </p:nvPr>
        </p:nvSpPr>
        <p:spPr>
          <a:xfrm>
            <a:off x="348346" y="1"/>
            <a:ext cx="11479479" cy="1092529"/>
          </a:xfrm>
          <a:prstGeom prst="rect">
            <a:avLst/>
          </a:prstGeom>
        </p:spPr>
        <p:txBody>
          <a:bodyPr vert="horz" lIns="121900" tIns="121900" rIns="121900" bIns="121900" rtlCol="0" anchor="ctr" anchorCtr="0">
            <a:noAutofit/>
          </a:bodyPr>
          <a:lstStyle/>
          <a:p>
            <a:pPr algn="ctr"/>
            <a:r>
              <a:rPr lang="en-IN" altLang="en-US" sz="6000" dirty="0"/>
              <a:t>Deﬁning Functions</a:t>
            </a:r>
            <a:endParaRPr lang="en" sz="6000" dirty="0">
              <a:solidFill>
                <a:srgbClr val="FFFFFF"/>
              </a:solidFill>
            </a:endParaRPr>
          </a:p>
        </p:txBody>
      </p:sp>
      <p:sp>
        <p:nvSpPr>
          <p:cNvPr id="4" name="Rectangle 3"/>
          <p:cNvSpPr/>
          <p:nvPr/>
        </p:nvSpPr>
        <p:spPr>
          <a:xfrm>
            <a:off x="427512" y="1774948"/>
            <a:ext cx="11479480" cy="4607095"/>
          </a:xfrm>
          <a:prstGeom prst="rect">
            <a:avLst/>
          </a:prstGeom>
        </p:spPr>
        <p:txBody>
          <a:bodyPr wrap="square">
            <a:spAutoFit/>
          </a:bodyPr>
          <a:lstStyle/>
          <a:p>
            <a:r>
              <a:rPr lang="en-IN" sz="2667" dirty="0">
                <a:ea typeface="Open Sans" panose="020B0604020202020204" charset="0"/>
                <a:cs typeface="Open Sans" panose="020B0604020202020204" charset="0"/>
              </a:rPr>
              <a:t>&gt;&gt;&gt; def fib(n):                                      # write Fibonacci series up to n </a:t>
            </a:r>
          </a:p>
          <a:p>
            <a:r>
              <a:rPr lang="en-IN" sz="2667" dirty="0">
                <a:ea typeface="Open Sans" panose="020B0604020202020204" charset="0"/>
                <a:cs typeface="Open Sans" panose="020B0604020202020204" charset="0"/>
              </a:rPr>
              <a:t>	... """Print a Fibonacci series up to n.""" </a:t>
            </a:r>
          </a:p>
          <a:p>
            <a:r>
              <a:rPr lang="en-IN" sz="2667" dirty="0">
                <a:ea typeface="Open Sans" panose="020B0604020202020204" charset="0"/>
                <a:cs typeface="Open Sans" panose="020B0604020202020204" charset="0"/>
              </a:rPr>
              <a:t>	... a, b = 0, 1 </a:t>
            </a:r>
          </a:p>
          <a:p>
            <a:r>
              <a:rPr lang="en-IN" sz="2667" dirty="0">
                <a:ea typeface="Open Sans" panose="020B0604020202020204" charset="0"/>
                <a:cs typeface="Open Sans" panose="020B0604020202020204" charset="0"/>
              </a:rPr>
              <a:t>	... while a &lt; n: </a:t>
            </a:r>
          </a:p>
          <a:p>
            <a:r>
              <a:rPr lang="en-IN" sz="2667" dirty="0">
                <a:ea typeface="Open Sans" panose="020B0604020202020204" charset="0"/>
                <a:cs typeface="Open Sans" panose="020B0604020202020204" charset="0"/>
              </a:rPr>
              <a:t>		... print(a, end=' ‘) </a:t>
            </a:r>
          </a:p>
          <a:p>
            <a:r>
              <a:rPr lang="en-IN" sz="2667" dirty="0">
                <a:ea typeface="Open Sans" panose="020B0604020202020204" charset="0"/>
                <a:cs typeface="Open Sans" panose="020B0604020202020204" charset="0"/>
              </a:rPr>
              <a:t>		... a, b = b, </a:t>
            </a:r>
            <a:r>
              <a:rPr lang="en-IN" sz="2667" dirty="0" err="1">
                <a:ea typeface="Open Sans" panose="020B0604020202020204" charset="0"/>
                <a:cs typeface="Open Sans" panose="020B0604020202020204" charset="0"/>
              </a:rPr>
              <a:t>a+b</a:t>
            </a:r>
            <a:r>
              <a:rPr lang="en-IN" sz="2667" dirty="0">
                <a:ea typeface="Open Sans" panose="020B0604020202020204" charset="0"/>
                <a:cs typeface="Open Sans" panose="020B0604020202020204" charset="0"/>
              </a:rPr>
              <a:t> </a:t>
            </a:r>
          </a:p>
          <a:p>
            <a:r>
              <a:rPr lang="en-IN" sz="2667" dirty="0">
                <a:ea typeface="Open Sans" panose="020B0604020202020204" charset="0"/>
                <a:cs typeface="Open Sans" panose="020B0604020202020204" charset="0"/>
              </a:rPr>
              <a:t>	... print() </a:t>
            </a:r>
          </a:p>
          <a:p>
            <a:r>
              <a:rPr lang="en-IN" sz="2667" dirty="0">
                <a:ea typeface="Open Sans" panose="020B0604020202020204" charset="0"/>
                <a:cs typeface="Open Sans" panose="020B0604020202020204" charset="0"/>
              </a:rPr>
              <a:t>... &gt;&gt;&gt;   fib(2000)                                 # Now call the function we just defined:</a:t>
            </a:r>
          </a:p>
          <a:p>
            <a:r>
              <a:rPr lang="en-IN" sz="2667" dirty="0">
                <a:ea typeface="Open Sans" panose="020B0604020202020204" charset="0"/>
                <a:cs typeface="Open Sans" panose="020B0604020202020204" charset="0"/>
              </a:rPr>
              <a:t> </a:t>
            </a:r>
          </a:p>
          <a:p>
            <a:r>
              <a:rPr lang="en-IN" sz="2667" dirty="0">
                <a:ea typeface="Open Sans" panose="020B0604020202020204" charset="0"/>
                <a:cs typeface="Open Sans" panose="020B0604020202020204" charset="0"/>
              </a:rPr>
              <a:t>... 0 1 1 2 3 5 8 13 21 34 55 89 144 233 377 610 987 1597</a:t>
            </a:r>
          </a:p>
        </p:txBody>
      </p:sp>
    </p:spTree>
    <p:extLst>
      <p:ext uri="{BB962C8B-B14F-4D97-AF65-F5344CB8AC3E}">
        <p14:creationId xmlns:p14="http://schemas.microsoft.com/office/powerpoint/2010/main" val="669693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836</TotalTime>
  <Words>1726</Words>
  <Application>Microsoft Office PowerPoint</Application>
  <PresentationFormat>Widescreen</PresentationFormat>
  <Paragraphs>274</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Open Sans</vt:lpstr>
      <vt:lpstr>Roboto</vt:lpstr>
      <vt:lpstr>Wingdings 3</vt:lpstr>
      <vt:lpstr>Wisp</vt:lpstr>
      <vt:lpstr>Strings</vt:lpstr>
      <vt:lpstr>Strings</vt:lpstr>
      <vt:lpstr>Strings</vt:lpstr>
      <vt:lpstr>Strings</vt:lpstr>
      <vt:lpstr>Strings</vt:lpstr>
      <vt:lpstr>PowerPoint Presentation</vt:lpstr>
      <vt:lpstr>PowerPoint Presentation</vt:lpstr>
      <vt:lpstr>Deﬁning Functions</vt:lpstr>
      <vt:lpstr>Deﬁning Functions</vt:lpstr>
      <vt:lpstr>      Default Argument Values</vt:lpstr>
      <vt:lpstr>      Default Argument Values</vt:lpstr>
      <vt:lpstr>Keyword Arguments</vt:lpstr>
      <vt:lpstr>      Keyword Arguments</vt:lpstr>
      <vt:lpstr>     Arbitrary Argument Lists</vt:lpstr>
      <vt:lpstr>     Arbitrary Argument Lists</vt:lpstr>
      <vt:lpstr>     Lambda Expressions</vt:lpstr>
      <vt:lpstr>     Lambda Expressions</vt:lpstr>
      <vt:lpstr>     Lambda Expressions</vt:lpstr>
      <vt:lpstr>Scope of Variable:</vt:lpstr>
      <vt:lpstr>1)Local Variable</vt:lpstr>
      <vt:lpstr>2)Global Variable</vt:lpstr>
      <vt:lpstr>Single line output:</vt:lpstr>
      <vt:lpstr>Do while:</vt:lpstr>
      <vt:lpstr>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dc:title>
  <dc:creator>Deepak Kumar</dc:creator>
  <cp:lastModifiedBy>WTL_DELL_LAP-1</cp:lastModifiedBy>
  <cp:revision>11</cp:revision>
  <dcterms:created xsi:type="dcterms:W3CDTF">2018-06-01T13:19:44Z</dcterms:created>
  <dcterms:modified xsi:type="dcterms:W3CDTF">2018-06-03T04:36:18Z</dcterms:modified>
</cp:coreProperties>
</file>