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92" r:id="rId3"/>
    <p:sldId id="398" r:id="rId4"/>
    <p:sldId id="399" r:id="rId5"/>
    <p:sldId id="397" r:id="rId6"/>
    <p:sldId id="293" r:id="rId7"/>
    <p:sldId id="367" r:id="rId8"/>
    <p:sldId id="400" r:id="rId9"/>
    <p:sldId id="401" r:id="rId10"/>
    <p:sldId id="402" r:id="rId11"/>
    <p:sldId id="311" r:id="rId12"/>
    <p:sldId id="312" r:id="rId13"/>
    <p:sldId id="313" r:id="rId14"/>
    <p:sldId id="368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08157-1F14-4DA1-8BDD-88D74F5262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C1E4F-4CF4-47AE-A001-FFDB0C928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4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35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54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18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55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bright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5738100" y="6142333"/>
            <a:ext cx="715600" cy="7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‹#›</a:t>
            </a:fld>
            <a:endParaRPr lang="en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6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D98-31CA-4252-8B3D-46FF350E6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688" y="496711"/>
            <a:ext cx="9007299" cy="666045"/>
          </a:xfrm>
        </p:spPr>
        <p:txBody>
          <a:bodyPr>
            <a:normAutofit fontScale="90000"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3908-BC91-4800-AEB8-1C4C68BEF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267" y="1253067"/>
            <a:ext cx="11243733" cy="527191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Python, lists are mutable i.e., Python will not create a new list if we modify an element of the list.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works as a container that holds other objects in a given order.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perform various operations like insertion and deletion on list.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list can be composed by storing a sequence of different type of values separated by commas.</a:t>
            </a:r>
          </a:p>
          <a:p>
            <a:pPr algn="l"/>
            <a:r>
              <a:rPr lang="en-US" dirty="0"/>
              <a:t>Syntax:</a:t>
            </a:r>
          </a:p>
          <a:p>
            <a:pPr algn="l"/>
            <a:r>
              <a:rPr lang="en-US" dirty="0"/>
              <a:t>&lt;</a:t>
            </a:r>
            <a:r>
              <a:rPr lang="en-US" dirty="0" err="1"/>
              <a:t>list_name</a:t>
            </a:r>
            <a:r>
              <a:rPr lang="en-US" dirty="0"/>
              <a:t>&gt;=[value1,value2,value3,...,</a:t>
            </a:r>
            <a:r>
              <a:rPr lang="en-US" dirty="0" err="1"/>
              <a:t>valuen</a:t>
            </a:r>
            <a:r>
              <a:rPr lang="en-US" dirty="0"/>
              <a:t>];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6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D51B-EE3C-4B48-9CA1-8AA772A2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67" y="618518"/>
            <a:ext cx="10025159" cy="448284"/>
          </a:xfrm>
        </p:spPr>
        <p:txBody>
          <a:bodyPr>
            <a:normAutofit fontScale="90000"/>
          </a:bodyPr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8DE3-151F-41D6-B774-30A2AE074B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3732" y="1066802"/>
            <a:ext cx="10193867" cy="5791198"/>
          </a:xfrm>
        </p:spPr>
        <p:txBody>
          <a:bodyPr/>
          <a:lstStyle/>
          <a:p>
            <a:r>
              <a:rPr lang="en-US" dirty="0"/>
              <a:t>A tuple is a sequence of immutable objects,  therefore tuple cannot be changed.</a:t>
            </a:r>
          </a:p>
          <a:p>
            <a:r>
              <a:rPr lang="en-US" dirty="0"/>
              <a:t>The objects are enclosed within parenthesis and separated by comma.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Tuple_name</a:t>
            </a:r>
            <a:r>
              <a:rPr lang="en-US" dirty="0"/>
              <a:t>=(obj1,obj2,……)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94667"/>
                </a:solidFill>
              </a:rPr>
              <a:pPr/>
              <a:t>11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 idx="4294967295"/>
          </p:nvPr>
        </p:nvSpPr>
        <p:spPr>
          <a:xfrm>
            <a:off x="1" y="224367"/>
            <a:ext cx="10645421" cy="1348317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IN" altLang="en-US" sz="5400" dirty="0" err="1"/>
              <a:t>Tuples</a:t>
            </a:r>
            <a:endParaRPr lang="en" sz="54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822" y="1572684"/>
            <a:ext cx="101235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We saw that lists and strings have many common properties, such as indexing and slicing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They are two examples of sequence datatypes(see types </a:t>
            </a:r>
            <a:r>
              <a:rPr lang="en-IN" sz="32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seq</a:t>
            </a:r>
            <a:r>
              <a:rPr lang="en-IN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Since Python is an evolving language , other sequence datatypes may be added.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There is also another standard sequence data type: </a:t>
            </a:r>
            <a:r>
              <a:rPr lang="en-IN" sz="32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tuple.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2011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94667"/>
                </a:solidFill>
              </a:rPr>
              <a:pPr/>
              <a:t>12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 idx="4294967295"/>
          </p:nvPr>
        </p:nvSpPr>
        <p:spPr>
          <a:xfrm>
            <a:off x="1268316" y="450238"/>
            <a:ext cx="9405257" cy="617517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IN" altLang="en-US" sz="5400" dirty="0" err="1"/>
              <a:t>Tuples</a:t>
            </a:r>
            <a:endParaRPr lang="en" sz="54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340" y="1545608"/>
            <a:ext cx="12192000" cy="5076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IN" sz="26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similar to lists, they are immutable in nature. </a:t>
            </a:r>
          </a:p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IN" sz="26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separated by comma and parenthesis</a:t>
            </a:r>
          </a:p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IN" sz="2667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2667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tuple=(“mousita”,56,56.32,”nit”)</a:t>
            </a:r>
          </a:p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IN" sz="2667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differences between tuples and lists are, the tuples cannot be changed unlike lists and tuples use parentheses, whereas lists use square brackets.</a:t>
            </a:r>
            <a:endParaRPr lang="en-IN" sz="26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>
              <a:lnSpc>
                <a:spcPts val="2300"/>
              </a:lnSpc>
              <a:spcBef>
                <a:spcPts val="400"/>
              </a:spcBef>
              <a:spcAft>
                <a:spcPts val="1067"/>
              </a:spcAft>
              <a:buSzPts val="1000"/>
              <a:buFont typeface="Courier New" panose="02070309020205020404" pitchFamily="49" charset="0"/>
              <a:buChar char="o"/>
              <a:tabLst>
                <a:tab pos="609585" algn="l"/>
              </a:tabLst>
            </a:pPr>
            <a:r>
              <a:rPr lang="en-IN" sz="2667" b="1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are enclosed in parenthesis and cannot be changed.</a:t>
            </a:r>
            <a:endParaRPr lang="en-IN" sz="26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</a:pPr>
            <a:r>
              <a:rPr lang="en-IN" sz="2667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t1 = ('java', 'Python',2018 , 2017)</a:t>
            </a:r>
            <a:endParaRPr lang="en-IN" sz="26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</a:pPr>
            <a:r>
              <a:rPr lang="en-IN" sz="2667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t2 = (1, 2, 3, 4, 5)</a:t>
            </a:r>
            <a:endParaRPr lang="en-IN" sz="26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</a:pPr>
            <a:r>
              <a:rPr lang="en-IN" sz="2667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t3 = "A", "B", "c", "d"</a:t>
            </a:r>
            <a:endParaRPr lang="en-IN" sz="26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4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94667"/>
                </a:solidFill>
              </a:rPr>
              <a:pPr/>
              <a:t>13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 idx="4294967295"/>
          </p:nvPr>
        </p:nvSpPr>
        <p:spPr>
          <a:xfrm>
            <a:off x="617518" y="316676"/>
            <a:ext cx="9373589" cy="902525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IN" altLang="en-US" sz="7200" dirty="0" err="1"/>
              <a:t>Tuples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174" y="1350624"/>
            <a:ext cx="11637817" cy="5271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tuple is defines as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t=()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tuple-&gt;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(“tuple is” ,t1[0])   -&gt; Java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is not possible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t[0]=’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jee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a tuple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t</a:t>
            </a:r>
          </a:p>
        </p:txBody>
      </p:sp>
    </p:spTree>
    <p:extLst>
      <p:ext uri="{BB962C8B-B14F-4D97-AF65-F5344CB8AC3E}">
        <p14:creationId xmlns:p14="http://schemas.microsoft.com/office/powerpoint/2010/main" val="16045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14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339" y="1019274"/>
            <a:ext cx="11938661" cy="552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slicing also support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t[-1] -&gt; last element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t[:2] -&gt; first 2 elements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t.index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(value) -&gt; will give you the index of the value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will count the no of times the value appear in the tuple</a:t>
            </a:r>
          </a:p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t.count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(‘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’)- &gt;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give 1</a:t>
            </a:r>
          </a:p>
          <a:p>
            <a:r>
              <a:rPr lang="en-IN" sz="2400" dirty="0"/>
              <a:t>#using merge of tuples with the + operator you can add an element and it will create a new tuple</a:t>
            </a:r>
          </a:p>
          <a:p>
            <a:r>
              <a:rPr lang="en-IN" sz="2400" dirty="0"/>
              <a:t>T1=t1+(‘java’,)</a:t>
            </a:r>
          </a:p>
          <a:p>
            <a:r>
              <a:rPr lang="en-IN" sz="2400" dirty="0"/>
              <a:t>max(t1)-&gt; will give the max elements in the tuple, but the tuple should be only contains same data type</a:t>
            </a:r>
          </a:p>
          <a:p>
            <a:r>
              <a:rPr lang="en-IN" sz="2400" dirty="0"/>
              <a:t>min(t1) same as max</a:t>
            </a:r>
          </a:p>
        </p:txBody>
      </p:sp>
    </p:spTree>
    <p:extLst>
      <p:ext uri="{BB962C8B-B14F-4D97-AF65-F5344CB8AC3E}">
        <p14:creationId xmlns:p14="http://schemas.microsoft.com/office/powerpoint/2010/main" val="331815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F226-8289-42E1-B4EE-E0B90594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67" y="618518"/>
            <a:ext cx="9923559" cy="532950"/>
          </a:xfrm>
        </p:spPr>
        <p:txBody>
          <a:bodyPr>
            <a:normAutofit fontScale="90000"/>
          </a:bodyPr>
          <a:lstStyle/>
          <a:p>
            <a:r>
              <a:rPr lang="en-US" dirty="0"/>
              <a:t>Tuple of Tuples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8D4C-AF0D-4EE2-8CC3-56BF252EE4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4711" y="1241778"/>
            <a:ext cx="10272889" cy="5271911"/>
          </a:xfrm>
        </p:spPr>
        <p:txBody>
          <a:bodyPr/>
          <a:lstStyle/>
          <a:p>
            <a:r>
              <a:rPr lang="en-US" dirty="0"/>
              <a:t>Tuples can also be nested, it means we can pass tuple as an element to create a new tuple.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tupl1='a','mahesh',10.56  </a:t>
            </a:r>
          </a:p>
          <a:p>
            <a:pPr marL="0" indent="0">
              <a:buNone/>
            </a:pPr>
            <a:r>
              <a:rPr lang="en-US" dirty="0"/>
              <a:t>  tupl2=tupl1,(10,20,30)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 (tupl1)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 (tupl2 )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9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7AAB-7A07-4D06-9DBC-9B3297BE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22F6-7577-47CB-85FC-498383206D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691" y="3081495"/>
            <a:ext cx="6340389" cy="1837087"/>
          </a:xfrm>
          <a:prstGeom prst="rect">
            <a:avLst/>
          </a:prstGeom>
        </p:spPr>
      </p:pic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94667"/>
                </a:solidFill>
              </a:rPr>
              <a:pPr/>
              <a:t>2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 idx="4294967295"/>
          </p:nvPr>
        </p:nvSpPr>
        <p:spPr>
          <a:xfrm>
            <a:off x="2105892" y="348343"/>
            <a:ext cx="7263886" cy="649184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IN" altLang="en-US" sz="6000" dirty="0"/>
              <a:t>Lists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842" y="1564243"/>
            <a:ext cx="118911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  <a:ea typeface="Open Sans" panose="020B0604020202020204" charset="0"/>
                <a:cs typeface="Open Sans" panose="020B0604020202020204" charset="0"/>
              </a:rPr>
              <a:t>Python knows a number of compound data types, used to group together other values. The most versatile is the list, which can be written as a list of comma-separated values (items) between square </a:t>
            </a:r>
            <a:r>
              <a:rPr lang="en-IN" sz="2400" dirty="0" err="1">
                <a:latin typeface="+mj-lt"/>
                <a:ea typeface="Open Sans" panose="020B0604020202020204" charset="0"/>
                <a:cs typeface="Open Sans" panose="020B0604020202020204" charset="0"/>
              </a:rPr>
              <a:t>brackets.Lists</a:t>
            </a:r>
            <a:r>
              <a:rPr lang="en-IN" sz="2400" dirty="0">
                <a:latin typeface="+mj-lt"/>
                <a:ea typeface="Open Sans" panose="020B0604020202020204" charset="0"/>
                <a:cs typeface="Open Sans" panose="020B0604020202020204" charset="0"/>
              </a:rPr>
              <a:t> might contain items of different types, but usually the items all have the same type.</a:t>
            </a:r>
          </a:p>
          <a:p>
            <a:endParaRPr lang="en-IN" sz="2400" dirty="0">
              <a:latin typeface="+mj-lt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2400" dirty="0">
                <a:latin typeface="+mj-lt"/>
                <a:ea typeface="Open Sans" panose="020B0604020202020204" charset="0"/>
                <a:cs typeface="Open Sans" panose="020B0604020202020204" charset="0"/>
              </a:rPr>
              <a:t>&gt;&gt;&gt; squares = [1, 4, 9, 16, 25] </a:t>
            </a:r>
          </a:p>
          <a:p>
            <a:r>
              <a:rPr lang="en-IN" sz="2400" dirty="0">
                <a:latin typeface="+mj-lt"/>
                <a:ea typeface="Open Sans" panose="020B0604020202020204" charset="0"/>
                <a:cs typeface="Open Sans" panose="020B0604020202020204" charset="0"/>
              </a:rPr>
              <a:t>&gt;&gt;&gt; squares </a:t>
            </a:r>
          </a:p>
          <a:p>
            <a:r>
              <a:rPr lang="en-IN" sz="2400" dirty="0">
                <a:latin typeface="+mj-lt"/>
                <a:ea typeface="Open Sans" panose="020B0604020202020204" charset="0"/>
                <a:cs typeface="Open Sans" panose="020B0604020202020204" charset="0"/>
              </a:rPr>
              <a:t>[1, 4, 9, 16, 25] </a:t>
            </a:r>
          </a:p>
          <a:p>
            <a:endParaRPr lang="en-IN" sz="2400" dirty="0">
              <a:latin typeface="+mj-lt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2400" dirty="0">
                <a:latin typeface="+mj-lt"/>
                <a:ea typeface="Open Sans" panose="020B0604020202020204" charset="0"/>
                <a:cs typeface="Open Sans" panose="020B0604020202020204" charset="0"/>
              </a:rPr>
              <a:t>All slice operations return a new list containing the requested elements. This means that the following slice returns a new (shallow) copy of the list: </a:t>
            </a:r>
          </a:p>
          <a:p>
            <a:endParaRPr lang="en-IN" sz="2400" dirty="0">
              <a:latin typeface="+mj-lt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2400" dirty="0">
                <a:latin typeface="+mj-lt"/>
                <a:ea typeface="Open Sans" panose="020B0604020202020204" charset="0"/>
                <a:cs typeface="Open Sans" panose="020B0604020202020204" charset="0"/>
              </a:rPr>
              <a:t>&gt;&gt;&gt; squares[:]</a:t>
            </a:r>
          </a:p>
          <a:p>
            <a:r>
              <a:rPr lang="en-IN" sz="2400" dirty="0">
                <a:latin typeface="+mj-lt"/>
                <a:ea typeface="Open Sans" panose="020B0604020202020204" charset="0"/>
                <a:cs typeface="Open Sans" panose="020B0604020202020204" charset="0"/>
              </a:rPr>
              <a:t> [1, 4, 9, 16, 25] </a:t>
            </a:r>
          </a:p>
        </p:txBody>
      </p:sp>
    </p:spTree>
    <p:extLst>
      <p:ext uri="{BB962C8B-B14F-4D97-AF65-F5344CB8AC3E}">
        <p14:creationId xmlns:p14="http://schemas.microsoft.com/office/powerpoint/2010/main" val="2640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88D9-B0A5-4FC0-AEA7-D0289F3C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618517"/>
            <a:ext cx="9957426" cy="5442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Accessing List Elements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5CD1-B923-4B0B-BD31-C1F806693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222" y="1162756"/>
            <a:ext cx="10487378" cy="5350933"/>
          </a:xfrm>
        </p:spPr>
        <p:txBody>
          <a:bodyPr/>
          <a:lstStyle/>
          <a:p>
            <a:pPr marL="0" indent="0">
              <a:buNone/>
            </a:pPr>
            <a:r>
              <a:rPr lang="nn-NO" dirty="0"/>
              <a:t>data1=[1,2,3,4];  </a:t>
            </a:r>
          </a:p>
          <a:p>
            <a:pPr marL="0" indent="0">
              <a:buNone/>
            </a:pPr>
            <a:r>
              <a:rPr lang="nn-NO" dirty="0"/>
              <a:t>data2=['x','y','z'];  </a:t>
            </a:r>
          </a:p>
          <a:p>
            <a:pPr marL="0" indent="0">
              <a:buNone/>
            </a:pPr>
            <a:r>
              <a:rPr lang="nn-NO" b="1" dirty="0"/>
              <a:t>print</a:t>
            </a:r>
            <a:r>
              <a:rPr lang="nn-NO" dirty="0"/>
              <a:t> data1[0]  </a:t>
            </a:r>
          </a:p>
          <a:p>
            <a:pPr marL="0" indent="0">
              <a:buNone/>
            </a:pPr>
            <a:r>
              <a:rPr lang="nn-NO" b="1" dirty="0"/>
              <a:t>print</a:t>
            </a:r>
            <a:r>
              <a:rPr lang="nn-NO" dirty="0"/>
              <a:t> data1[0:2]  </a:t>
            </a:r>
          </a:p>
          <a:p>
            <a:pPr marL="0" indent="0">
              <a:buNone/>
            </a:pPr>
            <a:r>
              <a:rPr lang="nn-NO" b="1" dirty="0"/>
              <a:t>print</a:t>
            </a:r>
            <a:r>
              <a:rPr lang="nn-NO" dirty="0"/>
              <a:t> data2[-3:-1]  </a:t>
            </a:r>
          </a:p>
          <a:p>
            <a:pPr marL="0" indent="0">
              <a:buNone/>
            </a:pPr>
            <a:r>
              <a:rPr lang="nn-NO" b="1" dirty="0"/>
              <a:t>print</a:t>
            </a:r>
            <a:r>
              <a:rPr lang="nn-NO" dirty="0"/>
              <a:t> data1[0:]  </a:t>
            </a:r>
          </a:p>
          <a:p>
            <a:pPr marL="0" indent="0">
              <a:buNone/>
            </a:pPr>
            <a:r>
              <a:rPr lang="nn-NO" b="1" dirty="0"/>
              <a:t>print</a:t>
            </a:r>
            <a:r>
              <a:rPr lang="nn-NO" dirty="0"/>
              <a:t> data2[:2]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4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1CB8-C216-4C65-8C31-BF699BA9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22" y="618518"/>
            <a:ext cx="9776804" cy="736150"/>
          </a:xfrm>
        </p:spPr>
        <p:txBody>
          <a:bodyPr/>
          <a:lstStyle/>
          <a:p>
            <a:r>
              <a:rPr lang="en-US" dirty="0"/>
              <a:t>Elements in a Lists: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18A7-F85C-477A-B661-32897C2E90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222" y="1354668"/>
            <a:ext cx="10487378" cy="4436531"/>
          </a:xfrm>
        </p:spPr>
        <p:txBody>
          <a:bodyPr/>
          <a:lstStyle/>
          <a:p>
            <a:r>
              <a:rPr lang="en-US" dirty="0"/>
              <a:t>Data=[1,2,3,4,5];  </a:t>
            </a:r>
          </a:p>
          <a:p>
            <a:pPr marL="0" indent="0">
              <a:buNone/>
            </a:pPr>
            <a:r>
              <a:rPr lang="en-US" dirty="0"/>
              <a:t>Diagram:</a:t>
            </a:r>
          </a:p>
          <a:p>
            <a:pPr marL="0" indent="0">
              <a:buNone/>
            </a:pPr>
            <a:r>
              <a:rPr lang="en-US" dirty="0"/>
              <a:t>            0      1    2      3      4  </a:t>
            </a:r>
          </a:p>
          <a:p>
            <a:pPr marL="0" indent="0">
              <a:buNone/>
            </a:pPr>
            <a:r>
              <a:rPr lang="en-US" dirty="0"/>
              <a:t>        |_1 _|  2  | 3  | 4   |  5 |</a:t>
            </a:r>
          </a:p>
          <a:p>
            <a:pPr marL="0" indent="0">
              <a:buNone/>
            </a:pPr>
            <a:r>
              <a:rPr lang="en-US" dirty="0"/>
              <a:t>              -5    -4    -3    -2    -1</a:t>
            </a:r>
          </a:p>
        </p:txBody>
      </p:sp>
    </p:spTree>
    <p:extLst>
      <p:ext uri="{BB962C8B-B14F-4D97-AF65-F5344CB8AC3E}">
        <p14:creationId xmlns:p14="http://schemas.microsoft.com/office/powerpoint/2010/main" val="114916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5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102" y="1907363"/>
            <a:ext cx="8114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Lists also support operations like concatenation: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&gt;&gt;&gt; squares + [36, 49, 64, 81, 100]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[1, 4, 9, 16, 25, 36, 49, 64, 81, 100] </a:t>
            </a:r>
          </a:p>
        </p:txBody>
      </p:sp>
      <p:sp>
        <p:nvSpPr>
          <p:cNvPr id="4" name="Rectangle 3"/>
          <p:cNvSpPr/>
          <p:nvPr/>
        </p:nvSpPr>
        <p:spPr>
          <a:xfrm>
            <a:off x="672935" y="3471530"/>
            <a:ext cx="885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/>
              <a:t>Name=[‘moo’,78,’ardent’,8.36]</a:t>
            </a:r>
          </a:p>
          <a:p>
            <a:pPr lvl="0"/>
            <a:r>
              <a:rPr lang="en-IN" sz="2400" dirty="0"/>
              <a:t>For w in name</a:t>
            </a:r>
          </a:p>
          <a:p>
            <a:pPr lvl="0"/>
            <a:r>
              <a:rPr lang="en-IN" sz="2400" dirty="0"/>
              <a:t>  print w</a:t>
            </a:r>
          </a:p>
          <a:p>
            <a:pPr lvl="0"/>
            <a:r>
              <a:rPr lang="en-IN" sz="2400" dirty="0"/>
              <a:t>Name[1:8]</a:t>
            </a:r>
          </a:p>
          <a:p>
            <a:pPr lvl="0"/>
            <a:r>
              <a:rPr lang="en-IN" sz="2400" dirty="0"/>
              <a:t>Lists are </a:t>
            </a:r>
            <a:r>
              <a:rPr lang="en-IN" sz="2400" dirty="0" err="1"/>
              <a:t>mutuable</a:t>
            </a:r>
            <a:endParaRPr lang="en-IN" sz="2400" dirty="0"/>
          </a:p>
          <a:p>
            <a:pPr lvl="0"/>
            <a:r>
              <a:rPr lang="en-IN" sz="2400" dirty="0"/>
              <a:t>Name[1]=8569 will effect</a:t>
            </a:r>
          </a:p>
        </p:txBody>
      </p:sp>
    </p:spTree>
    <p:extLst>
      <p:ext uri="{BB962C8B-B14F-4D97-AF65-F5344CB8AC3E}">
        <p14:creationId xmlns:p14="http://schemas.microsoft.com/office/powerpoint/2010/main" val="299840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691" y="3081495"/>
            <a:ext cx="6340389" cy="1837087"/>
          </a:xfrm>
          <a:prstGeom prst="rect">
            <a:avLst/>
          </a:prstGeom>
        </p:spPr>
      </p:pic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94667"/>
                </a:solidFill>
              </a:rPr>
              <a:pPr/>
              <a:t>6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 idx="4294967295"/>
          </p:nvPr>
        </p:nvSpPr>
        <p:spPr>
          <a:xfrm>
            <a:off x="1" y="0"/>
            <a:ext cx="6339417" cy="1380067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IN" altLang="en-US" sz="5867" dirty="0"/>
              <a:t>Lists</a:t>
            </a:r>
            <a:endParaRPr lang="en" sz="5867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840" y="1745689"/>
            <a:ext cx="11701152" cy="4196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67" dirty="0">
                <a:latin typeface="+mj-lt"/>
                <a:ea typeface="Open Sans" panose="020B0604020202020204" charset="0"/>
                <a:cs typeface="Open Sans" panose="020B0604020202020204" charset="0"/>
              </a:rPr>
              <a:t>Unlike strings, which are immutable, lists are a mutable type, i.e. it is possible to change their content:</a:t>
            </a:r>
          </a:p>
          <a:p>
            <a:endParaRPr lang="en-IN" sz="2667" dirty="0">
              <a:latin typeface="+mj-lt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2667" dirty="0">
                <a:latin typeface="+mj-lt"/>
                <a:ea typeface="Open Sans" panose="020B0604020202020204" charset="0"/>
                <a:cs typeface="Open Sans" panose="020B0604020202020204" charset="0"/>
              </a:rPr>
              <a:t>&gt;&gt;&gt; cubes = [1, 8, 27, 65, 125]                                  # something's wrong here </a:t>
            </a:r>
          </a:p>
          <a:p>
            <a:r>
              <a:rPr lang="en-IN" sz="2667" dirty="0">
                <a:latin typeface="+mj-lt"/>
                <a:ea typeface="Open Sans" panose="020B0604020202020204" charset="0"/>
                <a:cs typeface="Open Sans" panose="020B0604020202020204" charset="0"/>
              </a:rPr>
              <a:t>&gt;&gt;&gt; 4 ** 3                                                                   # the cube of 4 is 64, not 65! </a:t>
            </a:r>
          </a:p>
          <a:p>
            <a:r>
              <a:rPr lang="en-IN" sz="2667" dirty="0">
                <a:latin typeface="+mj-lt"/>
                <a:ea typeface="Open Sans" panose="020B0604020202020204" charset="0"/>
                <a:cs typeface="Open Sans" panose="020B0604020202020204" charset="0"/>
              </a:rPr>
              <a:t>64 </a:t>
            </a:r>
          </a:p>
          <a:p>
            <a:r>
              <a:rPr lang="en-IN" sz="2667" dirty="0">
                <a:latin typeface="+mj-lt"/>
                <a:ea typeface="Open Sans" panose="020B0604020202020204" charset="0"/>
                <a:cs typeface="Open Sans" panose="020B0604020202020204" charset="0"/>
              </a:rPr>
              <a:t>&gt;&gt;&gt; cubes[3] = 64                                                      # replace the wrong value </a:t>
            </a:r>
          </a:p>
          <a:p>
            <a:r>
              <a:rPr lang="en-IN" sz="2667" dirty="0">
                <a:latin typeface="+mj-lt"/>
                <a:ea typeface="Open Sans" panose="020B0604020202020204" charset="0"/>
                <a:cs typeface="Open Sans" panose="020B0604020202020204" charset="0"/>
              </a:rPr>
              <a:t>&gt;&gt;&gt; cubes </a:t>
            </a:r>
          </a:p>
          <a:p>
            <a:r>
              <a:rPr lang="en-IN" sz="2667" dirty="0">
                <a:latin typeface="+mj-lt"/>
                <a:ea typeface="Open Sans" panose="020B0604020202020204" charset="0"/>
                <a:cs typeface="Open Sans" panose="020B0604020202020204" charset="0"/>
              </a:rPr>
              <a:t>[1, 8, 27, 64, 125]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726" y="6105562"/>
            <a:ext cx="541610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133" dirty="0"/>
              <a:t>Del name[2] -&gt; will delete 2 position </a:t>
            </a:r>
          </a:p>
        </p:txBody>
      </p:sp>
    </p:spTree>
    <p:extLst>
      <p:ext uri="{BB962C8B-B14F-4D97-AF65-F5344CB8AC3E}">
        <p14:creationId xmlns:p14="http://schemas.microsoft.com/office/powerpoint/2010/main" val="23189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7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512" y="561475"/>
            <a:ext cx="11289475" cy="567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333" dirty="0"/>
              <a:t>List Function</a:t>
            </a:r>
          </a:p>
          <a:p>
            <a:endParaRPr lang="en-IN" sz="2667" dirty="0"/>
          </a:p>
          <a:p>
            <a:endParaRPr lang="en-IN" sz="2667" dirty="0"/>
          </a:p>
          <a:p>
            <a:r>
              <a:rPr lang="en-IN" sz="3200" dirty="0"/>
              <a:t>1.list.append(“</a:t>
            </a:r>
            <a:r>
              <a:rPr lang="en-IN" sz="3200" dirty="0" err="1"/>
              <a:t>str</a:t>
            </a:r>
            <a:r>
              <a:rPr lang="en-IN" sz="3200" dirty="0"/>
              <a:t>”) Appends object </a:t>
            </a:r>
            <a:r>
              <a:rPr lang="en-IN" sz="3200" dirty="0" err="1"/>
              <a:t>obj</a:t>
            </a:r>
            <a:r>
              <a:rPr lang="en-IN" sz="3200" dirty="0"/>
              <a:t> to list</a:t>
            </a:r>
          </a:p>
          <a:p>
            <a:r>
              <a:rPr lang="en-IN" sz="3200" dirty="0"/>
              <a:t>2. </a:t>
            </a:r>
            <a:r>
              <a:rPr lang="en-IN" sz="3200" dirty="0" err="1"/>
              <a:t>list.count</a:t>
            </a:r>
            <a:r>
              <a:rPr lang="en-IN" sz="3200" dirty="0"/>
              <a:t>(‘</a:t>
            </a:r>
            <a:r>
              <a:rPr lang="en-IN" sz="3200" dirty="0" err="1"/>
              <a:t>str</a:t>
            </a:r>
            <a:r>
              <a:rPr lang="en-IN" sz="3200" dirty="0"/>
              <a:t>’)        Returns count of how many times </a:t>
            </a:r>
            <a:r>
              <a:rPr lang="en-IN" sz="3200" dirty="0" err="1"/>
              <a:t>obj</a:t>
            </a:r>
            <a:r>
              <a:rPr lang="en-IN" sz="3200" dirty="0"/>
              <a:t> occurs in list</a:t>
            </a:r>
          </a:p>
          <a:p>
            <a:r>
              <a:rPr lang="en-IN" sz="3200" dirty="0"/>
              <a:t>3. </a:t>
            </a:r>
            <a:r>
              <a:rPr lang="en-IN" sz="3200" b="1" dirty="0"/>
              <a:t>list.insert(index, </a:t>
            </a:r>
            <a:r>
              <a:rPr lang="en-IN" sz="3200" b="1" dirty="0" err="1"/>
              <a:t>obj</a:t>
            </a:r>
            <a:r>
              <a:rPr lang="en-IN" sz="3200" b="1" dirty="0"/>
              <a:t>)  </a:t>
            </a:r>
            <a:r>
              <a:rPr lang="en-IN" sz="3200" dirty="0"/>
              <a:t>Inserts object </a:t>
            </a:r>
            <a:r>
              <a:rPr lang="en-IN" sz="3200" dirty="0" err="1"/>
              <a:t>obj</a:t>
            </a:r>
            <a:r>
              <a:rPr lang="en-IN" sz="3200" dirty="0"/>
              <a:t> into list at offset index</a:t>
            </a:r>
          </a:p>
          <a:p>
            <a:r>
              <a:rPr lang="en-IN" sz="3200" dirty="0"/>
              <a:t>4. </a:t>
            </a:r>
            <a:r>
              <a:rPr lang="en-IN" sz="3200" b="1" dirty="0"/>
              <a:t>list.reverse()</a:t>
            </a:r>
            <a:r>
              <a:rPr lang="en-IN" sz="3200" dirty="0"/>
              <a:t>Reverses objects of list in place</a:t>
            </a:r>
          </a:p>
          <a:p>
            <a:r>
              <a:rPr lang="en-IN" sz="3200" dirty="0"/>
              <a:t>5. </a:t>
            </a:r>
            <a:r>
              <a:rPr lang="en-IN" sz="3200" b="1" dirty="0" err="1"/>
              <a:t>list.remove</a:t>
            </a:r>
            <a:r>
              <a:rPr lang="en-IN" sz="3200" b="1" dirty="0"/>
              <a:t>(</a:t>
            </a:r>
            <a:r>
              <a:rPr lang="en-IN" sz="3200" b="1" dirty="0" err="1"/>
              <a:t>obj</a:t>
            </a:r>
            <a:r>
              <a:rPr lang="en-IN" sz="3200" b="1" dirty="0"/>
              <a:t>)</a:t>
            </a:r>
            <a:r>
              <a:rPr lang="en-IN" sz="3200" dirty="0"/>
              <a:t>Removes object </a:t>
            </a:r>
            <a:r>
              <a:rPr lang="en-IN" sz="3200" dirty="0" err="1"/>
              <a:t>obj</a:t>
            </a:r>
            <a:r>
              <a:rPr lang="en-IN" sz="3200" dirty="0"/>
              <a:t> from list</a:t>
            </a:r>
          </a:p>
          <a:p>
            <a:r>
              <a:rPr lang="en-IN" sz="3200" dirty="0"/>
              <a:t>6. </a:t>
            </a:r>
            <a:r>
              <a:rPr lang="en-IN" sz="3200" dirty="0" err="1"/>
              <a:t>list.sort</a:t>
            </a:r>
            <a:r>
              <a:rPr lang="en-IN" sz="3200" dirty="0"/>
              <a:t>() -&gt; will sort the list in ascending order</a:t>
            </a:r>
          </a:p>
          <a:p>
            <a:r>
              <a:rPr lang="en-IN" sz="3200" dirty="0"/>
              <a:t>7. </a:t>
            </a:r>
            <a:r>
              <a:rPr lang="en-IN" sz="3200" dirty="0" err="1"/>
              <a:t>list.sort</a:t>
            </a:r>
            <a:r>
              <a:rPr lang="en-IN" sz="3200" dirty="0"/>
              <a:t>(reverse=True) -&gt; will sort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42868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C8BF-5FF9-46CD-A1E5-79686762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3" y="618518"/>
            <a:ext cx="10092893" cy="448284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CA50-259E-4D47-9D27-62BD088156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222" y="1162756"/>
            <a:ext cx="10487378" cy="4628443"/>
          </a:xfrm>
        </p:spPr>
        <p:txBody>
          <a:bodyPr/>
          <a:lstStyle/>
          <a:p>
            <a:r>
              <a:rPr lang="en-US" dirty="0"/>
              <a:t>Adding Python Lists</a:t>
            </a:r>
          </a:p>
          <a:p>
            <a:r>
              <a:rPr lang="en-US" dirty="0"/>
              <a:t>Python Replicating lists</a:t>
            </a:r>
          </a:p>
          <a:p>
            <a:r>
              <a:rPr lang="en-US" dirty="0"/>
              <a:t>Python List Slicing</a:t>
            </a:r>
          </a:p>
          <a:p>
            <a:r>
              <a:rPr lang="en-US" dirty="0"/>
              <a:t>Python Updating List</a:t>
            </a:r>
          </a:p>
          <a:p>
            <a:r>
              <a:rPr lang="en-US" dirty="0"/>
              <a:t>Appending Python List</a:t>
            </a:r>
          </a:p>
          <a:p>
            <a:r>
              <a:rPr lang="en-US" dirty="0"/>
              <a:t>Deleting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09317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6C11-22EB-4CF9-B600-D528C4CB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22" y="618517"/>
            <a:ext cx="10183204" cy="724861"/>
          </a:xfrm>
        </p:spPr>
        <p:txBody>
          <a:bodyPr/>
          <a:lstStyle/>
          <a:p>
            <a:r>
              <a:rPr lang="en-US" dirty="0"/>
              <a:t>List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11E798-B980-4914-9290-CB957B1CF17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72531565"/>
              </p:ext>
            </p:extLst>
          </p:nvPr>
        </p:nvGraphicFramePr>
        <p:xfrm>
          <a:off x="913774" y="1343378"/>
          <a:ext cx="10545698" cy="5147737"/>
        </p:xfrm>
        <a:graphic>
          <a:graphicData uri="http://schemas.openxmlformats.org/drawingml/2006/table">
            <a:tbl>
              <a:tblPr/>
              <a:tblGrid>
                <a:gridCol w="5272849">
                  <a:extLst>
                    <a:ext uri="{9D8B030D-6E8A-4147-A177-3AD203B41FA5}">
                      <a16:colId xmlns:a16="http://schemas.microsoft.com/office/drawing/2014/main" val="2450341437"/>
                    </a:ext>
                  </a:extLst>
                </a:gridCol>
                <a:gridCol w="5272849">
                  <a:extLst>
                    <a:ext uri="{9D8B030D-6E8A-4147-A177-3AD203B41FA5}">
                      <a16:colId xmlns:a16="http://schemas.microsoft.com/office/drawing/2014/main" val="2639698426"/>
                    </a:ext>
                  </a:extLst>
                </a:gridCol>
              </a:tblGrid>
              <a:tr h="412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61293" marR="61293" marT="61293" marB="61293">
                    <a:lnL w="4763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1293" marR="61293" marT="61293" marB="61293">
                    <a:lnL w="4763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00638"/>
                  </a:ext>
                </a:extLst>
              </a:tr>
              <a:tr h="5642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index(object)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index value of the object.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75006"/>
                  </a:ext>
                </a:extLst>
              </a:tr>
              <a:tr h="5642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count(object)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number of times an object is repeated in list.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47188"/>
                  </a:ext>
                </a:extLst>
              </a:tr>
              <a:tr h="7850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pop()/pop(index)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last object or the specified indexed object. It removes the popped object.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695746"/>
                  </a:ext>
                </a:extLst>
              </a:tr>
              <a:tr h="5642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insert(index,object)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inserts an object at the given index.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616242"/>
                  </a:ext>
                </a:extLst>
              </a:tr>
              <a:tr h="5642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extend(sequence)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adds the sequence to existing list.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52266"/>
                  </a:ext>
                </a:extLst>
              </a:tr>
              <a:tr h="5642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remove(object)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removes the object from the given List.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73253"/>
                  </a:ext>
                </a:extLst>
              </a:tr>
              <a:tr h="5642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reverse()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reverses the position of all the elements of a list.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01879"/>
                  </a:ext>
                </a:extLst>
              </a:tr>
              <a:tr h="5642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sort()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sort the elements of the List.</a:t>
                      </a:r>
                    </a:p>
                  </a:txBody>
                  <a:tcPr marL="40862" marR="40862" marT="40862" marB="408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6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97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</TotalTime>
  <Words>1038</Words>
  <Application>Microsoft Office PowerPoint</Application>
  <PresentationFormat>Widescreen</PresentationFormat>
  <Paragraphs>143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Open Sans</vt:lpstr>
      <vt:lpstr>Times New Roman</vt:lpstr>
      <vt:lpstr>Times New Roman</vt:lpstr>
      <vt:lpstr>Tw Cen MT</vt:lpstr>
      <vt:lpstr>Verdana</vt:lpstr>
      <vt:lpstr>Verdana</vt:lpstr>
      <vt:lpstr>Droplet</vt:lpstr>
      <vt:lpstr>List</vt:lpstr>
      <vt:lpstr>Lists</vt:lpstr>
      <vt:lpstr>Accessing List Elements Example</vt:lpstr>
      <vt:lpstr>Elements in a Lists:</vt:lpstr>
      <vt:lpstr>PowerPoint Presentation</vt:lpstr>
      <vt:lpstr>Lists</vt:lpstr>
      <vt:lpstr>PowerPoint Presentation</vt:lpstr>
      <vt:lpstr>Operations</vt:lpstr>
      <vt:lpstr>List operations</vt:lpstr>
      <vt:lpstr>Tuples</vt:lpstr>
      <vt:lpstr>Tuples</vt:lpstr>
      <vt:lpstr>Tuples</vt:lpstr>
      <vt:lpstr>Tuples</vt:lpstr>
      <vt:lpstr>PowerPoint Presentation</vt:lpstr>
      <vt:lpstr>Tuple of Tuples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WTL_DELL_LAP-1</dc:creator>
  <cp:lastModifiedBy>WTL_DELL_LAP-1</cp:lastModifiedBy>
  <cp:revision>4</cp:revision>
  <dcterms:created xsi:type="dcterms:W3CDTF">2018-06-03T12:00:53Z</dcterms:created>
  <dcterms:modified xsi:type="dcterms:W3CDTF">2018-06-03T12:35:01Z</dcterms:modified>
</cp:coreProperties>
</file>