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7" r:id="rId2"/>
    <p:sldId id="259" r:id="rId3"/>
    <p:sldId id="260" r:id="rId4"/>
    <p:sldId id="353" r:id="rId5"/>
    <p:sldId id="354" r:id="rId6"/>
    <p:sldId id="261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298" r:id="rId21"/>
    <p:sldId id="299" r:id="rId22"/>
    <p:sldId id="368" r:id="rId23"/>
    <p:sldId id="3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36F34-5E58-4940-A131-2785FE71773E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9A953-8FED-4F35-8B9B-87D337548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08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324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943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98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78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00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20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310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84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905767" y="3671800"/>
            <a:ext cx="6538400" cy="1546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1251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694000" y="3001433"/>
            <a:ext cx="4900000" cy="154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694000" y="4802733"/>
            <a:ext cx="4900000" cy="76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A800"/>
              </a:buClr>
              <a:buSzPct val="100000"/>
              <a:buNone/>
              <a:defRPr sz="1867">
                <a:solidFill>
                  <a:srgbClr val="FFA800"/>
                </a:solidFill>
              </a:defRPr>
            </a:lvl1pPr>
            <a:lvl2pPr lvl="1" rtl="0">
              <a:spcBef>
                <a:spcPts val="0"/>
              </a:spcBef>
              <a:buClr>
                <a:srgbClr val="FFA800"/>
              </a:buClr>
              <a:buSzPct val="100000"/>
              <a:buNone/>
              <a:defRPr sz="1867">
                <a:solidFill>
                  <a:srgbClr val="FFA800"/>
                </a:solidFill>
              </a:defRPr>
            </a:lvl2pPr>
            <a:lvl3pPr lvl="2" rtl="0">
              <a:spcBef>
                <a:spcPts val="0"/>
              </a:spcBef>
              <a:buClr>
                <a:srgbClr val="FFA800"/>
              </a:buClr>
              <a:buSzPct val="100000"/>
              <a:buNone/>
              <a:defRPr sz="1867">
                <a:solidFill>
                  <a:srgbClr val="FFA800"/>
                </a:solidFill>
              </a:defRPr>
            </a:lvl3pPr>
            <a:lvl4pPr lvl="3" rtl="0">
              <a:spcBef>
                <a:spcPts val="0"/>
              </a:spcBef>
              <a:buClr>
                <a:srgbClr val="FFA800"/>
              </a:buClr>
              <a:buSzPct val="100000"/>
              <a:buNone/>
              <a:defRPr sz="1867">
                <a:solidFill>
                  <a:srgbClr val="FFA800"/>
                </a:solidFill>
              </a:defRPr>
            </a:lvl4pPr>
            <a:lvl5pPr lvl="4" rtl="0">
              <a:spcBef>
                <a:spcPts val="0"/>
              </a:spcBef>
              <a:buClr>
                <a:srgbClr val="FFA800"/>
              </a:buClr>
              <a:buSzPct val="100000"/>
              <a:buNone/>
              <a:defRPr sz="1867">
                <a:solidFill>
                  <a:srgbClr val="FFA800"/>
                </a:solidFill>
              </a:defRPr>
            </a:lvl5pPr>
            <a:lvl6pPr lvl="5" rtl="0">
              <a:spcBef>
                <a:spcPts val="0"/>
              </a:spcBef>
              <a:buClr>
                <a:srgbClr val="FFA800"/>
              </a:buClr>
              <a:buSzPct val="100000"/>
              <a:buNone/>
              <a:defRPr sz="1867">
                <a:solidFill>
                  <a:srgbClr val="FFA800"/>
                </a:solidFill>
              </a:defRPr>
            </a:lvl6pPr>
            <a:lvl7pPr lvl="6" rtl="0">
              <a:spcBef>
                <a:spcPts val="0"/>
              </a:spcBef>
              <a:buClr>
                <a:srgbClr val="FFA800"/>
              </a:buClr>
              <a:buSzPct val="100000"/>
              <a:buNone/>
              <a:defRPr sz="1867">
                <a:solidFill>
                  <a:srgbClr val="FFA800"/>
                </a:solidFill>
              </a:defRPr>
            </a:lvl7pPr>
            <a:lvl8pPr lvl="7" rtl="0">
              <a:spcBef>
                <a:spcPts val="0"/>
              </a:spcBef>
              <a:buClr>
                <a:srgbClr val="FFA800"/>
              </a:buClr>
              <a:buSzPct val="100000"/>
              <a:buNone/>
              <a:defRPr sz="1867">
                <a:solidFill>
                  <a:srgbClr val="FFA800"/>
                </a:solidFill>
              </a:defRPr>
            </a:lvl8pPr>
            <a:lvl9pPr lvl="8" rtl="0">
              <a:spcBef>
                <a:spcPts val="0"/>
              </a:spcBef>
              <a:buClr>
                <a:srgbClr val="FFA800"/>
              </a:buClr>
              <a:buSzPct val="100000"/>
              <a:buNone/>
              <a:defRPr sz="1867">
                <a:solidFill>
                  <a:srgbClr val="FFA800"/>
                </a:solidFill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15600" cy="7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87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ird - 2 columns lef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579607" y="1061833"/>
            <a:ext cx="6958400" cy="89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79107" y="2153167"/>
            <a:ext cx="3377200" cy="421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867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867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1867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867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867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867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867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8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160112" y="2153167"/>
            <a:ext cx="3377200" cy="421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1867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1867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1867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1867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1867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1867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1867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1867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18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-8000" y="0"/>
            <a:ext cx="731600" cy="7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294667"/>
                </a:solidFill>
              </a:rPr>
              <a:pPr/>
              <a:t>‹#›</a:t>
            </a:fld>
            <a:endParaRPr lang="en"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44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155300" y="1857767"/>
            <a:ext cx="7881600" cy="400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0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000"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000"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0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0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0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0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000" b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0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353700" y="6143300"/>
            <a:ext cx="11489200" cy="7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90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alf - Text righ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658967" y="924865"/>
            <a:ext cx="4923200" cy="1025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658967" y="2113468"/>
            <a:ext cx="4923200" cy="445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C200"/>
              </a:buClr>
              <a:defRPr/>
            </a:lvl1pPr>
            <a:lvl2pPr lvl="1">
              <a:spcBef>
                <a:spcPts val="0"/>
              </a:spcBef>
              <a:buClr>
                <a:srgbClr val="FFC200"/>
              </a:buClr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-8000" y="0"/>
            <a:ext cx="731600" cy="715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29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white)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5738100" y="6142333"/>
            <a:ext cx="715600" cy="715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236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bright)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5738100" y="6142333"/>
            <a:ext cx="715600" cy="7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>
                <a:solidFill>
                  <a:srgbClr val="294667"/>
                </a:solidFill>
              </a:rPr>
              <a:pPr/>
              <a:t>‹#›</a:t>
            </a:fld>
            <a:endParaRPr lang="en">
              <a:solidFill>
                <a:srgbClr val="2946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6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2005263" y="3671800"/>
            <a:ext cx="9438904" cy="15464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" sz="8000" dirty="0"/>
              <a:t>Python </a:t>
            </a:r>
          </a:p>
        </p:txBody>
      </p:sp>
      <p:pic>
        <p:nvPicPr>
          <p:cNvPr id="11" name="Picture 6" descr="downlo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04" y="1799283"/>
            <a:ext cx="1806224" cy="166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724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149A-6640-4F0B-B603-68EF5A0C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79" y="452718"/>
            <a:ext cx="9520256" cy="913238"/>
          </a:xfrm>
        </p:spPr>
        <p:txBody>
          <a:bodyPr/>
          <a:lstStyle/>
          <a:p>
            <a:r>
              <a:rPr lang="en-US" dirty="0"/>
              <a:t>2.Notepad: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F261-96A0-41F7-876B-EB6BEF75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845" y="1952979"/>
            <a:ext cx="7687734" cy="31721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step-1:open notepad++/notepad</a:t>
            </a:r>
          </a:p>
          <a:p>
            <a:pPr marL="0" indent="0">
              <a:buNone/>
            </a:pPr>
            <a:r>
              <a:rPr lang="en-US" dirty="0"/>
              <a:t>step-2:write the code and save the code .</a:t>
            </a:r>
            <a:r>
              <a:rPr lang="en-US" dirty="0" err="1"/>
              <a:t>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step-3:open </a:t>
            </a:r>
            <a:r>
              <a:rPr lang="en-US" dirty="0" err="1"/>
              <a:t>cmd</a:t>
            </a:r>
            <a:r>
              <a:rPr lang="en-US" dirty="0"/>
              <a:t> and type the python filename.py </a:t>
            </a:r>
          </a:p>
        </p:txBody>
      </p:sp>
    </p:spTree>
    <p:extLst>
      <p:ext uri="{BB962C8B-B14F-4D97-AF65-F5344CB8AC3E}">
        <p14:creationId xmlns:p14="http://schemas.microsoft.com/office/powerpoint/2010/main" val="8195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2A65-86E5-4F19-92ED-185918E9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C42E-0371-438E-86C4-B755B8773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690" y="2052919"/>
            <a:ext cx="9124164" cy="1198282"/>
          </a:xfrm>
        </p:spPr>
        <p:txBody>
          <a:bodyPr/>
          <a:lstStyle/>
          <a:p>
            <a:r>
              <a:rPr lang="en-US" dirty="0"/>
              <a:t>But here we can save the code compare to </a:t>
            </a:r>
            <a:r>
              <a:rPr lang="en-US" dirty="0" err="1"/>
              <a:t>ipython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6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A801-89A3-49FD-A968-63617CF9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52718"/>
            <a:ext cx="9407367" cy="935815"/>
          </a:xfrm>
        </p:spPr>
        <p:txBody>
          <a:bodyPr/>
          <a:lstStyle/>
          <a:p>
            <a:r>
              <a:rPr lang="en-US" dirty="0"/>
              <a:t>4.Jupyter: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4EEF8-4409-4E8E-A86A-4BEF9CE94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488" y="1117600"/>
            <a:ext cx="9407366" cy="5130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It is for machine learning we can use </a:t>
            </a:r>
            <a:r>
              <a:rPr lang="en-US" dirty="0" err="1"/>
              <a:t>spyder</a:t>
            </a:r>
            <a:r>
              <a:rPr lang="en-US" dirty="0"/>
              <a:t> also.</a:t>
            </a:r>
          </a:p>
          <a:p>
            <a:pPr marL="0" indent="0">
              <a:buNone/>
            </a:pPr>
            <a:r>
              <a:rPr lang="en-US" b="1" dirty="0"/>
              <a:t>step-1: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open </a:t>
            </a:r>
            <a:r>
              <a:rPr lang="en-US" dirty="0" err="1"/>
              <a:t>jupyter</a:t>
            </a:r>
            <a:r>
              <a:rPr lang="en-US" dirty="0"/>
              <a:t> from the search </a:t>
            </a:r>
            <a:r>
              <a:rPr lang="en-US" dirty="0" err="1"/>
              <a:t>option.if</a:t>
            </a:r>
            <a:r>
              <a:rPr lang="en-US" dirty="0"/>
              <a:t> not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 and then type the [ </a:t>
            </a:r>
            <a:r>
              <a:rPr lang="en-US" dirty="0" err="1"/>
              <a:t>jupyter</a:t>
            </a:r>
            <a:r>
              <a:rPr lang="en-US" dirty="0"/>
              <a:t> notebook]</a:t>
            </a:r>
          </a:p>
          <a:p>
            <a:pPr marL="0" indent="0">
              <a:buNone/>
            </a:pPr>
            <a:r>
              <a:rPr lang="en-US" b="1" dirty="0"/>
              <a:t>step-2:</a:t>
            </a:r>
          </a:p>
          <a:p>
            <a:pPr marL="0" indent="0">
              <a:buNone/>
            </a:pPr>
            <a:r>
              <a:rPr lang="en-US" dirty="0"/>
              <a:t>        it will open the browser</a:t>
            </a:r>
          </a:p>
          <a:p>
            <a:pPr marL="0" indent="0">
              <a:buNone/>
            </a:pPr>
            <a:r>
              <a:rPr lang="en-US" b="1" dirty="0"/>
              <a:t>step-3:</a:t>
            </a:r>
          </a:p>
          <a:p>
            <a:pPr marL="0" indent="0">
              <a:buNone/>
            </a:pPr>
            <a:r>
              <a:rPr lang="en-US" dirty="0"/>
              <a:t>         create the new folder by using new option In  that click on folder.</a:t>
            </a:r>
          </a:p>
          <a:p>
            <a:pPr marL="0" indent="0">
              <a:buNone/>
            </a:pPr>
            <a:r>
              <a:rPr lang="en-US" b="1" dirty="0"/>
              <a:t>step-4:</a:t>
            </a:r>
          </a:p>
          <a:p>
            <a:pPr marL="0" indent="0">
              <a:buNone/>
            </a:pPr>
            <a:r>
              <a:rPr lang="en-US" dirty="0"/>
              <a:t>           open the new folder  and then </a:t>
            </a:r>
            <a:r>
              <a:rPr lang="en-US" dirty="0" err="1"/>
              <a:t>goto</a:t>
            </a:r>
            <a:r>
              <a:rPr lang="en-US" dirty="0"/>
              <a:t> new option  python3  and click it  write the code in commander</a:t>
            </a:r>
          </a:p>
          <a:p>
            <a:pPr marL="0" indent="0">
              <a:buNone/>
            </a:pPr>
            <a:r>
              <a:rPr lang="en-US" b="1" dirty="0"/>
              <a:t>step-5:</a:t>
            </a:r>
          </a:p>
          <a:p>
            <a:pPr marL="0" indent="0">
              <a:buNone/>
            </a:pPr>
            <a:r>
              <a:rPr lang="en-US" dirty="0"/>
              <a:t>             To execute use shift + Enter</a:t>
            </a:r>
          </a:p>
          <a:p>
            <a:pPr marL="0" indent="0">
              <a:buNone/>
            </a:pPr>
            <a:r>
              <a:rPr lang="en-US" b="1" dirty="0"/>
              <a:t>step-6:</a:t>
            </a:r>
          </a:p>
          <a:p>
            <a:pPr marL="0" indent="0">
              <a:buNone/>
            </a:pPr>
            <a:r>
              <a:rPr lang="en-US" dirty="0"/>
              <a:t>           if output is not displaying then close the browser and  again </a:t>
            </a:r>
            <a:r>
              <a:rPr lang="en-US" dirty="0" err="1"/>
              <a:t>goback</a:t>
            </a:r>
            <a:r>
              <a:rPr lang="en-US" dirty="0"/>
              <a:t> to step-4[ because the file is not saving properly 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2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A752-814B-4CC1-B9B1-E91092B3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689" y="452718"/>
            <a:ext cx="9633145" cy="653593"/>
          </a:xfrm>
        </p:spPr>
        <p:txBody>
          <a:bodyPr/>
          <a:lstStyle/>
          <a:p>
            <a:r>
              <a:rPr lang="en-US" dirty="0"/>
              <a:t>Python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F6FB-E612-4EFF-A2F1-B2851789F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4978"/>
            <a:ext cx="9440253" cy="4803421"/>
          </a:xfrm>
        </p:spPr>
        <p:txBody>
          <a:bodyPr/>
          <a:lstStyle/>
          <a:p>
            <a:r>
              <a:rPr lang="en-US" dirty="0"/>
              <a:t>Variable is a name which is used to refer memory location. Variable also known as identifier and used to hold value.</a:t>
            </a:r>
          </a:p>
          <a:p>
            <a:r>
              <a:rPr lang="en-US" dirty="0"/>
              <a:t>In Python, we don't need to specify the type of variable because Python is a type infer language and smart enough to get variable type.</a:t>
            </a:r>
          </a:p>
          <a:p>
            <a:r>
              <a:rPr lang="en-US" dirty="0"/>
              <a:t>Variable names can be a group of both letters and digits, but they have to begin with a letter or an underscore.</a:t>
            </a:r>
          </a:p>
          <a:p>
            <a:r>
              <a:rPr lang="en-US" dirty="0"/>
              <a:t>It is </a:t>
            </a:r>
            <a:r>
              <a:rPr lang="en-US" dirty="0" err="1"/>
              <a:t>recomended</a:t>
            </a:r>
            <a:r>
              <a:rPr lang="en-US" dirty="0"/>
              <a:t> to use lowercase letters for variable name. Rahul and </a:t>
            </a:r>
            <a:r>
              <a:rPr lang="en-US" dirty="0" err="1"/>
              <a:t>rahul</a:t>
            </a:r>
            <a:r>
              <a:rPr lang="en-US" dirty="0"/>
              <a:t> both are two different variables.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9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0063-1264-436F-89B1-C32CC208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452717"/>
            <a:ext cx="10329334" cy="1172883"/>
          </a:xfrm>
        </p:spPr>
        <p:txBody>
          <a:bodyPr/>
          <a:lstStyle/>
          <a:p>
            <a:r>
              <a:rPr lang="en-US" dirty="0"/>
              <a:t>1)</a:t>
            </a:r>
            <a:r>
              <a:rPr lang="en-US" sz="3600" b="1" dirty="0"/>
              <a:t>Assigning single value to multiple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E3E73-6111-465F-B31A-6038686B3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allows us to assign a value to multiple variables in a single statement which is also known as multiple assignment.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x=y=z=50  </a:t>
            </a:r>
          </a:p>
          <a:p>
            <a:pPr marL="0" indent="0">
              <a:buNone/>
            </a:pPr>
            <a:r>
              <a:rPr lang="en-US" b="1" dirty="0"/>
              <a:t>print</a:t>
            </a:r>
            <a:r>
              <a:rPr lang="en-US" dirty="0"/>
              <a:t>  x</a:t>
            </a:r>
          </a:p>
          <a:p>
            <a:pPr marL="0" indent="0">
              <a:buNone/>
            </a:pPr>
            <a:r>
              <a:rPr lang="en-US" b="1" dirty="0"/>
              <a:t>print</a:t>
            </a:r>
            <a:r>
              <a:rPr lang="en-US" dirty="0"/>
              <a:t> y  </a:t>
            </a:r>
          </a:p>
          <a:p>
            <a:pPr marL="0" indent="0">
              <a:buNone/>
            </a:pPr>
            <a:r>
              <a:rPr lang="en-US" b="1" dirty="0"/>
              <a:t>print</a:t>
            </a:r>
            <a:r>
              <a:rPr lang="en-US" dirty="0"/>
              <a:t> z 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5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297A-4E88-4CE2-984E-773488F9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46067" cy="1400530"/>
          </a:xfrm>
        </p:spPr>
        <p:txBody>
          <a:bodyPr/>
          <a:lstStyle/>
          <a:p>
            <a:r>
              <a:rPr lang="en-US" dirty="0"/>
              <a:t>2)</a:t>
            </a:r>
            <a:r>
              <a:rPr lang="en-US" b="1" dirty="0"/>
              <a:t> </a:t>
            </a:r>
            <a:r>
              <a:rPr lang="en-US" sz="3200" b="1" dirty="0"/>
              <a:t>Assigning multiple values to multiple variables: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03203-4367-4315-9861-7ADE43EB0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/>
              <a:t>a,b,c</a:t>
            </a:r>
            <a:r>
              <a:rPr lang="en-US" dirty="0"/>
              <a:t>=5,10,15  </a:t>
            </a:r>
          </a:p>
          <a:p>
            <a:pPr marL="0" indent="0">
              <a:buNone/>
            </a:pPr>
            <a:r>
              <a:rPr lang="en-US" b="1" dirty="0"/>
              <a:t>print</a:t>
            </a:r>
            <a:r>
              <a:rPr lang="en-US" dirty="0"/>
              <a:t> a  </a:t>
            </a:r>
          </a:p>
          <a:p>
            <a:pPr marL="0" indent="0">
              <a:buNone/>
            </a:pPr>
            <a:r>
              <a:rPr lang="en-US" b="1" dirty="0"/>
              <a:t>print</a:t>
            </a:r>
            <a:r>
              <a:rPr lang="en-US" dirty="0"/>
              <a:t> b  </a:t>
            </a:r>
          </a:p>
          <a:p>
            <a:pPr marL="0" indent="0">
              <a:buNone/>
            </a:pPr>
            <a:r>
              <a:rPr lang="en-US" b="1" dirty="0"/>
              <a:t>print</a:t>
            </a:r>
            <a:r>
              <a:rPr lang="en-US" dirty="0"/>
              <a:t> c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03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9028-7D58-4800-B064-C956F48F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0" y="452718"/>
            <a:ext cx="7409234" cy="687460"/>
          </a:xfrm>
        </p:spPr>
        <p:txBody>
          <a:bodyPr/>
          <a:lstStyle/>
          <a:p>
            <a:r>
              <a:rPr lang="en-US" dirty="0"/>
              <a:t>Python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BF2C-C9F8-4F6A-B4D4-2354FC8CD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712" y="1535290"/>
            <a:ext cx="9045142" cy="47131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Python if statement is a statement which is used to test specified condition. We can use if statement to perform conditional operations in our Python application.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(condition):  </a:t>
            </a:r>
          </a:p>
          <a:p>
            <a:pPr marL="0" indent="0">
              <a:buNone/>
            </a:pPr>
            <a:r>
              <a:rPr lang="en-US" dirty="0"/>
              <a:t>   statements  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 a=10  </a:t>
            </a:r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 a==10: 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b="1" dirty="0"/>
              <a:t>print</a:t>
            </a:r>
            <a:r>
              <a:rPr lang="en-US" dirty="0"/>
              <a:t>  "Welcome to </a:t>
            </a:r>
            <a:r>
              <a:rPr lang="en-US" dirty="0" err="1"/>
              <a:t>javatpoint</a:t>
            </a:r>
            <a:r>
              <a:rPr lang="en-US" dirty="0"/>
              <a:t>" 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9550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32BB-E0B4-4003-9ECA-4E766D04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11" y="452718"/>
            <a:ext cx="9452523" cy="777771"/>
          </a:xfrm>
        </p:spPr>
        <p:txBody>
          <a:bodyPr/>
          <a:lstStyle/>
          <a:p>
            <a:r>
              <a:rPr lang="en-US" dirty="0"/>
              <a:t>Nested If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B217-AA65-4363-9915-8FF13328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we can use nested If Else to check multiple conditions.</a:t>
            </a:r>
          </a:p>
          <a:p>
            <a:r>
              <a:rPr lang="en-US" dirty="0"/>
              <a:t>Python provides </a:t>
            </a:r>
            <a:r>
              <a:rPr lang="en-US" b="1" dirty="0" err="1"/>
              <a:t>elif</a:t>
            </a:r>
            <a:r>
              <a:rPr lang="en-US" dirty="0"/>
              <a:t> keyword to make nested If statement.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If statement:  </a:t>
            </a:r>
          </a:p>
          <a:p>
            <a:pPr marL="0" indent="0">
              <a:buNone/>
            </a:pPr>
            <a:r>
              <a:rPr lang="en-US" dirty="0"/>
              <a:t>    Body  </a:t>
            </a:r>
          </a:p>
          <a:p>
            <a:pPr marL="0" indent="0">
              <a:buNone/>
            </a:pPr>
            <a:r>
              <a:rPr lang="en-US" b="1" dirty="0" err="1"/>
              <a:t>elif</a:t>
            </a:r>
            <a:r>
              <a:rPr lang="en-US" dirty="0"/>
              <a:t> statement:  </a:t>
            </a:r>
          </a:p>
          <a:p>
            <a:pPr marL="0" indent="0">
              <a:buNone/>
            </a:pPr>
            <a:r>
              <a:rPr lang="en-US" dirty="0"/>
              <a:t>    Body  </a:t>
            </a:r>
          </a:p>
          <a:p>
            <a:pPr marL="0" indent="0">
              <a:buNone/>
            </a:pPr>
            <a:r>
              <a:rPr lang="en-US" b="1" dirty="0"/>
              <a:t>else</a:t>
            </a:r>
            <a:r>
              <a:rPr lang="en-US" dirty="0"/>
              <a:t>:  </a:t>
            </a:r>
          </a:p>
          <a:p>
            <a:pPr marL="0" indent="0">
              <a:buNone/>
            </a:pPr>
            <a:r>
              <a:rPr lang="en-US" dirty="0"/>
              <a:t>    Body  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3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EA2EBD-5227-43E6-B91E-AF20F8EF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755F3-466E-40D1-A57D-BF5A0FFB6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96622"/>
            <a:ext cx="9404723" cy="50517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var = 100</a:t>
            </a:r>
          </a:p>
          <a:p>
            <a:pPr marL="0" indent="0">
              <a:buNone/>
            </a:pPr>
            <a:r>
              <a:rPr lang="en-US" dirty="0"/>
              <a:t> if var &lt; 200: </a:t>
            </a:r>
          </a:p>
          <a:p>
            <a:pPr marL="0" indent="0">
              <a:buNone/>
            </a:pPr>
            <a:r>
              <a:rPr lang="en-US" dirty="0"/>
              <a:t>	print "Expression value is less than 200" </a:t>
            </a:r>
          </a:p>
          <a:p>
            <a:pPr marL="0" indent="0">
              <a:buNone/>
            </a:pPr>
            <a:r>
              <a:rPr lang="en-US" dirty="0"/>
              <a:t>       if var == 150:</a:t>
            </a:r>
          </a:p>
          <a:p>
            <a:pPr marL="0" indent="0">
              <a:buNone/>
            </a:pPr>
            <a:r>
              <a:rPr lang="en-US" dirty="0"/>
              <a:t>     		print "Which is 150"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elif</a:t>
            </a:r>
            <a:r>
              <a:rPr lang="en-US" dirty="0"/>
              <a:t> var == 100:</a:t>
            </a:r>
          </a:p>
          <a:p>
            <a:pPr marL="0" indent="0">
              <a:buNone/>
            </a:pPr>
            <a:r>
              <a:rPr lang="en-US" dirty="0"/>
              <a:t>        	print "Which is 100"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elif</a:t>
            </a:r>
            <a:r>
              <a:rPr lang="en-US" dirty="0"/>
              <a:t> var == 50:</a:t>
            </a:r>
          </a:p>
          <a:p>
            <a:pPr marL="0" indent="0">
              <a:buNone/>
            </a:pPr>
            <a:r>
              <a:rPr lang="en-US" dirty="0"/>
              <a:t>		 print "Which is 50“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elif</a:t>
            </a:r>
            <a:r>
              <a:rPr lang="en-US" dirty="0"/>
              <a:t> var &lt; 50:</a:t>
            </a:r>
          </a:p>
          <a:p>
            <a:pPr marL="0" indent="0">
              <a:buNone/>
            </a:pPr>
            <a:r>
              <a:rPr lang="en-US" dirty="0"/>
              <a:t>		 print "Expression value is less than 50" </a:t>
            </a:r>
          </a:p>
          <a:p>
            <a:pPr marL="0" indent="0">
              <a:buNone/>
            </a:pPr>
            <a:r>
              <a:rPr lang="en-US" dirty="0"/>
              <a:t>else: </a:t>
            </a:r>
          </a:p>
          <a:p>
            <a:pPr marL="0" indent="0">
              <a:buNone/>
            </a:pPr>
            <a:r>
              <a:rPr lang="en-US" dirty="0"/>
              <a:t>	print "Could not find true expression" </a:t>
            </a:r>
          </a:p>
          <a:p>
            <a:pPr marL="0" indent="0">
              <a:buNone/>
            </a:pPr>
            <a:r>
              <a:rPr lang="en-US" dirty="0"/>
              <a:t>print "Good bye!"</a:t>
            </a:r>
          </a:p>
        </p:txBody>
      </p:sp>
    </p:spTree>
    <p:extLst>
      <p:ext uri="{BB962C8B-B14F-4D97-AF65-F5344CB8AC3E}">
        <p14:creationId xmlns:p14="http://schemas.microsoft.com/office/powerpoint/2010/main" val="980429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BF88-2F7C-4062-931A-619E0DE9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782F6-FD55-4B7F-A9A7-78B38841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8" y="1128890"/>
            <a:ext cx="10171288" cy="54751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Loop:</a:t>
            </a:r>
          </a:p>
          <a:p>
            <a:pPr marL="0" indent="0">
              <a:buNone/>
            </a:pPr>
            <a:r>
              <a:rPr lang="en-US" dirty="0"/>
              <a:t>                 Python </a:t>
            </a:r>
            <a:r>
              <a:rPr lang="en-US" b="1" dirty="0"/>
              <a:t>for loop</a:t>
            </a:r>
            <a:r>
              <a:rPr lang="en-US" dirty="0"/>
              <a:t> is used to iterate the elements of a collection in the order that they appear. This collection can be a sequence(list or string).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     f</a:t>
            </a:r>
            <a:r>
              <a:rPr lang="en-US" b="1" dirty="0"/>
              <a:t>or</a:t>
            </a:r>
            <a:r>
              <a:rPr lang="en-US" dirty="0"/>
              <a:t> &lt;variable&gt; </a:t>
            </a:r>
            <a:r>
              <a:rPr lang="en-US" b="1" dirty="0"/>
              <a:t>in</a:t>
            </a:r>
            <a:r>
              <a:rPr lang="en-US" dirty="0"/>
              <a:t> &lt;sequence&gt;: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1)num=2  </a:t>
            </a:r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 a </a:t>
            </a:r>
            <a:r>
              <a:rPr lang="en-US" b="1" dirty="0"/>
              <a:t>in</a:t>
            </a:r>
            <a:r>
              <a:rPr lang="en-US" dirty="0"/>
              <a:t> range (1,6): 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b="1" dirty="0"/>
              <a:t>print</a:t>
            </a:r>
            <a:r>
              <a:rPr lang="en-US" dirty="0"/>
              <a:t>  num * a  </a:t>
            </a:r>
          </a:p>
          <a:p>
            <a:pPr marL="0" indent="0">
              <a:buNone/>
            </a:pPr>
            <a:r>
              <a:rPr lang="en-US" dirty="0"/>
              <a:t>2)</a:t>
            </a:r>
            <a:r>
              <a:rPr lang="en-IN" dirty="0">
                <a:ea typeface="Open Sans" panose="020B0604020202020204" charset="0"/>
                <a:cs typeface="Open Sans" panose="020B0604020202020204" charset="0"/>
              </a:rPr>
              <a:t> range(5, 10)</a:t>
            </a:r>
          </a:p>
          <a:p>
            <a:pPr marL="0" indent="0">
              <a:buNone/>
            </a:pPr>
            <a:r>
              <a:rPr lang="en-IN" dirty="0">
                <a:ea typeface="Open Sans" panose="020B0604020202020204" charset="0"/>
                <a:cs typeface="Open Sans" panose="020B0604020202020204" charset="0"/>
              </a:rPr>
              <a:t>  5 through 9</a:t>
            </a:r>
          </a:p>
          <a:p>
            <a:pPr marL="0" indent="0">
              <a:buNone/>
            </a:pPr>
            <a:endParaRPr lang="en-IN" dirty="0">
              <a:ea typeface="Open Sans" panose="020B0604020202020204" charset="0"/>
              <a:cs typeface="Open Sans" panose="020B0604020202020204" charset="0"/>
            </a:endParaRPr>
          </a:p>
          <a:p>
            <a:pPr marL="0" indent="0">
              <a:buNone/>
            </a:pPr>
            <a:r>
              <a:rPr lang="en-IN" dirty="0">
                <a:ea typeface="Open Sans" panose="020B0604020202020204" charset="0"/>
                <a:cs typeface="Open Sans" panose="020B0604020202020204" charset="0"/>
              </a:rPr>
              <a:t>3)range(0, 10, 3) </a:t>
            </a:r>
          </a:p>
          <a:p>
            <a:pPr marL="0" indent="0">
              <a:buNone/>
            </a:pPr>
            <a:r>
              <a:rPr lang="en-IN" dirty="0">
                <a:ea typeface="Open Sans" panose="020B0604020202020204" charset="0"/>
                <a:cs typeface="Open Sans" panose="020B0604020202020204" charset="0"/>
              </a:rPr>
              <a:t>0, 3, 6, 9</a:t>
            </a:r>
          </a:p>
          <a:p>
            <a:pPr marL="0" indent="0">
              <a:buNone/>
            </a:pPr>
            <a:endParaRPr lang="en-IN" dirty="0">
              <a:ea typeface="Open Sans" panose="020B0604020202020204" charset="0"/>
              <a:cs typeface="Open Sans" panose="020B0604020202020204" charset="0"/>
            </a:endParaRPr>
          </a:p>
          <a:p>
            <a:pPr marL="0" indent="0">
              <a:buNone/>
            </a:pPr>
            <a:r>
              <a:rPr lang="en-IN" dirty="0">
                <a:ea typeface="Open Sans" panose="020B0604020202020204" charset="0"/>
                <a:cs typeface="Open Sans" panose="020B0604020202020204" charset="0"/>
              </a:rPr>
              <a:t>4)range(-10, -100, -30) </a:t>
            </a:r>
          </a:p>
          <a:p>
            <a:pPr marL="0" indent="0">
              <a:buNone/>
            </a:pPr>
            <a:r>
              <a:rPr lang="en-IN" dirty="0">
                <a:ea typeface="Open Sans" panose="020B0604020202020204" charset="0"/>
                <a:cs typeface="Open Sans" panose="020B0604020202020204" charset="0"/>
              </a:rPr>
              <a:t>-10, -40, -70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6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6694000" y="2534652"/>
            <a:ext cx="4900000" cy="2013181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8000" dirty="0"/>
              <a:t>What is python ?</a:t>
            </a:r>
          </a:p>
        </p:txBody>
      </p:sp>
    </p:spTree>
    <p:extLst>
      <p:ext uri="{BB962C8B-B14F-4D97-AF65-F5344CB8AC3E}">
        <p14:creationId xmlns:p14="http://schemas.microsoft.com/office/powerpoint/2010/main" val="199720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94667"/>
                </a:solidFill>
              </a:rPr>
              <a:pPr/>
              <a:t>20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title" idx="4294967295"/>
          </p:nvPr>
        </p:nvSpPr>
        <p:spPr>
          <a:xfrm>
            <a:off x="90311" y="294517"/>
            <a:ext cx="12101689" cy="766347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algn="ctr"/>
            <a:r>
              <a:rPr lang="en-IN" altLang="en-US" sz="3200" dirty="0"/>
              <a:t>Break and continue Statements, and else Clauses on Loops</a:t>
            </a:r>
            <a:endParaRPr lang="en" sz="320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9179" y="1546725"/>
            <a:ext cx="115111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+mj-lt"/>
                <a:ea typeface="Open Sans" panose="020B0604020202020204" charset="0"/>
                <a:cs typeface="Open Sans" panose="020B0604020202020204" charset="0"/>
              </a:rPr>
              <a:t>The break statement, like in C, breaks out of the smallest enclosing for or while loop. Loop</a:t>
            </a:r>
          </a:p>
          <a:p>
            <a:endParaRPr lang="en-IN" sz="3200" dirty="0">
              <a:latin typeface="+mj-lt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IN" sz="3200" dirty="0">
                <a:latin typeface="+mj-lt"/>
                <a:ea typeface="Open Sans" panose="020B0604020202020204" charset="0"/>
                <a:cs typeface="Open Sans" panose="020B0604020202020204" charset="0"/>
              </a:rPr>
              <a:t> statements may have an else clause; it is executed when the loop terminates through</a:t>
            </a:r>
          </a:p>
          <a:p>
            <a:endParaRPr lang="en-IN" sz="3200" dirty="0">
              <a:latin typeface="+mj-lt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IN" sz="3200" dirty="0">
                <a:latin typeface="+mj-lt"/>
                <a:ea typeface="Open Sans" panose="020B0604020202020204" charset="0"/>
                <a:cs typeface="Open Sans" panose="020B0604020202020204" charset="0"/>
              </a:rPr>
              <a:t> exhaustion of the list(with for) or when the condition becomes false (with while), but not</a:t>
            </a:r>
          </a:p>
          <a:p>
            <a:endParaRPr lang="en-IN" sz="3200" dirty="0">
              <a:latin typeface="+mj-lt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IN" sz="3200" dirty="0">
                <a:latin typeface="+mj-lt"/>
                <a:ea typeface="Open Sans" panose="020B0604020202020204" charset="0"/>
                <a:cs typeface="Open Sans" panose="020B0604020202020204" charset="0"/>
              </a:rPr>
              <a:t> when the loop is terminated by a break statement. </a:t>
            </a:r>
          </a:p>
        </p:txBody>
      </p:sp>
    </p:spTree>
    <p:extLst>
      <p:ext uri="{BB962C8B-B14F-4D97-AF65-F5344CB8AC3E}">
        <p14:creationId xmlns:p14="http://schemas.microsoft.com/office/powerpoint/2010/main" val="136164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691" y="3081495"/>
            <a:ext cx="6340389" cy="1837087"/>
          </a:xfrm>
          <a:prstGeom prst="rect">
            <a:avLst/>
          </a:prstGeom>
        </p:spPr>
      </p:pic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94667"/>
                </a:solidFill>
              </a:rPr>
              <a:pPr/>
              <a:t>21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title" idx="4294967295"/>
          </p:nvPr>
        </p:nvSpPr>
        <p:spPr>
          <a:xfrm>
            <a:off x="0" y="1"/>
            <a:ext cx="12192000" cy="1250867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algn="ctr"/>
            <a:r>
              <a:rPr lang="en-IN" altLang="en-US" sz="3200" dirty="0"/>
              <a:t>Break and continue Statements, and else Clauses on Loops</a:t>
            </a:r>
            <a:endParaRPr lang="en" sz="320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2717" y="1494416"/>
            <a:ext cx="1191928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ea typeface="Open Sans" panose="020B0604020202020204" charset="0"/>
                <a:cs typeface="Open Sans" panose="020B0604020202020204" charset="0"/>
              </a:rPr>
              <a:t>&gt;&gt;&gt; for n in range(2, 10): </a:t>
            </a:r>
          </a:p>
          <a:p>
            <a:r>
              <a:rPr lang="en-IN" sz="2400" dirty="0">
                <a:ea typeface="Open Sans" panose="020B0604020202020204" charset="0"/>
                <a:cs typeface="Open Sans" panose="020B0604020202020204" charset="0"/>
              </a:rPr>
              <a:t>	... for x in range(2, n):</a:t>
            </a:r>
          </a:p>
          <a:p>
            <a:r>
              <a:rPr lang="en-IN" sz="2400" dirty="0">
                <a:ea typeface="Open Sans" panose="020B0604020202020204" charset="0"/>
                <a:cs typeface="Open Sans" panose="020B0604020202020204" charset="0"/>
              </a:rPr>
              <a:t>		... if n % x == 0:</a:t>
            </a:r>
          </a:p>
          <a:p>
            <a:r>
              <a:rPr lang="en-IN" sz="2400" dirty="0">
                <a:ea typeface="Open Sans" panose="020B0604020202020204" charset="0"/>
                <a:cs typeface="Open Sans" panose="020B0604020202020204" charset="0"/>
              </a:rPr>
              <a:t>		... print(n, 'equals', x, '*', n//x) </a:t>
            </a:r>
          </a:p>
          <a:p>
            <a:r>
              <a:rPr lang="en-IN" sz="2400" dirty="0">
                <a:ea typeface="Open Sans" panose="020B0604020202020204" charset="0"/>
                <a:cs typeface="Open Sans" panose="020B0604020202020204" charset="0"/>
              </a:rPr>
              <a:t>		... break </a:t>
            </a:r>
          </a:p>
          <a:p>
            <a:r>
              <a:rPr lang="en-IN" sz="2400" dirty="0">
                <a:ea typeface="Open Sans" panose="020B0604020202020204" charset="0"/>
                <a:cs typeface="Open Sans" panose="020B0604020202020204" charset="0"/>
              </a:rPr>
              <a:t>	... else: </a:t>
            </a:r>
          </a:p>
          <a:p>
            <a:r>
              <a:rPr lang="en-IN" sz="2400" dirty="0">
                <a:ea typeface="Open Sans" panose="020B0604020202020204" charset="0"/>
                <a:cs typeface="Open Sans" panose="020B0604020202020204" charset="0"/>
              </a:rPr>
              <a:t>	... # loop fell through without finding a factor </a:t>
            </a:r>
          </a:p>
          <a:p>
            <a:r>
              <a:rPr lang="en-IN" sz="2400" dirty="0">
                <a:ea typeface="Open Sans" panose="020B0604020202020204" charset="0"/>
                <a:cs typeface="Open Sans" panose="020B0604020202020204" charset="0"/>
              </a:rPr>
              <a:t>	... print(n, 'is a prime number’) </a:t>
            </a:r>
          </a:p>
          <a:p>
            <a:endParaRPr lang="en-IN" sz="2400" dirty="0"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IN" sz="2400" dirty="0">
                <a:ea typeface="Open Sans" panose="020B0604020202020204" charset="0"/>
                <a:cs typeface="Open Sans" panose="020B0604020202020204" charset="0"/>
              </a:rPr>
              <a:t>... 2 is a prime number </a:t>
            </a:r>
          </a:p>
          <a:p>
            <a:r>
              <a:rPr lang="en-IN" sz="2400" dirty="0">
                <a:ea typeface="Open Sans" panose="020B0604020202020204" charset="0"/>
                <a:cs typeface="Open Sans" panose="020B0604020202020204" charset="0"/>
              </a:rPr>
              <a:t>    3 is a prime number </a:t>
            </a:r>
          </a:p>
          <a:p>
            <a:r>
              <a:rPr lang="en-IN" sz="2400" dirty="0">
                <a:ea typeface="Open Sans" panose="020B0604020202020204" charset="0"/>
                <a:cs typeface="Open Sans" panose="020B0604020202020204" charset="0"/>
              </a:rPr>
              <a:t>    4 equals 2 * 2 </a:t>
            </a:r>
          </a:p>
          <a:p>
            <a:r>
              <a:rPr lang="en-IN" sz="2400" dirty="0">
                <a:ea typeface="Open Sans" panose="020B0604020202020204" charset="0"/>
                <a:cs typeface="Open Sans" panose="020B0604020202020204" charset="0"/>
              </a:rPr>
              <a:t>    5 is a prime number </a:t>
            </a:r>
          </a:p>
          <a:p>
            <a:r>
              <a:rPr lang="en-IN" sz="2400" dirty="0">
                <a:ea typeface="Open Sans" panose="020B0604020202020204" charset="0"/>
                <a:cs typeface="Open Sans" panose="020B0604020202020204" charset="0"/>
              </a:rPr>
              <a:t>    6 equals 2 * 3 </a:t>
            </a:r>
          </a:p>
          <a:p>
            <a:r>
              <a:rPr lang="en-IN" sz="2400" dirty="0">
                <a:ea typeface="Open Sans" panose="020B0604020202020204" charset="0"/>
                <a:cs typeface="Open Sans" panose="020B0604020202020204" charset="0"/>
              </a:rPr>
              <a:t>    7 is a prime number </a:t>
            </a:r>
          </a:p>
          <a:p>
            <a:r>
              <a:rPr lang="en-IN" sz="2400" dirty="0">
                <a:ea typeface="Open Sans" panose="020B0604020202020204" charset="0"/>
                <a:cs typeface="Open Sans" panose="020B0604020202020204" charset="0"/>
              </a:rPr>
              <a:t>    8 equals 2 * 4 </a:t>
            </a:r>
          </a:p>
          <a:p>
            <a:r>
              <a:rPr lang="en-IN" sz="2400" dirty="0">
                <a:ea typeface="Open Sans" panose="020B0604020202020204" charset="0"/>
                <a:cs typeface="Open Sans" panose="020B0604020202020204" charset="0"/>
              </a:rPr>
              <a:t>    9 equals 3 * 3 </a:t>
            </a:r>
          </a:p>
        </p:txBody>
      </p:sp>
    </p:spTree>
    <p:extLst>
      <p:ext uri="{BB962C8B-B14F-4D97-AF65-F5344CB8AC3E}">
        <p14:creationId xmlns:p14="http://schemas.microsoft.com/office/powerpoint/2010/main" val="1399708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BC6E-6A99-4A3B-8375-5E9862FA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452718"/>
            <a:ext cx="9678301" cy="676171"/>
          </a:xfrm>
        </p:spPr>
        <p:txBody>
          <a:bodyPr/>
          <a:lstStyle/>
          <a:p>
            <a:r>
              <a:rPr lang="en-US" dirty="0"/>
              <a:t>While Loop: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EC248-5C05-488E-88E2-C4582E97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512" y="1241778"/>
            <a:ext cx="9248342" cy="5006621"/>
          </a:xfrm>
        </p:spPr>
        <p:txBody>
          <a:bodyPr/>
          <a:lstStyle/>
          <a:p>
            <a:r>
              <a:rPr lang="en-US" dirty="0"/>
              <a:t>In Python, while loop is used to execute number of statements or body till the specified condition is true. </a:t>
            </a:r>
          </a:p>
          <a:p>
            <a:r>
              <a:rPr lang="en-US" dirty="0"/>
              <a:t>Once the condition is false, the control will come out of the loop.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while</a:t>
            </a:r>
            <a:r>
              <a:rPr lang="en-US" dirty="0"/>
              <a:t> &lt;expression&gt;:  </a:t>
            </a:r>
          </a:p>
          <a:p>
            <a:pPr marL="0" indent="0">
              <a:buNone/>
            </a:pPr>
            <a:r>
              <a:rPr lang="en-US" dirty="0"/>
              <a:t>        Body 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0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4968-CD49-4B15-B8D0-4C859579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84822" cy="631015"/>
          </a:xfrm>
        </p:spPr>
        <p:txBody>
          <a:bodyPr/>
          <a:lstStyle/>
          <a:p>
            <a:r>
              <a:rPr lang="en-US" dirty="0"/>
              <a:t>Operators: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BED0A-020F-4805-847B-EC933CA9F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78" y="1286934"/>
            <a:ext cx="9214475" cy="4961466"/>
          </a:xfrm>
        </p:spPr>
        <p:txBody>
          <a:bodyPr/>
          <a:lstStyle/>
          <a:p>
            <a:r>
              <a:rPr lang="en-US" dirty="0"/>
              <a:t>Operators are the constructs which can manipulate the value of operands.</a:t>
            </a:r>
          </a:p>
          <a:p>
            <a:r>
              <a:rPr lang="en-US" dirty="0"/>
              <a:t>Consider the expression 4 + 5 = 9. Here, 4 and 5 are called operands and + is called operator.</a:t>
            </a:r>
          </a:p>
          <a:p>
            <a:pPr marL="0" indent="0">
              <a:buNone/>
            </a:pPr>
            <a:r>
              <a:rPr lang="en-US" dirty="0"/>
              <a:t>Types: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Comparison (Relational)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Membership Operators</a:t>
            </a:r>
          </a:p>
          <a:p>
            <a:r>
              <a:rPr lang="en-US" dirty="0"/>
              <a:t>Identity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2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231944" y="272715"/>
            <a:ext cx="6958400" cy="8924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sz="7200" dirty="0"/>
              <a:t>Instructions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547137" y="5147409"/>
            <a:ext cx="5404484" cy="130151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0">
              <a:buClr>
                <a:schemeClr val="dk1"/>
              </a:buClr>
              <a:buNone/>
            </a:pPr>
            <a:r>
              <a:rPr lang="en-IN" sz="2667" dirty="0">
                <a:solidFill>
                  <a:schemeClr val="tx1"/>
                </a:solidFill>
              </a:rPr>
              <a:t>Python program is typically one-fifth to one-third the size of equivalent Java or C++ code.</a:t>
            </a:r>
            <a:endParaRPr sz="2667" dirty="0">
              <a:solidFill>
                <a:schemeClr val="tx1"/>
              </a:solidFill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7864295" y="1906903"/>
            <a:ext cx="3748400" cy="4381603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defRPr/>
            </a:pPr>
            <a:r>
              <a:rPr lang="en-IN" sz="2400" dirty="0">
                <a:solidFill>
                  <a:schemeClr val="tx1"/>
                </a:solidFill>
              </a:rPr>
              <a:t>. Google, YouTube, Dropbox, Yahoo, </a:t>
            </a:r>
            <a:r>
              <a:rPr lang="en-IN" sz="2400" dirty="0" err="1">
                <a:solidFill>
                  <a:schemeClr val="tx1"/>
                </a:solidFill>
              </a:rPr>
              <a:t>Zope</a:t>
            </a:r>
            <a:r>
              <a:rPr lang="en-IN" sz="2400" dirty="0">
                <a:solidFill>
                  <a:schemeClr val="tx1"/>
                </a:solidFill>
              </a:rPr>
              <a:t> Corporation, Industrial Light &amp; </a:t>
            </a:r>
            <a:r>
              <a:rPr lang="en-IN" sz="2400" dirty="0" err="1">
                <a:solidFill>
                  <a:schemeClr val="tx1"/>
                </a:solidFill>
              </a:rPr>
              <a:t>Magic,Walt</a:t>
            </a:r>
            <a:r>
              <a:rPr lang="en-IN" sz="2400" dirty="0">
                <a:solidFill>
                  <a:schemeClr val="tx1"/>
                </a:solidFill>
              </a:rPr>
              <a:t> Disney Feature Animation, Pixar, NASA, NSA, Red Hat, Nokia, IBM, Netflix, </a:t>
            </a:r>
            <a:r>
              <a:rPr lang="en-IN" sz="2400" dirty="0" err="1">
                <a:solidFill>
                  <a:schemeClr val="tx1"/>
                </a:solidFill>
              </a:rPr>
              <a:t>Yelp,Intel</a:t>
            </a:r>
            <a:r>
              <a:rPr lang="en-IN" sz="2400" dirty="0">
                <a:solidFill>
                  <a:schemeClr val="tx1"/>
                </a:solidFill>
              </a:rPr>
              <a:t>, Cisco, HP, Qualcomm, and JPMorgan Chase, just to name a few.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294667"/>
                </a:solidFill>
              </a:rPr>
              <a:pPr/>
              <a:t>3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4294967295"/>
          </p:nvPr>
        </p:nvSpPr>
        <p:spPr>
          <a:xfrm>
            <a:off x="1" y="1327151"/>
            <a:ext cx="7428088" cy="5660671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0">
              <a:buNone/>
            </a:pPr>
            <a:r>
              <a:rPr lang="en-IN" sz="2667" dirty="0"/>
              <a:t>    Python is the marvellous creature of Guido Van Rossum, a Dutch computer scientist and mathematician who decided to gift the world with a project he was playing around with over Christmas 1989.</a:t>
            </a:r>
            <a:r>
              <a:rPr lang="en-US" sz="2667" dirty="0"/>
              <a:t> </a:t>
            </a:r>
            <a:r>
              <a:rPr lang="en-IN" sz="2667" dirty="0"/>
              <a:t>BBC comedy series name ‘Monty Python’s Flying Circus’ from 1970.. He though he needed a unique name, so just gave the name</a:t>
            </a:r>
          </a:p>
          <a:p>
            <a:pPr>
              <a:buNone/>
            </a:pPr>
            <a:r>
              <a:rPr lang="en-US" sz="2667" dirty="0"/>
              <a:t>         </a:t>
            </a:r>
          </a:p>
          <a:p>
            <a:pPr>
              <a:spcBef>
                <a:spcPts val="0"/>
              </a:spcBef>
              <a:buNone/>
            </a:pPr>
            <a:endParaRPr lang="en" sz="2667" b="1" dirty="0"/>
          </a:p>
        </p:txBody>
      </p:sp>
    </p:spTree>
    <p:extLst>
      <p:ext uri="{BB962C8B-B14F-4D97-AF65-F5344CB8AC3E}">
        <p14:creationId xmlns:p14="http://schemas.microsoft.com/office/powerpoint/2010/main" val="308285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901" y="227644"/>
            <a:ext cx="6958400" cy="892400"/>
          </a:xfrm>
        </p:spPr>
        <p:txBody>
          <a:bodyPr>
            <a:noAutofit/>
          </a:bodyPr>
          <a:lstStyle/>
          <a:p>
            <a:r>
              <a:rPr lang="en-IN" sz="6400" dirty="0"/>
              <a:t>Python is……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644" y="1636294"/>
            <a:ext cx="3377200" cy="2855495"/>
          </a:xfrm>
        </p:spPr>
        <p:txBody>
          <a:bodyPr>
            <a:normAutofit lnSpcReduction="10000"/>
          </a:bodyPr>
          <a:lstStyle/>
          <a:p>
            <a:r>
              <a:rPr lang="en-IN" sz="3733" dirty="0">
                <a:solidFill>
                  <a:schemeClr val="tx1"/>
                </a:solidFill>
              </a:rPr>
              <a:t>Interpreted 		</a:t>
            </a:r>
          </a:p>
          <a:p>
            <a:r>
              <a:rPr lang="en-IN" sz="3733" dirty="0">
                <a:solidFill>
                  <a:schemeClr val="tx1"/>
                </a:solidFill>
              </a:rPr>
              <a:t>OOPs</a:t>
            </a:r>
          </a:p>
          <a:p>
            <a:endParaRPr lang="en-IN" sz="3733" dirty="0">
              <a:solidFill>
                <a:schemeClr val="tx1"/>
              </a:solidFill>
            </a:endParaRPr>
          </a:p>
          <a:p>
            <a:r>
              <a:rPr lang="en-IN" sz="3733" dirty="0">
                <a:solidFill>
                  <a:schemeClr val="tx1"/>
                </a:solidFill>
              </a:rPr>
              <a:t>GUI Based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726849" y="1527525"/>
            <a:ext cx="5064097" cy="2707592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1"/>
                </a:solidFill>
              </a:rPr>
              <a:t>Cross Platform</a:t>
            </a:r>
          </a:p>
          <a:p>
            <a:endParaRPr lang="en-IN" sz="3200" dirty="0">
              <a:solidFill>
                <a:schemeClr val="tx1"/>
              </a:solidFill>
            </a:endParaRPr>
          </a:p>
          <a:p>
            <a:r>
              <a:rPr lang="en-IN" sz="3200" dirty="0">
                <a:solidFill>
                  <a:schemeClr val="tx1"/>
                </a:solidFill>
              </a:rPr>
              <a:t>Easy &amp; Open Source</a:t>
            </a:r>
          </a:p>
          <a:p>
            <a:endParaRPr lang="en-IN" sz="3200" dirty="0">
              <a:solidFill>
                <a:schemeClr val="tx1"/>
              </a:solidFill>
            </a:endParaRPr>
          </a:p>
          <a:p>
            <a:r>
              <a:rPr lang="en-IN" sz="3200" dirty="0">
                <a:solidFill>
                  <a:schemeClr val="tx1"/>
                </a:solidFill>
              </a:rPr>
              <a:t>High level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294667"/>
                </a:solidFill>
              </a:rPr>
              <a:pPr/>
              <a:t>4</a:t>
            </a:fld>
            <a:endParaRPr lang="en">
              <a:solidFill>
                <a:srgbClr val="294667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177" y="4480349"/>
            <a:ext cx="108925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Note :- An </a:t>
            </a:r>
            <a:r>
              <a:rPr lang="en-IN" sz="2400" b="1" dirty="0"/>
              <a:t>interpreted language</a:t>
            </a:r>
            <a:r>
              <a:rPr lang="en-IN" sz="2400" dirty="0"/>
              <a:t> is a programming language for which most of its implementations execute instructions directly and freely, without previously compiling a program into machine-language instructions. The interpreter executes the program directly, translating each statement into a sequence of one or more subroutines already compiled into machine code.</a:t>
            </a:r>
          </a:p>
        </p:txBody>
      </p:sp>
    </p:spTree>
    <p:extLst>
      <p:ext uri="{BB962C8B-B14F-4D97-AF65-F5344CB8AC3E}">
        <p14:creationId xmlns:p14="http://schemas.microsoft.com/office/powerpoint/2010/main" val="148365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2157500" y="1538863"/>
            <a:ext cx="7881600" cy="4452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>
              <a:buNone/>
            </a:pPr>
            <a:r>
              <a:rPr lang="en" dirty="0">
                <a:solidFill>
                  <a:schemeClr val="tx1"/>
                </a:solidFill>
              </a:rPr>
              <a:t>Python is fast enough for our site and allows us to produce maintainable features in record times, with a minimum of developers.</a:t>
            </a:r>
          </a:p>
          <a:p>
            <a:pPr>
              <a:buNone/>
            </a:pPr>
            <a:r>
              <a:rPr lang="en-IN" dirty="0">
                <a:solidFill>
                  <a:schemeClr val="tx1"/>
                </a:solidFill>
              </a:rPr>
              <a:t>B</a:t>
            </a:r>
            <a:r>
              <a:rPr lang="en" dirty="0">
                <a:solidFill>
                  <a:schemeClr val="tx1"/>
                </a:solidFill>
              </a:rPr>
              <a:t>y </a:t>
            </a:r>
          </a:p>
          <a:p>
            <a:pPr>
              <a:buNone/>
            </a:pPr>
            <a:r>
              <a:rPr lang="en" dirty="0">
                <a:solidFill>
                  <a:schemeClr val="tx1"/>
                </a:solidFill>
              </a:rPr>
              <a:t>Cuong Do, YouTube.com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62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682044" y="267138"/>
            <a:ext cx="7540978" cy="1155261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-US" sz="6400" dirty="0"/>
              <a:t>Usage</a:t>
            </a:r>
            <a:r>
              <a:rPr lang="en" sz="6400" dirty="0"/>
              <a:t>of Python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691051" y="1632203"/>
            <a:ext cx="4923200" cy="4527964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609585" indent="-304792"/>
            <a:r>
              <a:rPr lang="en" dirty="0"/>
              <a:t>Console Based application</a:t>
            </a:r>
          </a:p>
          <a:p>
            <a:pPr marL="609585" indent="-304792"/>
            <a:r>
              <a:rPr lang="en" dirty="0"/>
              <a:t>Website Developing</a:t>
            </a:r>
          </a:p>
          <a:p>
            <a:pPr marL="609585" indent="-304792"/>
            <a:r>
              <a:rPr lang="en" dirty="0"/>
              <a:t>Data Analysis</a:t>
            </a:r>
          </a:p>
          <a:p>
            <a:pPr marL="609585" indent="-304792"/>
            <a:r>
              <a:rPr lang="en" dirty="0"/>
              <a:t>Image Processing</a:t>
            </a:r>
          </a:p>
          <a:p>
            <a:pPr marL="609585" indent="-304792"/>
            <a:r>
              <a:rPr lang="en" dirty="0"/>
              <a:t>Desktop Application</a:t>
            </a:r>
          </a:p>
          <a:p>
            <a:pPr marL="609585" indent="-304792"/>
            <a:r>
              <a:rPr lang="en" dirty="0"/>
              <a:t>Games</a:t>
            </a:r>
          </a:p>
        </p:txBody>
      </p:sp>
      <p:grpSp>
        <p:nvGrpSpPr>
          <p:cNvPr id="148" name="Shape 148"/>
          <p:cNvGrpSpPr/>
          <p:nvPr/>
        </p:nvGrpSpPr>
        <p:grpSpPr>
          <a:xfrm>
            <a:off x="1380069" y="2737554"/>
            <a:ext cx="3373249" cy="1382892"/>
            <a:chOff x="1263651" y="1992417"/>
            <a:chExt cx="2529937" cy="1037169"/>
          </a:xfrm>
        </p:grpSpPr>
        <p:sp>
          <p:nvSpPr>
            <p:cNvPr id="149" name="Shape 149"/>
            <p:cNvSpPr/>
            <p:nvPr/>
          </p:nvSpPr>
          <p:spPr>
            <a:xfrm>
              <a:off x="1263651" y="2315755"/>
              <a:ext cx="556154" cy="713832"/>
            </a:xfrm>
            <a:custGeom>
              <a:avLst/>
              <a:gdLst/>
              <a:ahLst/>
              <a:cxnLst/>
              <a:rect l="0" t="0" r="0" b="0"/>
              <a:pathLst>
                <a:path w="15978" h="20508" fill="none" extrusionOk="0">
                  <a:moveTo>
                    <a:pt x="15977" y="1292"/>
                  </a:moveTo>
                  <a:lnTo>
                    <a:pt x="15977" y="19217"/>
                  </a:lnTo>
                  <a:lnTo>
                    <a:pt x="15977" y="19217"/>
                  </a:lnTo>
                  <a:lnTo>
                    <a:pt x="15953" y="19485"/>
                  </a:lnTo>
                  <a:lnTo>
                    <a:pt x="15880" y="19728"/>
                  </a:lnTo>
                  <a:lnTo>
                    <a:pt x="15758" y="19948"/>
                  </a:lnTo>
                  <a:lnTo>
                    <a:pt x="15612" y="20142"/>
                  </a:lnTo>
                  <a:lnTo>
                    <a:pt x="15417" y="20289"/>
                  </a:lnTo>
                  <a:lnTo>
                    <a:pt x="15198" y="20410"/>
                  </a:lnTo>
                  <a:lnTo>
                    <a:pt x="14955" y="20483"/>
                  </a:lnTo>
                  <a:lnTo>
                    <a:pt x="14711" y="20508"/>
                  </a:lnTo>
                  <a:lnTo>
                    <a:pt x="1267" y="20508"/>
                  </a:lnTo>
                  <a:lnTo>
                    <a:pt x="1267" y="20508"/>
                  </a:lnTo>
                  <a:lnTo>
                    <a:pt x="1023" y="20483"/>
                  </a:lnTo>
                  <a:lnTo>
                    <a:pt x="780" y="20410"/>
                  </a:lnTo>
                  <a:lnTo>
                    <a:pt x="561" y="20289"/>
                  </a:lnTo>
                  <a:lnTo>
                    <a:pt x="366" y="20142"/>
                  </a:lnTo>
                  <a:lnTo>
                    <a:pt x="220" y="19948"/>
                  </a:lnTo>
                  <a:lnTo>
                    <a:pt x="98" y="19728"/>
                  </a:lnTo>
                  <a:lnTo>
                    <a:pt x="25" y="19485"/>
                  </a:lnTo>
                  <a:lnTo>
                    <a:pt x="1" y="19217"/>
                  </a:lnTo>
                  <a:lnTo>
                    <a:pt x="1" y="1292"/>
                  </a:lnTo>
                  <a:lnTo>
                    <a:pt x="1" y="1292"/>
                  </a:lnTo>
                  <a:lnTo>
                    <a:pt x="25" y="1024"/>
                  </a:lnTo>
                  <a:lnTo>
                    <a:pt x="98" y="780"/>
                  </a:lnTo>
                  <a:lnTo>
                    <a:pt x="220" y="561"/>
                  </a:lnTo>
                  <a:lnTo>
                    <a:pt x="366" y="366"/>
                  </a:lnTo>
                  <a:lnTo>
                    <a:pt x="561" y="220"/>
                  </a:lnTo>
                  <a:lnTo>
                    <a:pt x="780" y="98"/>
                  </a:lnTo>
                  <a:lnTo>
                    <a:pt x="1023" y="25"/>
                  </a:lnTo>
                  <a:lnTo>
                    <a:pt x="1267" y="1"/>
                  </a:lnTo>
                  <a:lnTo>
                    <a:pt x="14711" y="1"/>
                  </a:lnTo>
                  <a:lnTo>
                    <a:pt x="14711" y="1"/>
                  </a:lnTo>
                  <a:lnTo>
                    <a:pt x="14955" y="25"/>
                  </a:lnTo>
                  <a:lnTo>
                    <a:pt x="15198" y="98"/>
                  </a:lnTo>
                  <a:lnTo>
                    <a:pt x="15417" y="220"/>
                  </a:lnTo>
                  <a:lnTo>
                    <a:pt x="15612" y="366"/>
                  </a:lnTo>
                  <a:lnTo>
                    <a:pt x="15758" y="561"/>
                  </a:lnTo>
                  <a:lnTo>
                    <a:pt x="15880" y="780"/>
                  </a:lnTo>
                  <a:lnTo>
                    <a:pt x="15953" y="1024"/>
                  </a:lnTo>
                  <a:lnTo>
                    <a:pt x="15977" y="1292"/>
                  </a:lnTo>
                  <a:lnTo>
                    <a:pt x="15977" y="1292"/>
                  </a:lnTo>
                  <a:close/>
                  <a:moveTo>
                    <a:pt x="7989" y="19899"/>
                  </a:moveTo>
                  <a:lnTo>
                    <a:pt x="7989" y="19899"/>
                  </a:lnTo>
                  <a:lnTo>
                    <a:pt x="8159" y="19875"/>
                  </a:lnTo>
                  <a:lnTo>
                    <a:pt x="8306" y="19826"/>
                  </a:lnTo>
                  <a:lnTo>
                    <a:pt x="8452" y="19753"/>
                  </a:lnTo>
                  <a:lnTo>
                    <a:pt x="8574" y="19655"/>
                  </a:lnTo>
                  <a:lnTo>
                    <a:pt x="8671" y="19534"/>
                  </a:lnTo>
                  <a:lnTo>
                    <a:pt x="8744" y="19387"/>
                  </a:lnTo>
                  <a:lnTo>
                    <a:pt x="8793" y="19241"/>
                  </a:lnTo>
                  <a:lnTo>
                    <a:pt x="8817" y="19071"/>
                  </a:lnTo>
                  <a:lnTo>
                    <a:pt x="8817" y="19071"/>
                  </a:lnTo>
                  <a:lnTo>
                    <a:pt x="8793" y="18900"/>
                  </a:lnTo>
                  <a:lnTo>
                    <a:pt x="8744" y="18754"/>
                  </a:lnTo>
                  <a:lnTo>
                    <a:pt x="8671" y="18608"/>
                  </a:lnTo>
                  <a:lnTo>
                    <a:pt x="8574" y="18486"/>
                  </a:lnTo>
                  <a:lnTo>
                    <a:pt x="8452" y="18389"/>
                  </a:lnTo>
                  <a:lnTo>
                    <a:pt x="8306" y="18316"/>
                  </a:lnTo>
                  <a:lnTo>
                    <a:pt x="8159" y="18267"/>
                  </a:lnTo>
                  <a:lnTo>
                    <a:pt x="7989" y="18243"/>
                  </a:lnTo>
                  <a:lnTo>
                    <a:pt x="7989" y="18243"/>
                  </a:lnTo>
                  <a:lnTo>
                    <a:pt x="7819" y="18267"/>
                  </a:lnTo>
                  <a:lnTo>
                    <a:pt x="7672" y="18316"/>
                  </a:lnTo>
                  <a:lnTo>
                    <a:pt x="7526" y="18389"/>
                  </a:lnTo>
                  <a:lnTo>
                    <a:pt x="7404" y="18486"/>
                  </a:lnTo>
                  <a:lnTo>
                    <a:pt x="7307" y="18608"/>
                  </a:lnTo>
                  <a:lnTo>
                    <a:pt x="7234" y="18754"/>
                  </a:lnTo>
                  <a:lnTo>
                    <a:pt x="7185" y="18900"/>
                  </a:lnTo>
                  <a:lnTo>
                    <a:pt x="7161" y="19071"/>
                  </a:lnTo>
                  <a:lnTo>
                    <a:pt x="7161" y="19071"/>
                  </a:lnTo>
                  <a:lnTo>
                    <a:pt x="7185" y="19241"/>
                  </a:lnTo>
                  <a:lnTo>
                    <a:pt x="7234" y="19387"/>
                  </a:lnTo>
                  <a:lnTo>
                    <a:pt x="7307" y="19534"/>
                  </a:lnTo>
                  <a:lnTo>
                    <a:pt x="7404" y="19655"/>
                  </a:lnTo>
                  <a:lnTo>
                    <a:pt x="7526" y="19753"/>
                  </a:lnTo>
                  <a:lnTo>
                    <a:pt x="7672" y="19826"/>
                  </a:lnTo>
                  <a:lnTo>
                    <a:pt x="7819" y="19875"/>
                  </a:lnTo>
                  <a:lnTo>
                    <a:pt x="7989" y="19899"/>
                  </a:lnTo>
                  <a:lnTo>
                    <a:pt x="7989" y="19899"/>
                  </a:lnTo>
                  <a:close/>
                  <a:moveTo>
                    <a:pt x="14394" y="1584"/>
                  </a:moveTo>
                  <a:lnTo>
                    <a:pt x="1584" y="1584"/>
                  </a:lnTo>
                  <a:lnTo>
                    <a:pt x="1584" y="17634"/>
                  </a:lnTo>
                  <a:lnTo>
                    <a:pt x="14394" y="17634"/>
                  </a:lnTo>
                  <a:lnTo>
                    <a:pt x="14394" y="158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2101177" y="2481972"/>
              <a:ext cx="316104" cy="547614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51" name="Shape 151"/>
            <p:cNvGrpSpPr/>
            <p:nvPr/>
          </p:nvGrpSpPr>
          <p:grpSpPr>
            <a:xfrm>
              <a:off x="2698653" y="1992417"/>
              <a:ext cx="1094935" cy="1037169"/>
              <a:chOff x="2583100" y="2973775"/>
              <a:chExt cx="461550" cy="437200"/>
            </a:xfrm>
          </p:grpSpPr>
          <p:sp>
            <p:nvSpPr>
              <p:cNvPr id="152" name="Shape 152"/>
              <p:cNvSpPr/>
              <p:nvPr/>
            </p:nvSpPr>
            <p:spPr>
              <a:xfrm>
                <a:off x="2701225" y="3315975"/>
                <a:ext cx="225300" cy="95000"/>
              </a:xfrm>
              <a:custGeom>
                <a:avLst/>
                <a:gdLst/>
                <a:ahLst/>
                <a:cxnLst/>
                <a:rect l="0" t="0" r="0" b="0"/>
                <a:pathLst>
                  <a:path w="9012" h="3800" fill="none" extrusionOk="0">
                    <a:moveTo>
                      <a:pt x="2947" y="0"/>
                    </a:moveTo>
                    <a:lnTo>
                      <a:pt x="2947" y="2947"/>
                    </a:lnTo>
                    <a:lnTo>
                      <a:pt x="853" y="2947"/>
                    </a:lnTo>
                    <a:lnTo>
                      <a:pt x="853" y="2947"/>
                    </a:lnTo>
                    <a:lnTo>
                      <a:pt x="682" y="2947"/>
                    </a:lnTo>
                    <a:lnTo>
                      <a:pt x="512" y="2996"/>
                    </a:lnTo>
                    <a:lnTo>
                      <a:pt x="365" y="3093"/>
                    </a:lnTo>
                    <a:lnTo>
                      <a:pt x="244" y="3191"/>
                    </a:lnTo>
                    <a:lnTo>
                      <a:pt x="146" y="3313"/>
                    </a:lnTo>
                    <a:lnTo>
                      <a:pt x="49" y="3459"/>
                    </a:lnTo>
                    <a:lnTo>
                      <a:pt x="0" y="3629"/>
                    </a:lnTo>
                    <a:lnTo>
                      <a:pt x="0" y="3800"/>
                    </a:lnTo>
                    <a:lnTo>
                      <a:pt x="9011" y="3800"/>
                    </a:lnTo>
                    <a:lnTo>
                      <a:pt x="9011" y="3800"/>
                    </a:lnTo>
                    <a:lnTo>
                      <a:pt x="9011" y="3629"/>
                    </a:lnTo>
                    <a:lnTo>
                      <a:pt x="8963" y="3459"/>
                    </a:lnTo>
                    <a:lnTo>
                      <a:pt x="8865" y="3313"/>
                    </a:lnTo>
                    <a:lnTo>
                      <a:pt x="8768" y="3191"/>
                    </a:lnTo>
                    <a:lnTo>
                      <a:pt x="8646" y="3093"/>
                    </a:lnTo>
                    <a:lnTo>
                      <a:pt x="8500" y="2996"/>
                    </a:lnTo>
                    <a:lnTo>
                      <a:pt x="8330" y="2947"/>
                    </a:lnTo>
                    <a:lnTo>
                      <a:pt x="8159" y="2947"/>
                    </a:lnTo>
                    <a:lnTo>
                      <a:pt x="6065" y="2947"/>
                    </a:lnTo>
                    <a:lnTo>
                      <a:pt x="6065" y="0"/>
                    </a:lnTo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3" name="Shape 153"/>
              <p:cNvSpPr/>
              <p:nvPr/>
            </p:nvSpPr>
            <p:spPr>
              <a:xfrm>
                <a:off x="2583100" y="2973775"/>
                <a:ext cx="461550" cy="336125"/>
              </a:xfrm>
              <a:custGeom>
                <a:avLst/>
                <a:gdLst/>
                <a:ahLst/>
                <a:cxnLst/>
                <a:rect l="0" t="0" r="0" b="0"/>
                <a:pathLst>
                  <a:path w="18462" h="13445" fill="none" extrusionOk="0">
                    <a:moveTo>
                      <a:pt x="17974" y="1"/>
                    </a:move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317" y="50"/>
                    </a:lnTo>
                    <a:lnTo>
                      <a:pt x="220" y="74"/>
                    </a:lnTo>
                    <a:lnTo>
                      <a:pt x="146" y="147"/>
                    </a:lnTo>
                    <a:lnTo>
                      <a:pt x="98" y="220"/>
                    </a:lnTo>
                    <a:lnTo>
                      <a:pt x="49" y="293"/>
                    </a:lnTo>
                    <a:lnTo>
                      <a:pt x="25" y="390"/>
                    </a:lnTo>
                    <a:lnTo>
                      <a:pt x="0" y="488"/>
                    </a:lnTo>
                    <a:lnTo>
                      <a:pt x="0" y="12958"/>
                    </a:lnTo>
                    <a:lnTo>
                      <a:pt x="0" y="12958"/>
                    </a:lnTo>
                    <a:lnTo>
                      <a:pt x="25" y="13055"/>
                    </a:lnTo>
                    <a:lnTo>
                      <a:pt x="49" y="13152"/>
                    </a:lnTo>
                    <a:lnTo>
                      <a:pt x="98" y="13226"/>
                    </a:lnTo>
                    <a:lnTo>
                      <a:pt x="146" y="13299"/>
                    </a:lnTo>
                    <a:lnTo>
                      <a:pt x="220" y="13372"/>
                    </a:lnTo>
                    <a:lnTo>
                      <a:pt x="317" y="13396"/>
                    </a:lnTo>
                    <a:lnTo>
                      <a:pt x="390" y="13445"/>
                    </a:lnTo>
                    <a:lnTo>
                      <a:pt x="487" y="13445"/>
                    </a:lnTo>
                    <a:lnTo>
                      <a:pt x="17974" y="13445"/>
                    </a:lnTo>
                    <a:lnTo>
                      <a:pt x="17974" y="13445"/>
                    </a:lnTo>
                    <a:lnTo>
                      <a:pt x="18072" y="13445"/>
                    </a:lnTo>
                    <a:lnTo>
                      <a:pt x="18145" y="13396"/>
                    </a:lnTo>
                    <a:lnTo>
                      <a:pt x="18242" y="13372"/>
                    </a:lnTo>
                    <a:lnTo>
                      <a:pt x="18315" y="13299"/>
                    </a:lnTo>
                    <a:lnTo>
                      <a:pt x="18364" y="13226"/>
                    </a:lnTo>
                    <a:lnTo>
                      <a:pt x="18413" y="13152"/>
                    </a:lnTo>
                    <a:lnTo>
                      <a:pt x="18437" y="13055"/>
                    </a:lnTo>
                    <a:lnTo>
                      <a:pt x="18461" y="12958"/>
                    </a:lnTo>
                    <a:lnTo>
                      <a:pt x="18461" y="488"/>
                    </a:lnTo>
                    <a:lnTo>
                      <a:pt x="18461" y="488"/>
                    </a:lnTo>
                    <a:lnTo>
                      <a:pt x="18437" y="390"/>
                    </a:lnTo>
                    <a:lnTo>
                      <a:pt x="18413" y="293"/>
                    </a:lnTo>
                    <a:lnTo>
                      <a:pt x="18364" y="220"/>
                    </a:lnTo>
                    <a:lnTo>
                      <a:pt x="18315" y="147"/>
                    </a:lnTo>
                    <a:lnTo>
                      <a:pt x="18242" y="74"/>
                    </a:lnTo>
                    <a:lnTo>
                      <a:pt x="18145" y="50"/>
                    </a:lnTo>
                    <a:lnTo>
                      <a:pt x="18072" y="1"/>
                    </a:lnTo>
                    <a:lnTo>
                      <a:pt x="17974" y="1"/>
                    </a:lnTo>
                    <a:lnTo>
                      <a:pt x="17974" y="1"/>
                    </a:lnTo>
                    <a:close/>
                    <a:moveTo>
                      <a:pt x="17000" y="11983"/>
                    </a:moveTo>
                    <a:lnTo>
                      <a:pt x="1462" y="11983"/>
                    </a:lnTo>
                    <a:lnTo>
                      <a:pt x="1462" y="1462"/>
                    </a:lnTo>
                    <a:lnTo>
                      <a:pt x="17000" y="1462"/>
                    </a:lnTo>
                    <a:lnTo>
                      <a:pt x="17000" y="11983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579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7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199" y="240633"/>
            <a:ext cx="95931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400" dirty="0"/>
              <a:t>INSTALLING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306" y="1697000"/>
            <a:ext cx="11149263" cy="468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3733" dirty="0"/>
              <a:t>Install either python 3.6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3733" dirty="0"/>
              <a:t>Or you can also install Anaconda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3733" dirty="0"/>
              <a:t>Anaconda is a freemium open source distribution of the Python and R programming languages for large-scale data processing, predictive analytics, and scientific computing, that aims to simplify package management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313345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8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3560" y="316866"/>
            <a:ext cx="10924672" cy="5959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IN" sz="533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execute python</a:t>
            </a:r>
          </a:p>
          <a:p>
            <a:pPr marL="457189" indent="-457189">
              <a:lnSpc>
                <a:spcPct val="107000"/>
              </a:lnSpc>
              <a:buFont typeface="+mj-lt"/>
              <a:buAutoNum type="arabicPeriod"/>
            </a:pPr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Interactive mode </a:t>
            </a:r>
            <a:r>
              <a:rPr lang="en-IN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</a:t>
            </a:r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command </a:t>
            </a:r>
            <a:r>
              <a:rPr lang="en-IN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promt</a:t>
            </a:r>
            <a:endParaRPr lang="en-IN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189" indent="-457189">
              <a:lnSpc>
                <a:spcPct val="107000"/>
              </a:lnSpc>
              <a:buFont typeface="+mj-lt"/>
              <a:buAutoNum type="arabicPeriod"/>
            </a:pPr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 mode </a:t>
            </a:r>
            <a:r>
              <a:rPr lang="en-IN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</a:t>
            </a:r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in any editor and save it with .</a:t>
            </a:r>
            <a:r>
              <a:rPr lang="en-IN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</a:t>
            </a:r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then open command </a:t>
            </a:r>
            <a:r>
              <a:rPr lang="en-IN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promt</a:t>
            </a:r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type python a.py</a:t>
            </a: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Font typeface="+mj-lt"/>
              <a:buAutoNum type="arabicPeriod"/>
            </a:pPr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IDE. A default IDE in python is IDLE</a:t>
            </a:r>
          </a:p>
          <a:p>
            <a:pPr marL="457189" indent="-457189">
              <a:lnSpc>
                <a:spcPct val="107000"/>
              </a:lnSpc>
              <a:spcAft>
                <a:spcPts val="1067"/>
              </a:spcAft>
              <a:buFont typeface="+mj-lt"/>
              <a:buAutoNum type="arabicPeriod"/>
            </a:pPr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IN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 or </a:t>
            </a:r>
            <a:r>
              <a:rPr lang="en-IN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Spyder</a:t>
            </a:r>
            <a:endParaRPr lang="en-IN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3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1A4CFF-BD2B-4904-A157-979A3BAF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22" y="530578"/>
            <a:ext cx="9667011" cy="609600"/>
          </a:xfrm>
        </p:spPr>
        <p:txBody>
          <a:bodyPr/>
          <a:lstStyle/>
          <a:p>
            <a:r>
              <a:rPr lang="en-US" dirty="0"/>
              <a:t>1.Interpeter: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377D9-D6F0-4584-9030-58C39D103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0400"/>
            <a:ext cx="9440254" cy="4318000"/>
          </a:xfrm>
        </p:spPr>
        <p:txBody>
          <a:bodyPr/>
          <a:lstStyle/>
          <a:p>
            <a:r>
              <a:rPr lang="en-US" dirty="0"/>
              <a:t>   step-1:open </a:t>
            </a:r>
            <a:r>
              <a:rPr lang="en-US" dirty="0" err="1"/>
              <a:t>cmd</a:t>
            </a:r>
            <a:endParaRPr lang="en-US" dirty="0"/>
          </a:p>
          <a:p>
            <a:r>
              <a:rPr lang="en-US" dirty="0"/>
              <a:t>   step-2:Type  </a:t>
            </a:r>
            <a:r>
              <a:rPr lang="en-US" dirty="0" err="1"/>
              <a:t>ipython</a:t>
            </a:r>
            <a:endParaRPr lang="en-US" dirty="0"/>
          </a:p>
          <a:p>
            <a:r>
              <a:rPr lang="en-US" dirty="0"/>
              <a:t>   step-3:write the code </a:t>
            </a:r>
          </a:p>
          <a:p>
            <a:r>
              <a:rPr lang="en-US" dirty="0"/>
              <a:t>   step-4: press enter</a:t>
            </a:r>
          </a:p>
        </p:txBody>
      </p:sp>
    </p:spTree>
    <p:extLst>
      <p:ext uri="{BB962C8B-B14F-4D97-AF65-F5344CB8AC3E}">
        <p14:creationId xmlns:p14="http://schemas.microsoft.com/office/powerpoint/2010/main" val="3336594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640</TotalTime>
  <Words>965</Words>
  <Application>Microsoft Office PowerPoint</Application>
  <PresentationFormat>Widescreen</PresentationFormat>
  <Paragraphs>189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Open Sans</vt:lpstr>
      <vt:lpstr>Times New Roman</vt:lpstr>
      <vt:lpstr>Wingdings 3</vt:lpstr>
      <vt:lpstr>Ion</vt:lpstr>
      <vt:lpstr>Python </vt:lpstr>
      <vt:lpstr>What is python ?</vt:lpstr>
      <vt:lpstr>Instructions</vt:lpstr>
      <vt:lpstr>Python is……</vt:lpstr>
      <vt:lpstr>PowerPoint Presentation</vt:lpstr>
      <vt:lpstr>Usageof Python</vt:lpstr>
      <vt:lpstr>PowerPoint Presentation</vt:lpstr>
      <vt:lpstr>PowerPoint Presentation</vt:lpstr>
      <vt:lpstr>1.Interpeter:</vt:lpstr>
      <vt:lpstr>2.Notepad:</vt:lpstr>
      <vt:lpstr>IDLE: </vt:lpstr>
      <vt:lpstr>4.Jupyter:</vt:lpstr>
      <vt:lpstr>Python Variables</vt:lpstr>
      <vt:lpstr>1)Assigning single value to multiple variables </vt:lpstr>
      <vt:lpstr>2) Assigning multiple values to multiple variables:</vt:lpstr>
      <vt:lpstr>Python If Statements</vt:lpstr>
      <vt:lpstr>Nested If Else</vt:lpstr>
      <vt:lpstr>Example: </vt:lpstr>
      <vt:lpstr>Iterators:</vt:lpstr>
      <vt:lpstr>Break and continue Statements, and else Clauses on Loops</vt:lpstr>
      <vt:lpstr>Break and continue Statements, and else Clauses on Loops</vt:lpstr>
      <vt:lpstr>While Loop:</vt:lpstr>
      <vt:lpstr>Operators: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Deepak Kumar</dc:creator>
  <cp:lastModifiedBy>WTL_DELL_LAP-1</cp:lastModifiedBy>
  <cp:revision>13</cp:revision>
  <dcterms:created xsi:type="dcterms:W3CDTF">2018-05-31T12:35:00Z</dcterms:created>
  <dcterms:modified xsi:type="dcterms:W3CDTF">2018-06-25T02:01:40Z</dcterms:modified>
</cp:coreProperties>
</file>