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E28E-04C3-47ED-ACEB-6BAC558083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8A4A15-DFB3-4084-B1A8-8A7CEE107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B09BB6-0117-4456-9631-C6B4E13D9FEE}"/>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5" name="Footer Placeholder 4">
            <a:extLst>
              <a:ext uri="{FF2B5EF4-FFF2-40B4-BE49-F238E27FC236}">
                <a16:creationId xmlns:a16="http://schemas.microsoft.com/office/drawing/2014/main" id="{5057FF30-9F6E-49C1-860B-942848A23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77D2F-CC05-455A-B3BA-31E2AA5705E5}"/>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370287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C6BC-DC5D-41E4-8FA0-953313501F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4724A-2429-4AC6-9605-6099A9ECA1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B7673-F05C-4F0D-9E4F-F7DD5D25517D}"/>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5" name="Footer Placeholder 4">
            <a:extLst>
              <a:ext uri="{FF2B5EF4-FFF2-40B4-BE49-F238E27FC236}">
                <a16:creationId xmlns:a16="http://schemas.microsoft.com/office/drawing/2014/main" id="{A88EBCBC-38EB-4443-824A-28BD6238B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65214-310F-4D25-91D1-6C792CB82CDD}"/>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126441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3D0B8-68FD-443B-9A5D-A2B5569A00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A0169-A20B-4F46-BB4A-B280E43FE1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AD26A-A8E5-4CC8-B96F-068B6F1979B4}"/>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5" name="Footer Placeholder 4">
            <a:extLst>
              <a:ext uri="{FF2B5EF4-FFF2-40B4-BE49-F238E27FC236}">
                <a16:creationId xmlns:a16="http://schemas.microsoft.com/office/drawing/2014/main" id="{68C9D0FA-18B8-45EA-8CD9-936B3A8E8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F294E-A9FA-4BFB-9C74-1013B07002DF}"/>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56441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E9B-3C37-4810-A0F6-D1FE22F1B7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6AF0C-402A-45B5-B60F-F2D05C8FA9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60ABC-CB55-4A2F-8450-2A356AF92B6E}"/>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5" name="Footer Placeholder 4">
            <a:extLst>
              <a:ext uri="{FF2B5EF4-FFF2-40B4-BE49-F238E27FC236}">
                <a16:creationId xmlns:a16="http://schemas.microsoft.com/office/drawing/2014/main" id="{5406578B-8871-4B87-A1F5-A78D5ABB8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0D40B-1821-4B00-979A-BDD274F1ECD1}"/>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285797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ED6A-5FA0-4272-A78C-7BAAB057A1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4D0CAF-686D-4335-8424-92E8F42CA6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7A2DB3-F61C-4252-9B9C-AA053086C6B1}"/>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5" name="Footer Placeholder 4">
            <a:extLst>
              <a:ext uri="{FF2B5EF4-FFF2-40B4-BE49-F238E27FC236}">
                <a16:creationId xmlns:a16="http://schemas.microsoft.com/office/drawing/2014/main" id="{E0404923-5719-4876-B77F-7B5E2F3C4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354B3-1BC3-41FC-B5E5-FA6F00487C93}"/>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92593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E957-0849-49E0-8139-847712F15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198CC-9D1F-4BA5-A805-8C606914B8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BAB7D0-CB69-4E56-821D-D51FF204B6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0366A1-C9A5-4AD6-9468-6217538865D7}"/>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6" name="Footer Placeholder 5">
            <a:extLst>
              <a:ext uri="{FF2B5EF4-FFF2-40B4-BE49-F238E27FC236}">
                <a16:creationId xmlns:a16="http://schemas.microsoft.com/office/drawing/2014/main" id="{A45FBB59-F814-4DB4-80F0-A3FB0E433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B7FBF-762B-4B51-BEAF-831F3523EE59}"/>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316134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5FCA-C05C-4FCA-B463-C0AB1671E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E6ADB1-E6CF-4BEE-B1CA-45C3A93C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284AD0-A684-44A8-AF33-A881934212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8B67C4-04A9-4D50-AF07-0CF728353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38B073-7298-45F5-8A70-E1BF98C75E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56AC57-58B7-43D6-856A-B4144F1993C5}"/>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8" name="Footer Placeholder 7">
            <a:extLst>
              <a:ext uri="{FF2B5EF4-FFF2-40B4-BE49-F238E27FC236}">
                <a16:creationId xmlns:a16="http://schemas.microsoft.com/office/drawing/2014/main" id="{90C83EF2-D799-4968-930A-6F68399329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5F0C3A-C96F-435C-8F7D-125A85FC4266}"/>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122344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4AA9-9DF6-4115-971E-E6532EFDD0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FC372-3A69-4B62-A122-32242A4A008F}"/>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4" name="Footer Placeholder 3">
            <a:extLst>
              <a:ext uri="{FF2B5EF4-FFF2-40B4-BE49-F238E27FC236}">
                <a16:creationId xmlns:a16="http://schemas.microsoft.com/office/drawing/2014/main" id="{BCC1AF91-608C-4FDA-B201-5C5E2381CE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E81F8C-CBC8-4B71-A7B6-1ED5345A0926}"/>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364590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9163F-0D72-4D58-87BF-3B7AD591D15D}"/>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3" name="Footer Placeholder 2">
            <a:extLst>
              <a:ext uri="{FF2B5EF4-FFF2-40B4-BE49-F238E27FC236}">
                <a16:creationId xmlns:a16="http://schemas.microsoft.com/office/drawing/2014/main" id="{18195FA3-AE9E-4D65-A4CC-450C155AF5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6EB63-CE92-4B4F-9EB1-E41B78D7BB55}"/>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520072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37B8-1FAF-49EF-86F1-F7AB17B5D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20A0B9-1093-48D8-80C7-31C6E76D2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598324-C6D6-4E22-A51A-59113F8E6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398894-A0C7-4E55-94FD-BA6474612D77}"/>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6" name="Footer Placeholder 5">
            <a:extLst>
              <a:ext uri="{FF2B5EF4-FFF2-40B4-BE49-F238E27FC236}">
                <a16:creationId xmlns:a16="http://schemas.microsoft.com/office/drawing/2014/main" id="{46164ECA-A10C-420E-A8BB-AF5499BA7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13D40-99B0-4B92-A53C-66B7E795A343}"/>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2670605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6D85-EA12-42E9-B559-DEF9C0014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EBA15F-4EC6-4E78-BFC2-6181FA7930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3A544D-85B2-44BF-A908-24F7D9321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7AF6E2-94A4-4837-8544-4B0658E69BE8}"/>
              </a:ext>
            </a:extLst>
          </p:cNvPr>
          <p:cNvSpPr>
            <a:spLocks noGrp="1"/>
          </p:cNvSpPr>
          <p:nvPr>
            <p:ph type="dt" sz="half" idx="10"/>
          </p:nvPr>
        </p:nvSpPr>
        <p:spPr/>
        <p:txBody>
          <a:bodyPr/>
          <a:lstStyle/>
          <a:p>
            <a:fld id="{727C96BF-BC65-4E56-997D-657A094F4884}" type="datetimeFigureOut">
              <a:rPr lang="en-US" smtClean="0"/>
              <a:t>5/25/2018</a:t>
            </a:fld>
            <a:endParaRPr lang="en-US"/>
          </a:p>
        </p:txBody>
      </p:sp>
      <p:sp>
        <p:nvSpPr>
          <p:cNvPr id="6" name="Footer Placeholder 5">
            <a:extLst>
              <a:ext uri="{FF2B5EF4-FFF2-40B4-BE49-F238E27FC236}">
                <a16:creationId xmlns:a16="http://schemas.microsoft.com/office/drawing/2014/main" id="{DD967A8B-DA24-41C1-AB88-966EEB2B6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3816C-7C12-4FBF-8046-46813ABA25B1}"/>
              </a:ext>
            </a:extLst>
          </p:cNvPr>
          <p:cNvSpPr>
            <a:spLocks noGrp="1"/>
          </p:cNvSpPr>
          <p:nvPr>
            <p:ph type="sldNum" sz="quarter" idx="12"/>
          </p:nvPr>
        </p:nvSpPr>
        <p:spPr/>
        <p:txBody>
          <a:bodyPr/>
          <a:lstStyle/>
          <a:p>
            <a:fld id="{66F972CC-E3A4-4AF9-9E4B-C62AAA3EBF8C}" type="slidenum">
              <a:rPr lang="en-US" smtClean="0"/>
              <a:t>‹#›</a:t>
            </a:fld>
            <a:endParaRPr lang="en-US"/>
          </a:p>
        </p:txBody>
      </p:sp>
    </p:spTree>
    <p:extLst>
      <p:ext uri="{BB962C8B-B14F-4D97-AF65-F5344CB8AC3E}">
        <p14:creationId xmlns:p14="http://schemas.microsoft.com/office/powerpoint/2010/main" val="88422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0DD33-094E-43BF-A945-3B9DA98B7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014EEA-A51D-4CE6-B916-8F5D5FDF19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09B1-6553-4B6A-A0AF-65A21BE709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C96BF-BC65-4E56-997D-657A094F4884}" type="datetimeFigureOut">
              <a:rPr lang="en-US" smtClean="0"/>
              <a:t>5/25/2018</a:t>
            </a:fld>
            <a:endParaRPr lang="en-US"/>
          </a:p>
        </p:txBody>
      </p:sp>
      <p:sp>
        <p:nvSpPr>
          <p:cNvPr id="5" name="Footer Placeholder 4">
            <a:extLst>
              <a:ext uri="{FF2B5EF4-FFF2-40B4-BE49-F238E27FC236}">
                <a16:creationId xmlns:a16="http://schemas.microsoft.com/office/drawing/2014/main" id="{CC262D57-3BBD-4CC4-956D-34701DE722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1CEC2A-68C6-4B85-BA55-2B361C3A8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972CC-E3A4-4AF9-9E4B-C62AAA3EBF8C}" type="slidenum">
              <a:rPr lang="en-US" smtClean="0"/>
              <a:t>‹#›</a:t>
            </a:fld>
            <a:endParaRPr lang="en-US"/>
          </a:p>
        </p:txBody>
      </p:sp>
    </p:spTree>
    <p:extLst>
      <p:ext uri="{BB962C8B-B14F-4D97-AF65-F5344CB8AC3E}">
        <p14:creationId xmlns:p14="http://schemas.microsoft.com/office/powerpoint/2010/main" val="370623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A8CA-B0F8-487C-B2AD-681CD835CAC9}"/>
              </a:ext>
            </a:extLst>
          </p:cNvPr>
          <p:cNvSpPr>
            <a:spLocks noGrp="1"/>
          </p:cNvSpPr>
          <p:nvPr>
            <p:ph type="ctrTitle"/>
          </p:nvPr>
        </p:nvSpPr>
        <p:spPr/>
        <p:txBody>
          <a:bodyPr/>
          <a:lstStyle/>
          <a:p>
            <a:r>
              <a:rPr lang="en-US" dirty="0"/>
              <a:t>Data:</a:t>
            </a:r>
            <a:br>
              <a:rPr lang="en-US" dirty="0"/>
            </a:br>
            <a:endParaRPr lang="en-US" dirty="0"/>
          </a:p>
        </p:txBody>
      </p:sp>
      <p:sp>
        <p:nvSpPr>
          <p:cNvPr id="3" name="Subtitle 2">
            <a:extLst>
              <a:ext uri="{FF2B5EF4-FFF2-40B4-BE49-F238E27FC236}">
                <a16:creationId xmlns:a16="http://schemas.microsoft.com/office/drawing/2014/main" id="{3769701B-68EE-4DEA-A68D-8FEC529E3A6D}"/>
              </a:ext>
            </a:extLst>
          </p:cNvPr>
          <p:cNvSpPr>
            <a:spLocks noGrp="1"/>
          </p:cNvSpPr>
          <p:nvPr>
            <p:ph type="subTitle" idx="1"/>
          </p:nvPr>
        </p:nvSpPr>
        <p:spPr/>
        <p:txBody>
          <a:bodyPr>
            <a:normAutofit/>
          </a:bodyPr>
          <a:lstStyle/>
          <a:p>
            <a:pPr algn="l"/>
            <a:r>
              <a:rPr lang="en-US" dirty="0"/>
              <a:t>1.Training data</a:t>
            </a:r>
          </a:p>
          <a:p>
            <a:pPr algn="l"/>
            <a:r>
              <a:rPr lang="en-US" dirty="0"/>
              <a:t>2.Test data</a:t>
            </a:r>
          </a:p>
          <a:p>
            <a:pPr algn="l"/>
            <a:r>
              <a:rPr lang="en-US" dirty="0"/>
              <a:t>3.validation</a:t>
            </a:r>
          </a:p>
        </p:txBody>
      </p:sp>
    </p:spTree>
    <p:extLst>
      <p:ext uri="{BB962C8B-B14F-4D97-AF65-F5344CB8AC3E}">
        <p14:creationId xmlns:p14="http://schemas.microsoft.com/office/powerpoint/2010/main" val="157603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A002-AC8E-4BF8-9040-C3271B5BAC43}"/>
              </a:ext>
            </a:extLst>
          </p:cNvPr>
          <p:cNvSpPr>
            <a:spLocks noGrp="1"/>
          </p:cNvSpPr>
          <p:nvPr>
            <p:ph type="title"/>
          </p:nvPr>
        </p:nvSpPr>
        <p:spPr/>
        <p:txBody>
          <a:bodyPr/>
          <a:lstStyle/>
          <a:p>
            <a:r>
              <a:rPr lang="en-US" dirty="0"/>
              <a:t>Theory :</a:t>
            </a:r>
            <a:br>
              <a:rPr lang="en-US" dirty="0"/>
            </a:br>
            <a:endParaRPr lang="en-US" dirty="0"/>
          </a:p>
        </p:txBody>
      </p:sp>
      <p:sp>
        <p:nvSpPr>
          <p:cNvPr id="3" name="Content Placeholder 2">
            <a:extLst>
              <a:ext uri="{FF2B5EF4-FFF2-40B4-BE49-F238E27FC236}">
                <a16:creationId xmlns:a16="http://schemas.microsoft.com/office/drawing/2014/main" id="{A1FBEEFF-7F4E-4B59-80D6-A670751A143B}"/>
              </a:ext>
            </a:extLst>
          </p:cNvPr>
          <p:cNvSpPr>
            <a:spLocks noGrp="1"/>
          </p:cNvSpPr>
          <p:nvPr>
            <p:ph idx="1"/>
          </p:nvPr>
        </p:nvSpPr>
        <p:spPr/>
        <p:txBody>
          <a:bodyPr>
            <a:normAutofit/>
          </a:bodyPr>
          <a:lstStyle/>
          <a:p>
            <a:pPr marL="0" indent="0">
              <a:buNone/>
            </a:pPr>
            <a:r>
              <a:rPr lang="en-US" dirty="0"/>
              <a:t>1.Training data:</a:t>
            </a:r>
          </a:p>
          <a:p>
            <a:r>
              <a:rPr lang="en-US" dirty="0"/>
              <a:t>  A machine-learning algorithm is a mathematical model that learns to find patterns in the input that is fed to it. </a:t>
            </a:r>
          </a:p>
          <a:p>
            <a:r>
              <a:rPr lang="en-US" dirty="0"/>
              <a:t>This input is referred to as training data.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9769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D045-1007-4F19-A042-8238BC440A1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495F796-BD02-45A6-B99B-1A0787ADF538}"/>
              </a:ext>
            </a:extLst>
          </p:cNvPr>
          <p:cNvSpPr>
            <a:spLocks noGrp="1"/>
          </p:cNvSpPr>
          <p:nvPr>
            <p:ph idx="1"/>
          </p:nvPr>
        </p:nvSpPr>
        <p:spPr/>
        <p:txBody>
          <a:bodyPr/>
          <a:lstStyle/>
          <a:p>
            <a:pPr marL="0" indent="0">
              <a:buNone/>
            </a:pPr>
            <a:r>
              <a:rPr lang="en-US" dirty="0"/>
              <a:t>2.Test data:</a:t>
            </a:r>
          </a:p>
          <a:p>
            <a:r>
              <a:rPr lang="en-US" dirty="0"/>
              <a:t> Once a machine learning algorithm learns the underlying patterns of the training data.</a:t>
            </a:r>
          </a:p>
          <a:p>
            <a:r>
              <a:rPr lang="en-US" dirty="0"/>
              <a:t> It needs to be tested on fresh data (or test data) that it has never seen before, but which still belongs to the same distribution as the training data.</a:t>
            </a:r>
          </a:p>
          <a:p>
            <a:r>
              <a:rPr lang="en-US" dirty="0"/>
              <a:t>If your model performs well on the test data then it is considered as a ML model that generalizes your dataset of interest</a:t>
            </a:r>
          </a:p>
        </p:txBody>
      </p:sp>
    </p:spTree>
    <p:extLst>
      <p:ext uri="{BB962C8B-B14F-4D97-AF65-F5344CB8AC3E}">
        <p14:creationId xmlns:p14="http://schemas.microsoft.com/office/powerpoint/2010/main" val="420358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C196-E9DA-4B0D-AEE4-DA4D7329D03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384C7F3-0F4D-402C-9A35-4CAFB49D3D27}"/>
              </a:ext>
            </a:extLst>
          </p:cNvPr>
          <p:cNvSpPr>
            <a:spLocks noGrp="1"/>
          </p:cNvSpPr>
          <p:nvPr>
            <p:ph idx="1"/>
          </p:nvPr>
        </p:nvSpPr>
        <p:spPr/>
        <p:txBody>
          <a:bodyPr/>
          <a:lstStyle/>
          <a:p>
            <a:r>
              <a:rPr lang="en-US" dirty="0"/>
              <a:t>SDCs need three skills to drive on roads - Perception, Planning and Execution. Let’s consider perception (using 2D camera images) and the process of model building around it.</a:t>
            </a:r>
          </a:p>
          <a:p>
            <a:r>
              <a:rPr lang="en-US" dirty="0"/>
              <a:t>1) If a SDC perception model (say semantic segmentation) is trained on the roads and streets of San Francisco, then those images are considered training data. If this same car with the same model is then tested in London, then the images obtained from London is considered the test data set.</a:t>
            </a:r>
          </a:p>
          <a:p>
            <a:endParaRPr lang="en-US" dirty="0"/>
          </a:p>
        </p:txBody>
      </p:sp>
    </p:spTree>
    <p:extLst>
      <p:ext uri="{BB962C8B-B14F-4D97-AF65-F5344CB8AC3E}">
        <p14:creationId xmlns:p14="http://schemas.microsoft.com/office/powerpoint/2010/main" val="253304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4D8D-4DC8-40AE-A0CE-78CBD1439E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FCEB83-D057-4E4C-8D64-B8138B3E383C}"/>
              </a:ext>
            </a:extLst>
          </p:cNvPr>
          <p:cNvSpPr>
            <a:spLocks noGrp="1"/>
          </p:cNvSpPr>
          <p:nvPr>
            <p:ph idx="1"/>
          </p:nvPr>
        </p:nvSpPr>
        <p:spPr/>
        <p:txBody>
          <a:bodyPr/>
          <a:lstStyle/>
          <a:p>
            <a:pPr marL="0" indent="0">
              <a:buNone/>
            </a:pPr>
            <a:r>
              <a:rPr lang="en-US" dirty="0"/>
              <a:t>2) You shall notice such as split in the Cityscapes dataset where the train and test folders have images from different German / Swiss cities.</a:t>
            </a:r>
          </a:p>
          <a:p>
            <a:pPr marL="0" indent="0">
              <a:buNone/>
            </a:pPr>
            <a:r>
              <a:rPr lang="en-US" dirty="0"/>
              <a:t>3) Another way to look at this is if you have a bunch of 10000 raw images that you have gotten annotated (again for semantic segmentation) then you can split this dataset into three parts here x + y + z = 100% (Training Data - x% , Validation Data - y%, Testing Data - z%)</a:t>
            </a:r>
          </a:p>
        </p:txBody>
      </p:sp>
    </p:spTree>
    <p:extLst>
      <p:ext uri="{BB962C8B-B14F-4D97-AF65-F5344CB8AC3E}">
        <p14:creationId xmlns:p14="http://schemas.microsoft.com/office/powerpoint/2010/main" val="246949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664E-CDF0-4727-BF77-FA1303F89EAB}"/>
              </a:ext>
            </a:extLst>
          </p:cNvPr>
          <p:cNvSpPr>
            <a:spLocks noGrp="1"/>
          </p:cNvSpPr>
          <p:nvPr>
            <p:ph type="title"/>
          </p:nvPr>
        </p:nvSpPr>
        <p:spPr/>
        <p:txBody>
          <a:bodyPr/>
          <a:lstStyle/>
          <a:p>
            <a:r>
              <a:rPr lang="en-US" dirty="0"/>
              <a:t> Regression:</a:t>
            </a:r>
          </a:p>
        </p:txBody>
      </p:sp>
      <p:sp>
        <p:nvSpPr>
          <p:cNvPr id="3" name="Content Placeholder 2">
            <a:extLst>
              <a:ext uri="{FF2B5EF4-FFF2-40B4-BE49-F238E27FC236}">
                <a16:creationId xmlns:a16="http://schemas.microsoft.com/office/drawing/2014/main" id="{9D41190B-3069-4796-BBC3-759D0B7BCB2F}"/>
              </a:ext>
            </a:extLst>
          </p:cNvPr>
          <p:cNvSpPr>
            <a:spLocks noGrp="1"/>
          </p:cNvSpPr>
          <p:nvPr>
            <p:ph idx="1"/>
          </p:nvPr>
        </p:nvSpPr>
        <p:spPr/>
        <p:txBody>
          <a:bodyPr/>
          <a:lstStyle/>
          <a:p>
            <a:r>
              <a:rPr lang="en-US" dirty="0"/>
              <a:t>it is divide into 2 parts:</a:t>
            </a:r>
          </a:p>
          <a:p>
            <a:r>
              <a:rPr lang="en-US" dirty="0"/>
              <a:t>A)Linear regression</a:t>
            </a:r>
          </a:p>
          <a:p>
            <a:r>
              <a:rPr lang="en-US" dirty="0"/>
              <a:t>B)Polynomial regression</a:t>
            </a:r>
          </a:p>
          <a:p>
            <a:endParaRPr lang="en-US" dirty="0"/>
          </a:p>
          <a:p>
            <a:r>
              <a:rPr lang="en-US" dirty="0"/>
              <a:t>A)Linear regression:</a:t>
            </a:r>
          </a:p>
          <a:p>
            <a:r>
              <a:rPr lang="en-US" dirty="0"/>
              <a:t> It will predict  data based on the training data</a:t>
            </a:r>
          </a:p>
          <a:p>
            <a:r>
              <a:rPr lang="en-US" dirty="0"/>
              <a:t>It will work on continuous data.</a:t>
            </a:r>
          </a:p>
        </p:txBody>
      </p:sp>
    </p:spTree>
    <p:extLst>
      <p:ext uri="{BB962C8B-B14F-4D97-AF65-F5344CB8AC3E}">
        <p14:creationId xmlns:p14="http://schemas.microsoft.com/office/powerpoint/2010/main" val="300444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F804-CBE0-477F-9FB6-3F118FFBAF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7FBC34-D79B-48B2-8B5D-45D0AD2946ED}"/>
              </a:ext>
            </a:extLst>
          </p:cNvPr>
          <p:cNvSpPr>
            <a:spLocks noGrp="1"/>
          </p:cNvSpPr>
          <p:nvPr>
            <p:ph idx="1"/>
          </p:nvPr>
        </p:nvSpPr>
        <p:spPr/>
        <p:txBody>
          <a:bodyPr>
            <a:normAutofit fontScale="55000" lnSpcReduction="20000"/>
          </a:bodyPr>
          <a:lstStyle/>
          <a:p>
            <a:r>
              <a:rPr lang="en-US" dirty="0"/>
              <a:t>y=</a:t>
            </a:r>
            <a:r>
              <a:rPr lang="en-US" dirty="0" err="1"/>
              <a:t>mx+c</a:t>
            </a:r>
            <a:r>
              <a:rPr lang="en-US" dirty="0"/>
              <a:t>   </a:t>
            </a:r>
          </a:p>
          <a:p>
            <a:pPr marL="0" indent="0">
              <a:buNone/>
            </a:pPr>
            <a:r>
              <a:rPr lang="en-US" dirty="0"/>
              <a:t>           where x= independent variable</a:t>
            </a:r>
          </a:p>
          <a:p>
            <a:pPr marL="0" indent="0">
              <a:buNone/>
            </a:pPr>
            <a:r>
              <a:rPr lang="en-US" dirty="0"/>
              <a:t>                 y=dependent variable</a:t>
            </a:r>
          </a:p>
          <a:p>
            <a:pPr marL="0" indent="0">
              <a:buNone/>
            </a:pPr>
            <a:r>
              <a:rPr lang="en-US" dirty="0"/>
              <a:t>                 m=slope=y2-y1/x2-x1</a:t>
            </a:r>
          </a:p>
          <a:p>
            <a:pPr marL="0" indent="0">
              <a:buNone/>
            </a:pPr>
            <a:r>
              <a:rPr lang="en-US" dirty="0"/>
              <a:t>                 c=y intercept</a:t>
            </a:r>
          </a:p>
          <a:p>
            <a:pPr marL="0" indent="0">
              <a:buNone/>
            </a:pPr>
            <a:r>
              <a:rPr lang="en-US" dirty="0"/>
              <a:t>                  |     </a:t>
            </a:r>
          </a:p>
          <a:p>
            <a:pPr marL="0" indent="0">
              <a:buNone/>
            </a:pPr>
            <a:r>
              <a:rPr lang="en-US" dirty="0"/>
              <a:t>                5|     /</a:t>
            </a:r>
          </a:p>
          <a:p>
            <a:pPr marL="0" indent="0">
              <a:buNone/>
            </a:pPr>
            <a:r>
              <a:rPr lang="en-US" dirty="0"/>
              <a:t>                4|    /</a:t>
            </a:r>
          </a:p>
          <a:p>
            <a:pPr marL="0" indent="0">
              <a:buNone/>
            </a:pPr>
            <a:r>
              <a:rPr lang="en-US" dirty="0"/>
              <a:t>                3|   /</a:t>
            </a:r>
          </a:p>
          <a:p>
            <a:pPr marL="0" indent="0">
              <a:buNone/>
            </a:pPr>
            <a:r>
              <a:rPr lang="en-US" dirty="0"/>
              <a:t>                2|  /</a:t>
            </a:r>
          </a:p>
          <a:p>
            <a:pPr marL="0" indent="0">
              <a:buNone/>
            </a:pPr>
            <a:r>
              <a:rPr lang="en-US" dirty="0"/>
              <a:t>                1|-/.</a:t>
            </a:r>
          </a:p>
          <a:p>
            <a:pPr marL="0" indent="0">
              <a:buNone/>
            </a:pPr>
            <a:r>
              <a:rPr lang="en-US" dirty="0"/>
              <a:t>                 |/_|_______________</a:t>
            </a:r>
          </a:p>
          <a:p>
            <a:pPr marL="0" indent="0">
              <a:buNone/>
            </a:pPr>
            <a:r>
              <a:rPr lang="en-US" dirty="0"/>
              <a:t>                    1  2 3 4 5 6 7</a:t>
            </a:r>
          </a:p>
          <a:p>
            <a:pPr marL="0" indent="0">
              <a:buNone/>
            </a:pPr>
            <a:r>
              <a:rPr lang="en-US" dirty="0"/>
              <a:t> </a:t>
            </a:r>
            <a:r>
              <a:rPr lang="en-US" dirty="0" err="1"/>
              <a:t>sklearn</a:t>
            </a:r>
            <a:r>
              <a:rPr lang="en-US" dirty="0"/>
              <a:t> =is used for linear or </a:t>
            </a:r>
            <a:r>
              <a:rPr lang="en-US" dirty="0" err="1"/>
              <a:t>kmean</a:t>
            </a:r>
            <a:endParaRPr lang="en-US" dirty="0"/>
          </a:p>
        </p:txBody>
      </p:sp>
    </p:spTree>
    <p:extLst>
      <p:ext uri="{BB962C8B-B14F-4D97-AF65-F5344CB8AC3E}">
        <p14:creationId xmlns:p14="http://schemas.microsoft.com/office/powerpoint/2010/main" val="200792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4693-98FB-43E1-81E6-F0A734D661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C7CF29-E425-46A3-BE78-3F605C3C25D2}"/>
              </a:ext>
            </a:extLst>
          </p:cNvPr>
          <p:cNvSpPr>
            <a:spLocks noGrp="1"/>
          </p:cNvSpPr>
          <p:nvPr>
            <p:ph idx="1"/>
          </p:nvPr>
        </p:nvSpPr>
        <p:spPr/>
        <p:txBody>
          <a:bodyPr/>
          <a:lstStyle/>
          <a:p>
            <a:r>
              <a:rPr lang="en-US" dirty="0"/>
              <a:t>In mathematical form</a:t>
            </a:r>
          </a:p>
          <a:p>
            <a:r>
              <a:rPr lang="en-US" dirty="0"/>
              <a:t>    m=( (mean(</a:t>
            </a:r>
            <a:r>
              <a:rPr lang="en-US" dirty="0" err="1"/>
              <a:t>xs</a:t>
            </a:r>
            <a:r>
              <a:rPr lang="en-US" dirty="0"/>
              <a:t>)*mean(</a:t>
            </a:r>
            <a:r>
              <a:rPr lang="en-US" dirty="0" err="1"/>
              <a:t>ys</a:t>
            </a:r>
            <a:r>
              <a:rPr lang="en-US" dirty="0"/>
              <a:t>))-(mean(</a:t>
            </a:r>
            <a:r>
              <a:rPr lang="en-US" dirty="0" err="1"/>
              <a:t>xs</a:t>
            </a:r>
            <a:r>
              <a:rPr lang="en-US" dirty="0"/>
              <a:t>)*(</a:t>
            </a:r>
            <a:r>
              <a:rPr lang="en-US" dirty="0" err="1"/>
              <a:t>ys</a:t>
            </a:r>
            <a:r>
              <a:rPr lang="en-US" dirty="0"/>
              <a:t>))))/(mean(</a:t>
            </a:r>
            <a:r>
              <a:rPr lang="en-US" dirty="0" err="1"/>
              <a:t>xs</a:t>
            </a:r>
            <a:r>
              <a:rPr lang="en-US" dirty="0"/>
              <a:t>)**2)-</a:t>
            </a:r>
          </a:p>
        </p:txBody>
      </p:sp>
    </p:spTree>
    <p:extLst>
      <p:ext uri="{BB962C8B-B14F-4D97-AF65-F5344CB8AC3E}">
        <p14:creationId xmlns:p14="http://schemas.microsoft.com/office/powerpoint/2010/main" val="3814080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448</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vt:lpstr>
      <vt:lpstr>Theory : </vt:lpstr>
      <vt:lpstr>PowerPoint Presentation</vt:lpstr>
      <vt:lpstr>Example:</vt:lpstr>
      <vt:lpstr>PowerPoint Presentation</vt:lpstr>
      <vt:lpstr>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c:title>
  <dc:creator>Deepak Kumar</dc:creator>
  <cp:lastModifiedBy>Deepak Kumar</cp:lastModifiedBy>
  <cp:revision>7</cp:revision>
  <dcterms:created xsi:type="dcterms:W3CDTF">2018-05-25T05:06:46Z</dcterms:created>
  <dcterms:modified xsi:type="dcterms:W3CDTF">2018-05-25T10:10:37Z</dcterms:modified>
</cp:coreProperties>
</file>