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23" r:id="rId2"/>
    <p:sldId id="424" r:id="rId3"/>
    <p:sldId id="425" r:id="rId4"/>
    <p:sldId id="428" r:id="rId5"/>
    <p:sldId id="426" r:id="rId6"/>
    <p:sldId id="427" r:id="rId7"/>
    <p:sldId id="429" r:id="rId8"/>
    <p:sldId id="430" r:id="rId9"/>
    <p:sldId id="4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5118" autoAdjust="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bright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5738100" y="6142333"/>
            <a:ext cx="715600" cy="7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‹#›</a:t>
            </a:fld>
            <a:endParaRPr lang="en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1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1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2933" y="0"/>
            <a:ext cx="11059888" cy="137753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1219170">
              <a:spcBef>
                <a:spcPct val="0"/>
              </a:spcBef>
              <a:defRPr/>
            </a:pPr>
            <a:r>
              <a:rPr lang="en-IN" sz="80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ML package-Pandas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38578" y="1490133"/>
            <a:ext cx="11059888" cy="50799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600" dirty="0"/>
              <a:t>Pandas is a Python module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600" dirty="0"/>
              <a:t>The Pandas module is a high performance, highly efficient, and high level data analysis library.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600" dirty="0"/>
              <a:t>Pandas is an open-source Python Library providing high-performance data manipulation and analysis tool using its powerful data structures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600" dirty="0"/>
              <a:t>It has also a build-in visualization feature</a:t>
            </a:r>
          </a:p>
        </p:txBody>
      </p:sp>
    </p:spTree>
    <p:extLst>
      <p:ext uri="{BB962C8B-B14F-4D97-AF65-F5344CB8AC3E}">
        <p14:creationId xmlns:p14="http://schemas.microsoft.com/office/powerpoint/2010/main" val="398675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2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8533" y="1354667"/>
            <a:ext cx="9695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6709" indent="-426709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3200" dirty="0"/>
              <a:t>Using Pandas, we can accomplish five typical steps in the processing and analysis of data, regardless of the origin of data — load, prepare, manipulate, model, and analyze.</a:t>
            </a:r>
          </a:p>
        </p:txBody>
      </p:sp>
    </p:spTree>
    <p:extLst>
      <p:ext uri="{BB962C8B-B14F-4D97-AF65-F5344CB8AC3E}">
        <p14:creationId xmlns:p14="http://schemas.microsoft.com/office/powerpoint/2010/main" val="53224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3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94756" y="0"/>
            <a:ext cx="7698874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66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Installing pandas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62756" y="1343378"/>
            <a:ext cx="10712570" cy="51642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400" dirty="0"/>
              <a:t>Type in </a:t>
            </a:r>
            <a:r>
              <a:rPr lang="en-IN" sz="4400" dirty="0" err="1"/>
              <a:t>cmd</a:t>
            </a:r>
            <a:r>
              <a:rPr lang="en-IN" sz="4400" dirty="0"/>
              <a:t> pip install pandas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400" dirty="0"/>
              <a:t>If pip is not recognised command then you have to type set the path for pip in your machine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400" dirty="0"/>
              <a:t>the path "C:\Python34\Scripts" needs to be added to your PATH variable</a:t>
            </a:r>
            <a:r>
              <a:rPr lang="en-IN" sz="4800" dirty="0"/>
              <a:t>.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5127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4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8404" y="153939"/>
            <a:ext cx="6775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i="1" dirty="0">
                <a:solidFill>
                  <a:schemeClr val="accent1">
                    <a:lumMod val="50000"/>
                  </a:schemeClr>
                </a:solidFill>
              </a:rPr>
              <a:t>SERIES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022" y="1433689"/>
            <a:ext cx="104002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First data type in pandas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It is used with data frames (will discuss later)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Similar to </a:t>
            </a:r>
            <a:r>
              <a:rPr lang="en-IN" sz="3200" dirty="0" err="1">
                <a:solidFill>
                  <a:schemeClr val="tx1">
                    <a:lumMod val="50000"/>
                  </a:schemeClr>
                </a:solidFill>
              </a:rPr>
              <a:t>numpy</a:t>
            </a: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 array, build on top of </a:t>
            </a:r>
            <a:r>
              <a:rPr lang="en-IN" sz="3200" dirty="0" err="1">
                <a:solidFill>
                  <a:schemeClr val="tx1">
                    <a:lumMod val="50000"/>
                  </a:schemeClr>
                </a:solidFill>
              </a:rPr>
              <a:t>numpy</a:t>
            </a: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 array object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Difference with </a:t>
            </a:r>
            <a:r>
              <a:rPr lang="en-IN" sz="3200" dirty="0" err="1">
                <a:solidFill>
                  <a:schemeClr val="tx1">
                    <a:lumMod val="50000"/>
                  </a:schemeClr>
                </a:solidFill>
              </a:rPr>
              <a:t>numpy</a:t>
            </a: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 is that series can be indexed by labels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You can create a pandas series from either lists, or </a:t>
            </a:r>
            <a:r>
              <a:rPr lang="en-IN" sz="3200" dirty="0" err="1">
                <a:solidFill>
                  <a:schemeClr val="tx1">
                    <a:lumMod val="50000"/>
                  </a:schemeClr>
                </a:solidFill>
              </a:rPr>
              <a:t>numpy</a:t>
            </a: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 array or dictionary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Series can hold any type of data object as its data point </a:t>
            </a:r>
          </a:p>
          <a:p>
            <a:pPr>
              <a:buFont typeface="Arial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982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5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33600" y="270933"/>
            <a:ext cx="8633361" cy="9641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7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Pandas </a:t>
            </a:r>
            <a:r>
              <a:rPr lang="en-IN" sz="72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DataFrames</a:t>
            </a:r>
            <a:endParaRPr lang="en-IN" sz="7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1155" y="1235034"/>
            <a:ext cx="10434159" cy="475012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000" dirty="0" err="1">
                <a:solidFill>
                  <a:schemeClr val="tx1">
                    <a:lumMod val="65000"/>
                  </a:schemeClr>
                </a:solidFill>
              </a:rPr>
              <a:t>DataFrames</a:t>
            </a:r>
            <a:r>
              <a:rPr lang="en-IN" sz="4000" dirty="0">
                <a:solidFill>
                  <a:schemeClr val="tx1">
                    <a:lumMod val="65000"/>
                  </a:schemeClr>
                </a:solidFill>
              </a:rPr>
              <a:t> allow you to store and manipulate tabular data in rows of observations and columns of variables.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000" dirty="0">
                <a:solidFill>
                  <a:schemeClr val="tx1">
                    <a:lumMod val="65000"/>
                  </a:schemeClr>
                </a:solidFill>
              </a:rPr>
              <a:t>you could say that the Pandas </a:t>
            </a:r>
            <a:r>
              <a:rPr lang="en-IN" sz="4000" dirty="0" err="1">
                <a:solidFill>
                  <a:schemeClr val="tx1">
                    <a:lumMod val="65000"/>
                  </a:schemeClr>
                </a:solidFill>
              </a:rPr>
              <a:t>DataFrame</a:t>
            </a:r>
            <a:r>
              <a:rPr lang="en-IN" sz="4000" dirty="0">
                <a:solidFill>
                  <a:schemeClr val="tx1">
                    <a:lumMod val="65000"/>
                  </a:schemeClr>
                </a:solidFill>
              </a:rPr>
              <a:t> consists of three main components: the data, the index, and the columns.</a:t>
            </a:r>
          </a:p>
        </p:txBody>
      </p:sp>
    </p:spTree>
    <p:extLst>
      <p:ext uri="{BB962C8B-B14F-4D97-AF65-F5344CB8AC3E}">
        <p14:creationId xmlns:p14="http://schemas.microsoft.com/office/powerpoint/2010/main" val="7590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>
                <a:solidFill>
                  <a:srgbClr val="294667"/>
                </a:solidFill>
              </a:rPr>
              <a:pPr algn="ctr"/>
              <a:t>6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23357" y="304800"/>
            <a:ext cx="9468643" cy="110598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IN" sz="66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Datas</a:t>
            </a:r>
            <a:r>
              <a:rPr lang="en-IN" sz="66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of </a:t>
            </a:r>
            <a:r>
              <a:rPr lang="en-IN" sz="66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DataFrame</a:t>
            </a:r>
            <a:endParaRPr lang="en-IN" sz="66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1156" y="1320801"/>
            <a:ext cx="10735000" cy="53509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IN" sz="4267" dirty="0"/>
              <a:t>Firstly, the </a:t>
            </a:r>
            <a:r>
              <a:rPr lang="en-IN" sz="4267" dirty="0" err="1"/>
              <a:t>DataFrame</a:t>
            </a:r>
            <a:r>
              <a:rPr lang="en-IN" sz="4267" dirty="0"/>
              <a:t> can contain data that is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4267" dirty="0"/>
              <a:t>	1. Lists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4267" dirty="0"/>
              <a:t>	2. </a:t>
            </a:r>
            <a:r>
              <a:rPr lang="en-IN" sz="4267" dirty="0" err="1"/>
              <a:t>Dict</a:t>
            </a:r>
            <a:endParaRPr lang="en-IN" sz="4267" dirty="0"/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4267" dirty="0"/>
              <a:t>	3. </a:t>
            </a:r>
            <a:r>
              <a:rPr lang="en-IN" sz="4267" dirty="0" err="1"/>
              <a:t>Numpy</a:t>
            </a:r>
            <a:r>
              <a:rPr lang="en-IN" sz="4267" dirty="0"/>
              <a:t> arrays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4267" dirty="0"/>
              <a:t>	4. Series</a:t>
            </a:r>
          </a:p>
          <a:p>
            <a:pPr marL="426709" indent="-426709" defTabSz="1219170">
              <a:spcBef>
                <a:spcPts val="933"/>
              </a:spcBef>
              <a:buClr>
                <a:schemeClr val="accent2"/>
              </a:buClr>
              <a:buSzPct val="60000"/>
              <a:defRPr/>
            </a:pPr>
            <a:r>
              <a:rPr lang="en-IN" sz="4267" dirty="0"/>
              <a:t>	5. another </a:t>
            </a:r>
            <a:r>
              <a:rPr lang="en-IN" sz="4267" dirty="0" err="1"/>
              <a:t>dataframes</a:t>
            </a:r>
            <a:endParaRPr lang="en-IN" sz="4267" dirty="0"/>
          </a:p>
        </p:txBody>
      </p:sp>
    </p:spTree>
    <p:extLst>
      <p:ext uri="{BB962C8B-B14F-4D97-AF65-F5344CB8AC3E}">
        <p14:creationId xmlns:p14="http://schemas.microsoft.com/office/powerpoint/2010/main" val="232132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8CAC-6262-45B6-889D-B239B1C2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22" y="225779"/>
            <a:ext cx="8357518" cy="582278"/>
          </a:xfrm>
        </p:spPr>
        <p:txBody>
          <a:bodyPr/>
          <a:lstStyle/>
          <a:p>
            <a:pPr algn="ctr"/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8FB1-F7B7-41E8-8945-7E102B5F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56" y="982133"/>
            <a:ext cx="10013244" cy="5067811"/>
          </a:xfrm>
        </p:spPr>
        <p:txBody>
          <a:bodyPr/>
          <a:lstStyle/>
          <a:p>
            <a:r>
              <a:rPr lang="en-US" dirty="0"/>
              <a:t>Matplotlib is a tool for data visualization and this tool built upon the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Scipy</a:t>
            </a:r>
            <a:r>
              <a:rPr lang="en-US" dirty="0"/>
              <a:t> framework. </a:t>
            </a:r>
          </a:p>
          <a:p>
            <a:r>
              <a:rPr lang="en-US" dirty="0"/>
              <a:t>It was developed by John Hunter in 2002. Matplotlib is a library for making 2D plots of arrays in Python. </a:t>
            </a:r>
          </a:p>
          <a:p>
            <a:r>
              <a:rPr lang="en-US" dirty="0"/>
              <a:t>Matplotlib also able to create simple plots with just a few commands and along with limited 3D graphic support. </a:t>
            </a:r>
          </a:p>
          <a:p>
            <a:r>
              <a:rPr lang="en-US" dirty="0"/>
              <a:t>It can provide quality graph/figure in interactive environment across platforms. </a:t>
            </a:r>
          </a:p>
          <a:p>
            <a:r>
              <a:rPr lang="en-US" dirty="0"/>
              <a:t>It can also be used for animations as well.</a:t>
            </a:r>
          </a:p>
        </p:txBody>
      </p:sp>
    </p:spTree>
    <p:extLst>
      <p:ext uri="{BB962C8B-B14F-4D97-AF65-F5344CB8AC3E}">
        <p14:creationId xmlns:p14="http://schemas.microsoft.com/office/powerpoint/2010/main" val="212888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8BF4-8E12-4034-B3B1-345C4261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556" y="808057"/>
            <a:ext cx="8594583" cy="670788"/>
          </a:xfrm>
        </p:spPr>
        <p:txBody>
          <a:bodyPr/>
          <a:lstStyle/>
          <a:p>
            <a:pPr algn="l"/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BCEB-34E7-4A9D-8738-391B1CF5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89" y="1388533"/>
            <a:ext cx="9339650" cy="4661411"/>
          </a:xfrm>
        </p:spPr>
        <p:txBody>
          <a:bodyPr/>
          <a:lstStyle/>
          <a:p>
            <a:pPr fontAlgn="base"/>
            <a:r>
              <a:rPr lang="en-US" dirty="0"/>
              <a:t>It could be used on any operating system via its array of backend.</a:t>
            </a:r>
          </a:p>
          <a:p>
            <a:pPr fontAlgn="base"/>
            <a:r>
              <a:rPr lang="en-US" dirty="0"/>
              <a:t>It has a familiar interface: one similar to </a:t>
            </a:r>
            <a:r>
              <a:rPr lang="en-US" dirty="0" err="1"/>
              <a:t>MatLab</a:t>
            </a:r>
            <a:r>
              <a:rPr lang="en-US" dirty="0"/>
              <a:t> it had a coherent vision: to do 2D graphics, and do them well.</a:t>
            </a:r>
          </a:p>
          <a:p>
            <a:pPr fontAlgn="base"/>
            <a:r>
              <a:rPr lang="en-US" dirty="0"/>
              <a:t>Great control of every element in a figure, including figure size and DPI.</a:t>
            </a:r>
          </a:p>
          <a:p>
            <a:pPr fontAlgn="base"/>
            <a:r>
              <a:rPr lang="en-US" dirty="0"/>
              <a:t>High-quality output in many formats, including PNG, PDF, SVG, EPS, and PGF.</a:t>
            </a:r>
          </a:p>
        </p:txBody>
      </p:sp>
    </p:spTree>
    <p:extLst>
      <p:ext uri="{BB962C8B-B14F-4D97-AF65-F5344CB8AC3E}">
        <p14:creationId xmlns:p14="http://schemas.microsoft.com/office/powerpoint/2010/main" val="55940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500B-AAF5-4824-BFD9-8953A4F7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82223"/>
            <a:ext cx="8538140" cy="6886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Chart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7F6CAC9-5AA5-4801-B758-EC032AB5A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021921"/>
              </p:ext>
            </p:extLst>
          </p:nvPr>
        </p:nvGraphicFramePr>
        <p:xfrm>
          <a:off x="5576711" y="1382298"/>
          <a:ext cx="2144889" cy="4667667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445020755"/>
                    </a:ext>
                  </a:extLst>
                </a:gridCol>
                <a:gridCol w="1027289">
                  <a:extLst>
                    <a:ext uri="{9D8B030D-6E8A-4147-A177-3AD203B41FA5}">
                      <a16:colId xmlns:a16="http://schemas.microsoft.com/office/drawing/2014/main" val="3093816793"/>
                    </a:ext>
                  </a:extLst>
                </a:gridCol>
              </a:tblGrid>
              <a:tr h="8528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 err="1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Colour</a:t>
                      </a:r>
                      <a:r>
                        <a:rPr lang="en-US" sz="1400" b="1" i="0" dirty="0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 Code</a:t>
                      </a:r>
                    </a:p>
                  </a:txBody>
                  <a:tcPr marL="74317" marR="74317" marT="7507" marB="743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 err="1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Colour</a:t>
                      </a:r>
                      <a:r>
                        <a:rPr lang="en-US" sz="1400" b="1" i="0" dirty="0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 Displayed</a:t>
                      </a:r>
                    </a:p>
                  </a:txBody>
                  <a:tcPr marL="74317" marR="74317" marT="7507" marB="743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382044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R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Red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046742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B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Blue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260193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G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Green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082198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C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Cyan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836582"/>
                  </a:ext>
                </a:extLst>
              </a:tr>
              <a:tr h="6977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M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Magneta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13642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Y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Yellow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89204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K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Black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79155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effectLst/>
                          <a:latin typeface="&amp;quot"/>
                        </a:rPr>
                        <a:t>W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effectLst/>
                          <a:latin typeface="&amp;quot"/>
                        </a:rPr>
                        <a:t>White</a:t>
                      </a:r>
                    </a:p>
                  </a:txBody>
                  <a:tcPr marL="82574" marR="82574" marT="82574" marB="8257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1509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1CD548-734B-4DD7-960D-7272FDBC3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73967"/>
              </p:ext>
            </p:extLst>
          </p:nvPr>
        </p:nvGraphicFramePr>
        <p:xfrm>
          <a:off x="7958667" y="1382298"/>
          <a:ext cx="2765777" cy="5417031"/>
        </p:xfrm>
        <a:graphic>
          <a:graphicData uri="http://schemas.openxmlformats.org/drawingml/2006/table">
            <a:tbl>
              <a:tblPr/>
              <a:tblGrid>
                <a:gridCol w="1382928">
                  <a:extLst>
                    <a:ext uri="{9D8B030D-6E8A-4147-A177-3AD203B41FA5}">
                      <a16:colId xmlns:a16="http://schemas.microsoft.com/office/drawing/2014/main" val="838961547"/>
                    </a:ext>
                  </a:extLst>
                </a:gridCol>
                <a:gridCol w="1382849">
                  <a:extLst>
                    <a:ext uri="{9D8B030D-6E8A-4147-A177-3AD203B41FA5}">
                      <a16:colId xmlns:a16="http://schemas.microsoft.com/office/drawing/2014/main" val="798795898"/>
                    </a:ext>
                  </a:extLst>
                </a:gridCol>
              </a:tblGrid>
              <a:tr h="7560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Marker Code</a:t>
                      </a:r>
                    </a:p>
                  </a:txBody>
                  <a:tcPr marL="65379" marR="65379" marT="6604" marB="65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Marker Displayed</a:t>
                      </a:r>
                    </a:p>
                  </a:txBody>
                  <a:tcPr marL="65379" marR="65379" marT="6604" marB="65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10947"/>
                  </a:ext>
                </a:extLst>
              </a:tr>
              <a:tr h="4808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+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effectLst/>
                          <a:latin typeface="&amp;quot"/>
                        </a:rPr>
                        <a:t>Plus Sign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580758"/>
                  </a:ext>
                </a:extLst>
              </a:tr>
              <a:tr h="3745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.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Dot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2791"/>
                  </a:ext>
                </a:extLst>
              </a:tr>
              <a:tr h="3745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o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Circle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842967"/>
                  </a:ext>
                </a:extLst>
              </a:tr>
              <a:tr h="3745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*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Star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292400"/>
                  </a:ext>
                </a:extLst>
              </a:tr>
              <a:tr h="4808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P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Pentagon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75988"/>
                  </a:ext>
                </a:extLst>
              </a:tr>
              <a:tr h="4800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S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Square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083259"/>
                  </a:ext>
                </a:extLst>
              </a:tr>
              <a:tr h="6529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X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X Character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705074"/>
                  </a:ext>
                </a:extLst>
              </a:tr>
              <a:tr h="4808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D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Diamond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300937"/>
                  </a:ext>
                </a:extLst>
              </a:tr>
              <a:tr h="4808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H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Hexagon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843639"/>
                  </a:ext>
                </a:extLst>
              </a:tr>
              <a:tr h="4808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effectLst/>
                          <a:latin typeface="&amp;quot"/>
                        </a:rPr>
                        <a:t>^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effectLst/>
                          <a:latin typeface="&amp;quot"/>
                        </a:rPr>
                        <a:t>Triangle</a:t>
                      </a:r>
                    </a:p>
                  </a:txBody>
                  <a:tcPr marL="72643" marR="72643" marT="72643" marB="726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2921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727D33-D79E-488C-B84A-D49AA9C28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18683"/>
              </p:ext>
            </p:extLst>
          </p:nvPr>
        </p:nvGraphicFramePr>
        <p:xfrm>
          <a:off x="1919111" y="1382297"/>
          <a:ext cx="3503394" cy="4746687"/>
        </p:xfrm>
        <a:graphic>
          <a:graphicData uri="http://schemas.openxmlformats.org/drawingml/2006/table">
            <a:tbl>
              <a:tblPr/>
              <a:tblGrid>
                <a:gridCol w="1751697">
                  <a:extLst>
                    <a:ext uri="{9D8B030D-6E8A-4147-A177-3AD203B41FA5}">
                      <a16:colId xmlns:a16="http://schemas.microsoft.com/office/drawing/2014/main" val="478127469"/>
                    </a:ext>
                  </a:extLst>
                </a:gridCol>
                <a:gridCol w="1751697">
                  <a:extLst>
                    <a:ext uri="{9D8B030D-6E8A-4147-A177-3AD203B41FA5}">
                      <a16:colId xmlns:a16="http://schemas.microsoft.com/office/drawing/2014/main" val="2273934942"/>
                    </a:ext>
                  </a:extLst>
                </a:gridCol>
              </a:tblGrid>
              <a:tr h="6564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 dirty="0" err="1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Linestyle</a:t>
                      </a:r>
                      <a:r>
                        <a:rPr lang="en-US" sz="1500" b="1" i="0" dirty="0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 Code</a:t>
                      </a:r>
                    </a:p>
                  </a:txBody>
                  <a:tcPr marL="79898" marR="79898" marT="8071" marB="798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1" i="0" dirty="0" err="1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Linestyle</a:t>
                      </a:r>
                      <a:r>
                        <a:rPr lang="en-US" sz="1500" b="1" i="0" dirty="0">
                          <a:solidFill>
                            <a:schemeClr val="accent3"/>
                          </a:solidFill>
                          <a:effectLst/>
                          <a:latin typeface="&amp;quot"/>
                        </a:rPr>
                        <a:t> Displayed</a:t>
                      </a:r>
                    </a:p>
                  </a:txBody>
                  <a:tcPr marL="79898" marR="79898" marT="8071" marB="7989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975144"/>
                  </a:ext>
                </a:extLst>
              </a:tr>
              <a:tr h="486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effectLst/>
                          <a:latin typeface="&amp;quot"/>
                        </a:rPr>
                        <a:t>-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effectLst/>
                          <a:latin typeface="&amp;quot"/>
                        </a:rPr>
                        <a:t>Solid Line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39652"/>
                  </a:ext>
                </a:extLst>
              </a:tr>
              <a:tr h="7628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 dirty="0">
                          <a:effectLst/>
                          <a:latin typeface="&amp;quot"/>
                        </a:rPr>
                        <a:t>--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effectLst/>
                          <a:latin typeface="&amp;quot"/>
                        </a:rPr>
                        <a:t>Dashed Line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74431"/>
                  </a:ext>
                </a:extLst>
              </a:tr>
              <a:tr h="7628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effectLst/>
                          <a:latin typeface="&amp;quot"/>
                        </a:rPr>
                        <a:t>::::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effectLst/>
                          <a:latin typeface="&amp;quot"/>
                        </a:rPr>
                        <a:t>Dotted Line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51274"/>
                  </a:ext>
                </a:extLst>
              </a:tr>
              <a:tr h="10388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effectLst/>
                          <a:latin typeface="&amp;quot"/>
                        </a:rPr>
                        <a:t>-.-.-.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effectLst/>
                          <a:latin typeface="&amp;quot"/>
                        </a:rPr>
                        <a:t>Dash Dotted Line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75244"/>
                  </a:ext>
                </a:extLst>
              </a:tr>
              <a:tr h="10388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>
                          <a:effectLst/>
                          <a:latin typeface="&amp;quot"/>
                        </a:rPr>
                        <a:t>None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i="0" dirty="0">
                          <a:effectLst/>
                          <a:latin typeface="&amp;quot"/>
                        </a:rPr>
                        <a:t>No Connecting Lines</a:t>
                      </a:r>
                    </a:p>
                  </a:txBody>
                  <a:tcPr marL="88776" marR="88776" marT="88776" marB="887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061325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84463D54-8C65-4ABC-AD75-F74A74F1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32" y="-50519"/>
            <a:ext cx="839478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&amp;quo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7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433</TotalTime>
  <Words>427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&amp;quot</vt:lpstr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Matplotlib</vt:lpstr>
      <vt:lpstr>Advantages</vt:lpstr>
      <vt:lpstr>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WTL_DELL_LAP-1</dc:creator>
  <cp:lastModifiedBy>WTL_DELL_LAP-1</cp:lastModifiedBy>
  <cp:revision>5</cp:revision>
  <dcterms:created xsi:type="dcterms:W3CDTF">2018-06-11T13:33:45Z</dcterms:created>
  <dcterms:modified xsi:type="dcterms:W3CDTF">2018-06-13T06:18:55Z</dcterms:modified>
</cp:coreProperties>
</file>