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65"/>
  </p:notesMasterIdLst>
  <p:sldIdLst>
    <p:sldId id="272" r:id="rId2"/>
    <p:sldId id="271" r:id="rId3"/>
    <p:sldId id="256" r:id="rId4"/>
    <p:sldId id="257" r:id="rId5"/>
    <p:sldId id="278" r:id="rId6"/>
    <p:sldId id="298" r:id="rId7"/>
    <p:sldId id="299" r:id="rId8"/>
    <p:sldId id="300" r:id="rId9"/>
    <p:sldId id="279" r:id="rId10"/>
    <p:sldId id="294" r:id="rId11"/>
    <p:sldId id="280" r:id="rId12"/>
    <p:sldId id="295" r:id="rId13"/>
    <p:sldId id="296" r:id="rId14"/>
    <p:sldId id="301" r:id="rId15"/>
    <p:sldId id="263" r:id="rId16"/>
    <p:sldId id="302" r:id="rId17"/>
    <p:sldId id="268" r:id="rId18"/>
    <p:sldId id="269" r:id="rId19"/>
    <p:sldId id="270" r:id="rId20"/>
    <p:sldId id="283" r:id="rId21"/>
    <p:sldId id="260" r:id="rId22"/>
    <p:sldId id="286" r:id="rId23"/>
    <p:sldId id="303" r:id="rId24"/>
    <p:sldId id="304" r:id="rId25"/>
    <p:sldId id="287" r:id="rId26"/>
    <p:sldId id="305" r:id="rId27"/>
    <p:sldId id="306" r:id="rId28"/>
    <p:sldId id="309" r:id="rId29"/>
    <p:sldId id="293" r:id="rId30"/>
    <p:sldId id="308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6" r:id="rId46"/>
    <p:sldId id="328" r:id="rId47"/>
    <p:sldId id="327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285" r:id="rId62"/>
    <p:sldId id="284" r:id="rId63"/>
    <p:sldId id="27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58B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8689" autoAdjust="0"/>
  </p:normalViewPr>
  <p:slideViewPr>
    <p:cSldViewPr>
      <p:cViewPr varScale="1">
        <p:scale>
          <a:sx n="66" d="100"/>
          <a:sy n="66" d="100"/>
        </p:scale>
        <p:origin x="14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C274E-2218-4B4C-B8E2-B5387A329A1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68E-7703-41A8-9AAF-CB960890B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68E-7703-41A8-9AAF-CB960890BF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68E-7703-41A8-9AAF-CB960890BF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68E-7703-41A8-9AAF-CB960890BF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907B-DD26-4755-915F-69D48B44E1DC}" type="datetime1">
              <a:rPr lang="en-US" smtClean="0"/>
              <a:t>3/28/2016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AEAC-4C97-4E5D-84AB-F6F475BBBFA0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50C7-B20A-4E38-BFE0-27D5A6A0AA0D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CCA-C55D-4918-915D-F0DBFCAB0499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92D2-072E-4EB1-B5F9-412A826B79C8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0DD0-DFF6-4283-8906-5C3E6A4ED287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DDC9-A095-4942-9163-514CC35C55A4}" type="datetime1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C0C5-7F44-42AD-95DD-A55AE2B195B7}" type="datetime1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85E0-E3C5-408F-B361-EBE2941DB3B1}" type="datetime1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B92-A5E7-42A3-95B3-D23D73CC0E16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DAEE-66F5-4044-BEB3-BF14CF1BA7FE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3D3ED4-6130-43BC-88F2-6478EF210A6F}" type="datetime1">
              <a:rPr lang="en-US" smtClean="0"/>
              <a:t>3/28/2016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299257"/>
            <a:ext cx="238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Project Review 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597932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of Efficient Binary Comparators in Quantum Dot Cellular Automata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2343" y="1973825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guidance of</a:t>
            </a:r>
          </a:p>
          <a:p>
            <a:pPr algn="ctr"/>
            <a:r>
              <a:rPr lang="en-IN" b="1" dirty="0" err="1">
                <a:solidFill>
                  <a:srgbClr val="38258B"/>
                </a:solidFill>
                <a:latin typeface="Times New Roman" pitchFamily="18" charset="0"/>
                <a:cs typeface="Times New Roman" pitchFamily="18" charset="0"/>
              </a:rPr>
              <a:t>Mr.P.V.S.R</a:t>
            </a:r>
            <a:r>
              <a:rPr lang="en-IN" b="1" dirty="0">
                <a:solidFill>
                  <a:srgbClr val="38258B"/>
                </a:solidFill>
                <a:latin typeface="Times New Roman" pitchFamily="18" charset="0"/>
                <a:cs typeface="Times New Roman" pitchFamily="18" charset="0"/>
              </a:rPr>
              <a:t> BHARADWAJA.,</a:t>
            </a:r>
            <a:r>
              <a:rPr lang="en-IN" b="1" dirty="0" err="1" smtClean="0">
                <a:solidFill>
                  <a:srgbClr val="38258B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b="1" dirty="0" smtClean="0">
                <a:solidFill>
                  <a:srgbClr val="38258B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IN" b="1" dirty="0" smtClean="0">
                <a:solidFill>
                  <a:srgbClr val="38258B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ctr"/>
            <a:r>
              <a:rPr lang="en-IN" b="1" dirty="0" smtClean="0">
                <a:solidFill>
                  <a:srgbClr val="38258B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IN" b="1" dirty="0">
                <a:solidFill>
                  <a:srgbClr val="38258B"/>
                </a:solidFill>
                <a:latin typeface="Times New Roman" pitchFamily="18" charset="0"/>
                <a:cs typeface="Times New Roman" pitchFamily="18" charset="0"/>
              </a:rPr>
              <a:t>of E.C.E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0469" y="3252077"/>
            <a:ext cx="28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Batch No: 1626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962" y="3651740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530350" algn="l"/>
                <a:tab pos="2339975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K.CHANDUPRIYA		13125A0412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530350" algn="l"/>
                <a:tab pos="2339975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K.MAHESWARA REDDY	13125A0413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530350" algn="l"/>
                <a:tab pos="2339975" algn="l"/>
              </a:tabLst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B.RAMPRASAD NAIK		13125A0402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530350" algn="l"/>
                <a:tab pos="2339975" algn="l"/>
              </a:tabLst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N.PRIYANKA			13125A0420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530350" algn="l"/>
                <a:tab pos="2339975" algn="l"/>
              </a:tabLst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S.K.GOWSHIYA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13125A0423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" descr="log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3869" y="2719504"/>
            <a:ext cx="3352799" cy="215729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73869" y="5417001"/>
            <a:ext cx="7462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IN" sz="20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Electronics And Communication Engineering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52400" y="5733684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796925" algn="l"/>
                <a:tab pos="2865438" algn="ctr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Bahamas bold" panose="020B0800000000000000" pitchFamily="34" charset="0"/>
                <a:ea typeface="Times New Roman" pitchFamily="18" charset="0"/>
                <a:cs typeface="Arial" pitchFamily="34" charset="0"/>
              </a:rPr>
              <a:t>SREE VIDYANIKETHAN ENGINEERING COLLEGE </a:t>
            </a:r>
            <a:r>
              <a:rPr lang="en-US" sz="2000" b="1" dirty="0" smtClean="0">
                <a:latin typeface="Bahamas bold" panose="020B0800000000000000" pitchFamily="34" charset="0"/>
                <a:ea typeface="Times New Roman" pitchFamily="18" charset="0"/>
                <a:cs typeface="Arial" panose="020B0604020202020204" pitchFamily="34" charset="0"/>
              </a:rPr>
              <a:t>(Autonomous)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2865438" algn="ctr"/>
              </a:tabLst>
            </a:pPr>
            <a:r>
              <a:rPr lang="en-US" sz="2000" b="1" dirty="0" err="1" smtClean="0">
                <a:solidFill>
                  <a:srgbClr val="4F6228"/>
                </a:solidFill>
                <a:latin typeface="Bahamas"/>
                <a:ea typeface="Times New Roman" pitchFamily="18" charset="0"/>
                <a:cs typeface="Arial" pitchFamily="34" charset="0"/>
              </a:rPr>
              <a:t>S</a:t>
            </a:r>
            <a:r>
              <a:rPr lang="en-US" sz="2000" b="1" dirty="0" err="1" smtClean="0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ree</a:t>
            </a:r>
            <a:r>
              <a:rPr lang="en-US" sz="2000" b="1" dirty="0" smtClean="0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Sainath</a:t>
            </a:r>
            <a:r>
              <a:rPr lang="en-US" sz="2000" b="1" dirty="0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nagar</a:t>
            </a:r>
            <a:r>
              <a:rPr lang="en-US" sz="2000" b="1" dirty="0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Tirupati</a:t>
            </a:r>
            <a:r>
              <a:rPr lang="en-US" sz="2000" b="1" dirty="0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– 517102</a:t>
            </a:r>
            <a:endParaRPr lang="en-US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6925" algn="l"/>
                <a:tab pos="2865438" algn="ctr"/>
              </a:tabLst>
            </a:pPr>
            <a:r>
              <a:rPr lang="en-US" sz="2000" b="1" dirty="0">
                <a:solidFill>
                  <a:srgbClr val="4F6228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2012 – 2016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92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AND Gate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8534400" cy="47561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16002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6477000"/>
            <a:ext cx="571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:Output of Majority AND Gate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4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Majority OR gate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953000" cy="3962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5943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486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Design of OR gate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92" y="1905000"/>
            <a:ext cx="4013808" cy="3429000"/>
          </a:xfrm>
        </p:spPr>
      </p:pic>
      <p:sp>
        <p:nvSpPr>
          <p:cNvPr id="16" name="Rectangle 15"/>
          <p:cNvSpPr/>
          <p:nvPr/>
        </p:nvSpPr>
        <p:spPr>
          <a:xfrm>
            <a:off x="5486400" y="5486400"/>
            <a:ext cx="3200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gver</a:t>
            </a:r>
            <a:r>
              <a:rPr lang="en-US" dirty="0" smtClean="0">
                <a:solidFill>
                  <a:schemeClr val="tx1"/>
                </a:solidFill>
              </a:rPr>
              <a:t>Fig: OR Gate using QCA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01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OR Gate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296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6356350"/>
            <a:ext cx="5715000" cy="50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Majority OR Gate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0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43" y="849314"/>
            <a:ext cx="4569467" cy="323282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1447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" y="1792514"/>
            <a:ext cx="443261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85800" y="5257800"/>
            <a:ext cx="3505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Structure of Inverter in QCA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3562" y="5749536"/>
            <a:ext cx="3810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 : Inverter using QCA Designer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114800"/>
            <a:ext cx="4569467" cy="14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1295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800" y="5932714"/>
            <a:ext cx="4572000" cy="50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Inverter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495800"/>
          </a:xfrm>
        </p:spPr>
      </p:pic>
    </p:spTree>
    <p:extLst>
      <p:ext uri="{BB962C8B-B14F-4D97-AF65-F5344CB8AC3E}">
        <p14:creationId xmlns:p14="http://schemas.microsoft.com/office/powerpoint/2010/main" val="34222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489628" cy="125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0999" y="457200"/>
            <a:ext cx="2214349" cy="685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572000"/>
            <a:ext cx="4114800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3733800"/>
            <a:ext cx="28956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INVERTER  CHAIN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004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Binary wire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324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Inverter chain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19" y="1644166"/>
            <a:ext cx="4209524" cy="961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19" y="4602470"/>
            <a:ext cx="4209523" cy="9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4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wire output       Inverter chain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084"/>
            <a:ext cx="4343400" cy="387111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20084"/>
            <a:ext cx="4343400" cy="387111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15240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5791199"/>
            <a:ext cx="4038600" cy="685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Binary wire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5841999"/>
            <a:ext cx="4648200" cy="412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Output of Inverter chain using QCA Designer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9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1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Types of QCA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5029200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Metal-Island</a:t>
            </a:r>
          </a:p>
          <a:p>
            <a:pPr marL="0" indent="0"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Semiconductor QCA</a:t>
            </a:r>
          </a:p>
          <a:p>
            <a:pPr marL="0" indent="0"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Molecular  QCA</a:t>
            </a:r>
          </a:p>
          <a:p>
            <a:pPr marL="0" indent="0"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Magnetic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QCA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5943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7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457200"/>
            <a:ext cx="7924800" cy="9144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Clocks in QCA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pPr marL="4572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clock signals are supplied by CMOS wires or CNT’s buried under the QCA circuitry.</a:t>
            </a:r>
          </a:p>
          <a:p>
            <a:pPr marL="4572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QCA designs rely on a set of 4 clocks, phase shifted with respect to each other.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Clock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push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information from inputs to the output by modifying the cell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tunnelling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QCA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circuits have a four phase clock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1"/>
            <a:ext cx="7848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Four phases of clock in QCA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5943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7162800" cy="3657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5791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Four phases of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2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04800"/>
            <a:ext cx="7772400" cy="6858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81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STRUCTURE OF QCA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QCA BASIC GATES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OF QCA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CLOCKS IN QCA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COMPARATORS IN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QCA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THEOREMS AND COROLLARIES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COMPARATORS USING THEOREMS AND COROLLARIES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COMPARATIVE RESULTS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411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Clocking schemes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6096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clock signals in four clocking zones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60821"/>
            <a:ext cx="6019800" cy="3826976"/>
          </a:xfrm>
        </p:spPr>
      </p:pic>
    </p:spTree>
    <p:extLst>
      <p:ext uri="{BB962C8B-B14F-4D97-AF65-F5344CB8AC3E}">
        <p14:creationId xmlns:p14="http://schemas.microsoft.com/office/powerpoint/2010/main" val="194357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85800"/>
            <a:ext cx="6172200" cy="6858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b="1" cap="none" dirty="0" smtClean="0">
                <a:latin typeface="Times New Roman" pitchFamily="18" charset="0"/>
                <a:cs typeface="Times New Roman" pitchFamily="18" charset="0"/>
              </a:rPr>
              <a:t> Comparators in QCA</a:t>
            </a:r>
            <a:endParaRPr lang="en-US" sz="3600" b="1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0"/>
            <a:ext cx="8043333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QCA implementations are mainly provided for comparing two single bits.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types of comparators in QCA 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Non-full comparators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comparator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1- bit binary comparator receives two bits a and b and establishes whether they are equal, or less than or greater than each other.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5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Non full comparators</a:t>
            </a:r>
            <a:r>
              <a:rPr lang="en-US" sz="3600" b="1" baseline="24000" dirty="0" smtClean="0">
                <a:latin typeface="Times New Roman" pitchFamily="18" charset="0"/>
                <a:cs typeface="Times New Roman" pitchFamily="18" charset="0"/>
              </a:rPr>
              <a:t>[2]</a:t>
            </a:r>
            <a:endParaRPr lang="en-US" sz="3600" b="1" baseline="2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Non full comparators recognize either one or two of a&gt;b, a&lt;b, and a=b.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6" name="Picture 2" descr="C:\Users\Chandu Priya\Pictures\New 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5410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4100" y="25908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2590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2590800"/>
            <a:ext cx="3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6765" y="2590800"/>
            <a:ext cx="21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Non full comparators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9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Non full comparator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5715000"/>
            <a:ext cx="487680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Non full comparator using QCA Designer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153400" cy="4110643"/>
          </a:xfrm>
        </p:spPr>
      </p:pic>
    </p:spTree>
    <p:extLst>
      <p:ext uri="{BB962C8B-B14F-4D97-AF65-F5344CB8AC3E}">
        <p14:creationId xmlns:p14="http://schemas.microsoft.com/office/powerpoint/2010/main" val="158678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57" y="445852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full comparator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991600" cy="49085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7711"/>
            <a:ext cx="1676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800" y="6356350"/>
            <a:ext cx="51816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Non full comparator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Full Comparators</a:t>
            </a:r>
            <a:r>
              <a:rPr lang="en-US" sz="3600" b="1" baseline="24000" dirty="0" smtClean="0">
                <a:latin typeface="Times New Roman" pitchFamily="18" charset="0"/>
                <a:cs typeface="Times New Roman" pitchFamily="18" charset="0"/>
              </a:rPr>
              <a:t>[3]</a:t>
            </a:r>
            <a:endParaRPr lang="en-US" sz="3600" b="1" baseline="2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Full comparators separately identify the all i.e., a=b, a&gt;b, a&lt;b.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b="1" dirty="0" smtClean="0"/>
              <a:t>Dept. of ECE, SVEC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/>
              <a:t>19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5257800" cy="403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274320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74320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2743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2743200"/>
            <a:ext cx="3048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609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Full comparator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Full comparator in QCA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3469"/>
            <a:ext cx="8229600" cy="40615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86739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5867400"/>
            <a:ext cx="5638800" cy="488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 : Full comparator using QCA 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8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534400" cy="9588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comparator output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915400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6051550"/>
            <a:ext cx="58674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Full comparator using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THEOREMS &amp; COROLLARIES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2350"/>
                <a:ext cx="8686800" cy="5302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2350"/>
                <a:ext cx="8686800" cy="5302250"/>
              </a:xfrm>
              <a:blipFill rotWithShape="0">
                <a:blip r:embed="rId2"/>
                <a:stretch>
                  <a:fillRect l="-1754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1828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667000"/>
            <a:ext cx="3247714" cy="35715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7800" y="6324600"/>
            <a:ext cx="3247714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 Theorem 1 circuit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372651"/>
                  </p:ext>
                </p:extLst>
              </p:nvPr>
            </p:nvGraphicFramePr>
            <p:xfrm>
              <a:off x="381001" y="3438883"/>
              <a:ext cx="4114799" cy="2645621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41151"/>
                    <a:gridCol w="866735"/>
                    <a:gridCol w="1181909"/>
                    <a:gridCol w="1125004"/>
                  </a:tblGrid>
                  <a:tr h="81682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1400" dirty="0">
                              <a:effectLst/>
                            </a:rPr>
                            <a:t>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1  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r>
                            <a:rPr lang="en-GB" sz="2000" dirty="0">
                              <a:effectLst/>
                            </a:rPr>
                            <a:t> 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b</a:t>
                          </a:r>
                          <a:r>
                            <a:rPr lang="en-GB" sz="2000" baseline="-25000" dirty="0">
                              <a:effectLst/>
                            </a:rPr>
                            <a:t>1      </a:t>
                          </a:r>
                          <a:r>
                            <a:rPr lang="en-GB" sz="2000" dirty="0">
                              <a:effectLst/>
                            </a:rPr>
                            <a:t>b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1:0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𝑏𝑖𝑔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(1:0)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4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   0     0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0      0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4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   0     0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0      1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 </a:t>
                          </a:r>
                          <a:r>
                            <a:rPr lang="en-GB" sz="2000" dirty="0" smtClean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4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   1     0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1      1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 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8347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   1     1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1      0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 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372651"/>
                  </p:ext>
                </p:extLst>
              </p:nvPr>
            </p:nvGraphicFramePr>
            <p:xfrm>
              <a:off x="381001" y="3438883"/>
              <a:ext cx="4114799" cy="2645621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41151"/>
                    <a:gridCol w="866735"/>
                    <a:gridCol w="1181909"/>
                    <a:gridCol w="1125004"/>
                  </a:tblGrid>
                  <a:tr h="81682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1400" dirty="0">
                              <a:effectLst/>
                            </a:rPr>
                            <a:t>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1  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r>
                            <a:rPr lang="en-GB" sz="2000" dirty="0">
                              <a:effectLst/>
                            </a:rPr>
                            <a:t> 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b</a:t>
                          </a:r>
                          <a:r>
                            <a:rPr lang="en-GB" sz="2000" baseline="-25000" dirty="0">
                              <a:effectLst/>
                            </a:rPr>
                            <a:t>1      </a:t>
                          </a:r>
                          <a:r>
                            <a:rPr lang="en-GB" sz="2000" dirty="0">
                              <a:effectLst/>
                            </a:rPr>
                            <a:t>b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53608" t="-746" r="-97423" b="-23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265946" t="-746" r="-2162" b="-23731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   0     0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0      0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   0     0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0      1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 </a:t>
                          </a:r>
                          <a:r>
                            <a:rPr lang="en-GB" sz="2000" dirty="0" smtClean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   1     0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>
                              <a:effectLst/>
                            </a:rPr>
                            <a:t>1      1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 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   1     1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>
                              <a:effectLst/>
                            </a:rPr>
                            <a:t>1      0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  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14425" algn="l"/>
                            </a:tabLst>
                          </a:pPr>
                          <a:r>
                            <a:rPr lang="en-GB" sz="2000" dirty="0" smtClean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457200" y="2971800"/>
            <a:ext cx="2057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96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2390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1 Layout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4" y="1263650"/>
            <a:ext cx="8831035" cy="4756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4600" y="6019800"/>
            <a:ext cx="487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Theorem 1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609600"/>
            <a:ext cx="7772400" cy="685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772400" cy="3886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Quantum Dot Cellular Automata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(QCA)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emerging technology suitable for the development of high performance digital circuits.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QCA is mainly directed towards arithmetic circuits.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potential advantage of QCA includes high speed, reduced overall area and low power dissipation.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5943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44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839200" cy="47243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6096000"/>
            <a:ext cx="563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Output of Theorem 1 using QCA Designer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1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458200" cy="51816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̅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acc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9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sub>
                        </m:sSub>
                      </m:e>
                    </m:acc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458200" cy="5181600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133600"/>
            <a:ext cx="4038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00400" cy="54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</a:t>
            </a:r>
            <a:r>
              <a:rPr lang="en-US" dirty="0" err="1" smtClean="0">
                <a:solidFill>
                  <a:schemeClr val="tx1"/>
                </a:solidFill>
              </a:rPr>
              <a:t>Therem</a:t>
            </a:r>
            <a:r>
              <a:rPr lang="en-US" dirty="0" smtClean="0">
                <a:solidFill>
                  <a:schemeClr val="tx1"/>
                </a:solidFill>
              </a:rPr>
              <a:t> 2 circuit 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085958"/>
                  </p:ext>
                </p:extLst>
              </p:nvPr>
            </p:nvGraphicFramePr>
            <p:xfrm>
              <a:off x="228599" y="2819399"/>
              <a:ext cx="4495802" cy="29718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21192"/>
                    <a:gridCol w="1124870"/>
                    <a:gridCol w="1124870"/>
                    <a:gridCol w="1124870"/>
                  </a:tblGrid>
                  <a:tr h="122876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2 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1 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r>
                            <a:rPr lang="en-GB" sz="2000" dirty="0">
                              <a:effectLst/>
                            </a:rPr>
                            <a:t> 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2000" baseline="0" dirty="0" smtClean="0">
                              <a:effectLst/>
                            </a:rPr>
                            <a:t>b</a:t>
                          </a:r>
                          <a:r>
                            <a:rPr lang="en-GB" sz="2000" baseline="-25000" dirty="0" smtClean="0">
                              <a:effectLst/>
                            </a:rPr>
                            <a:t>2</a:t>
                          </a:r>
                          <a:r>
                            <a:rPr lang="en-GB" sz="2000" baseline="0" dirty="0" smtClean="0">
                              <a:effectLst/>
                            </a:rPr>
                            <a:t> </a:t>
                          </a:r>
                          <a:r>
                            <a:rPr lang="en-GB" sz="2000" dirty="0" smtClean="0">
                              <a:effectLst/>
                            </a:rPr>
                            <a:t>b</a:t>
                          </a:r>
                          <a:r>
                            <a:rPr lang="en-GB" sz="2000" baseline="-25000" dirty="0" smtClean="0">
                              <a:effectLst/>
                            </a:rPr>
                            <a:t>1    </a:t>
                          </a:r>
                          <a:r>
                            <a:rPr lang="en-GB" sz="2000" dirty="0">
                              <a:effectLst/>
                            </a:rPr>
                            <a:t>b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r>
                            <a:rPr lang="en-GB" sz="2000" dirty="0">
                              <a:effectLst/>
                            </a:rPr>
                            <a:t>  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2:0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𝑏𝑖𝑔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GB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(2:0)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1     0      0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1       1      1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0     1      0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1       0      0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1     1      1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085958"/>
                  </p:ext>
                </p:extLst>
              </p:nvPr>
            </p:nvGraphicFramePr>
            <p:xfrm>
              <a:off x="228599" y="2819399"/>
              <a:ext cx="4495802" cy="29718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21192"/>
                    <a:gridCol w="1124870"/>
                    <a:gridCol w="1124870"/>
                    <a:gridCol w="1124870"/>
                  </a:tblGrid>
                  <a:tr h="122876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2 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1   </a:t>
                          </a:r>
                          <a:r>
                            <a:rPr lang="en-GB" sz="2000" dirty="0">
                              <a:effectLst/>
                            </a:rPr>
                            <a:t>a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r>
                            <a:rPr lang="en-GB" sz="2000" dirty="0">
                              <a:effectLst/>
                            </a:rPr>
                            <a:t> 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2000" baseline="0" dirty="0" smtClean="0">
                              <a:effectLst/>
                            </a:rPr>
                            <a:t>b</a:t>
                          </a:r>
                          <a:r>
                            <a:rPr lang="en-GB" sz="2000" baseline="-25000" dirty="0" smtClean="0">
                              <a:effectLst/>
                            </a:rPr>
                            <a:t>2</a:t>
                          </a:r>
                          <a:r>
                            <a:rPr lang="en-GB" sz="2000" baseline="0" dirty="0" smtClean="0">
                              <a:effectLst/>
                            </a:rPr>
                            <a:t> </a:t>
                          </a:r>
                          <a:r>
                            <a:rPr lang="en-GB" sz="2000" dirty="0" smtClean="0">
                              <a:effectLst/>
                            </a:rPr>
                            <a:t>b</a:t>
                          </a:r>
                          <a:r>
                            <a:rPr lang="en-GB" sz="2000" baseline="-25000" dirty="0" smtClean="0">
                              <a:effectLst/>
                            </a:rPr>
                            <a:t>1    </a:t>
                          </a:r>
                          <a:r>
                            <a:rPr lang="en-GB" sz="2000" dirty="0">
                              <a:effectLst/>
                            </a:rPr>
                            <a:t>b</a:t>
                          </a:r>
                          <a:r>
                            <a:rPr lang="en-GB" sz="2000" baseline="-25000" dirty="0">
                              <a:effectLst/>
                            </a:rPr>
                            <a:t>0</a:t>
                          </a:r>
                          <a:r>
                            <a:rPr lang="en-GB" sz="2000" dirty="0">
                              <a:effectLst/>
                            </a:rPr>
                            <a:t>  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200000" t="-495" r="-102162" b="-143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300000" t="-495" r="-2162" b="-143069"/>
                          </a:stretch>
                        </a:blipFill>
                      </a:tcPr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1     0      0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1       1      1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0     1      0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1       0      0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357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1     1      1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457200" y="228600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Truth table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7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17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 Layout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6690"/>
            <a:ext cx="7543800" cy="47369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72225"/>
            <a:ext cx="1828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5943600"/>
            <a:ext cx="4572000" cy="412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Theorem 2 using QCA Designer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9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610600" cy="495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447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6356350"/>
            <a:ext cx="4953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Output of Theorem 2 using QCA Designer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0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Theorem 3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−1:0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−3:0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              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−1:0)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−3:0)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0">
                <a:blip r:embed="rId2"/>
                <a:stretch>
                  <a:fillRect l="-296" t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15240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6670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449679"/>
                  </p:ext>
                </p:extLst>
              </p:nvPr>
            </p:nvGraphicFramePr>
            <p:xfrm>
              <a:off x="152400" y="3047999"/>
              <a:ext cx="4648199" cy="31242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993"/>
                    <a:gridCol w="1302460"/>
                    <a:gridCol w="1054373"/>
                    <a:gridCol w="1054373"/>
                  </a:tblGrid>
                  <a:tr h="73073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a3   a2   a1   a0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b3   b2   b1   b0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3:0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3:0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0     0      0     0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0      0     0      0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1     0      0     0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0      0     1      1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1     0      0     1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1      0     1      1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1     1      0     0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0      0     0      1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449679"/>
                  </p:ext>
                </p:extLst>
              </p:nvPr>
            </p:nvGraphicFramePr>
            <p:xfrm>
              <a:off x="152400" y="3047999"/>
              <a:ext cx="4648199" cy="31242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993"/>
                    <a:gridCol w="1302460"/>
                    <a:gridCol w="1054373"/>
                    <a:gridCol w="1054373"/>
                  </a:tblGrid>
                  <a:tr h="730736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a3   a2   a1   a0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b3   b2   b1   b0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242197" t="-833" r="-10231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342197" t="-833" r="-2312" b="-330000"/>
                          </a:stretch>
                        </a:blipFill>
                      </a:tcPr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0     0      0     0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0      0     0      0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1     0      0     0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0      0     1      1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1     0      0     1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1      0     1      1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983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1     1      0     0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0      0     0      1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457200" y="2514600"/>
            <a:ext cx="2133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Truth 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6172200"/>
            <a:ext cx="3200400" cy="54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fff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Theorem 3 circuit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69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901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3 Layout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15240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6019800"/>
            <a:ext cx="5486400" cy="336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Theorem 3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2794"/>
            <a:ext cx="8458200" cy="45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73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3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1600200" cy="365125"/>
          </a:xfrm>
        </p:spPr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6477000"/>
            <a:ext cx="518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Theorem 3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" y="1614043"/>
            <a:ext cx="8613587" cy="4710557"/>
          </a:xfrm>
        </p:spPr>
      </p:pic>
    </p:spTree>
    <p:extLst>
      <p:ext uri="{BB962C8B-B14F-4D97-AF65-F5344CB8AC3E}">
        <p14:creationId xmlns:p14="http://schemas.microsoft.com/office/powerpoint/2010/main" val="2058558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−1:0)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−1: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n−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4:0)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            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−1:0)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−1: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−4:0)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0">
                <a:blip r:embed="rId2"/>
                <a:stretch>
                  <a:fillRect l="-22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16002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2523744"/>
            <a:ext cx="358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81300" y="5978906"/>
            <a:ext cx="3124200" cy="336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Theorem 4 circuit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1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 Truth table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4184348"/>
                  </p:ext>
                </p:extLst>
              </p:nvPr>
            </p:nvGraphicFramePr>
            <p:xfrm>
              <a:off x="152400" y="1828802"/>
              <a:ext cx="8991600" cy="452754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63758"/>
                    <a:gridCol w="1712842"/>
                    <a:gridCol w="914400"/>
                    <a:gridCol w="988806"/>
                    <a:gridCol w="1068594"/>
                    <a:gridCol w="913540"/>
                    <a:gridCol w="914830"/>
                    <a:gridCol w="914830"/>
                  </a:tblGrid>
                  <a:tr h="11635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5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4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3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2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1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0</a:t>
                          </a:r>
                          <a:r>
                            <a:rPr lang="en-GB" sz="1600" dirty="0">
                              <a:effectLst/>
                            </a:rPr>
                            <a:t> 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5  </a:t>
                          </a: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4 </a:t>
                          </a:r>
                          <a:r>
                            <a:rPr lang="en-GB" sz="1600" dirty="0">
                              <a:effectLst/>
                            </a:rPr>
                            <a:t> b</a:t>
                          </a:r>
                          <a:r>
                            <a:rPr lang="en-GB" sz="1600" baseline="-25000" dirty="0">
                              <a:effectLst/>
                            </a:rPr>
                            <a:t>3  </a:t>
                          </a: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2</a:t>
                          </a:r>
                          <a:r>
                            <a:rPr lang="en-GB" sz="1600" dirty="0">
                              <a:effectLst/>
                            </a:rPr>
                            <a:t>  b</a:t>
                          </a:r>
                          <a:r>
                            <a:rPr lang="en-GB" sz="1600" baseline="-25000" dirty="0">
                              <a:effectLst/>
                            </a:rPr>
                            <a:t>1  </a:t>
                          </a: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5:3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5:3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AbigB</a:t>
                          </a:r>
                          <a:r>
                            <a:rPr lang="en-GB" sz="1600" baseline="-25000">
                              <a:effectLst/>
                            </a:rPr>
                            <a:t>(2:0)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(2:0)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(5:0)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(5:0)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1635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0   0   0  0  0   0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0   0   0   0   0   0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0   1   0  1  0   0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0   0   1   0   1   0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0   1   1  0  0   0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0   1   0   1   0   0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1   0   0  1  0   0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1   1   0   0   1   0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1   0   1  0  0   0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1   0   1   1   0   0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4184348"/>
                  </p:ext>
                </p:extLst>
              </p:nvPr>
            </p:nvGraphicFramePr>
            <p:xfrm>
              <a:off x="152400" y="1828802"/>
              <a:ext cx="8991600" cy="452754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63758"/>
                    <a:gridCol w="1712842"/>
                    <a:gridCol w="914400"/>
                    <a:gridCol w="988806"/>
                    <a:gridCol w="1068594"/>
                    <a:gridCol w="913540"/>
                    <a:gridCol w="914830"/>
                    <a:gridCol w="914830"/>
                  </a:tblGrid>
                  <a:tr h="11635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5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4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3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2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1  </a:t>
                          </a:r>
                          <a:r>
                            <a:rPr lang="en-GB" sz="1600" dirty="0">
                              <a:effectLst/>
                            </a:rPr>
                            <a:t>a</a:t>
                          </a:r>
                          <a:r>
                            <a:rPr lang="en-GB" sz="1600" baseline="-25000" dirty="0">
                              <a:effectLst/>
                            </a:rPr>
                            <a:t>0</a:t>
                          </a:r>
                          <a:r>
                            <a:rPr lang="en-GB" sz="1600" dirty="0">
                              <a:effectLst/>
                            </a:rPr>
                            <a:t> 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5  </a:t>
                          </a: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4 </a:t>
                          </a:r>
                          <a:r>
                            <a:rPr lang="en-GB" sz="1600" dirty="0">
                              <a:effectLst/>
                            </a:rPr>
                            <a:t> b</a:t>
                          </a:r>
                          <a:r>
                            <a:rPr lang="en-GB" sz="1600" baseline="-25000" dirty="0">
                              <a:effectLst/>
                            </a:rPr>
                            <a:t>3  </a:t>
                          </a: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2</a:t>
                          </a:r>
                          <a:r>
                            <a:rPr lang="en-GB" sz="1600" dirty="0">
                              <a:effectLst/>
                            </a:rPr>
                            <a:t>  b</a:t>
                          </a:r>
                          <a:r>
                            <a:rPr lang="en-GB" sz="1600" baseline="-25000" dirty="0">
                              <a:effectLst/>
                            </a:rPr>
                            <a:t>1  </a:t>
                          </a:r>
                          <a:r>
                            <a:rPr lang="en-GB" sz="1600" dirty="0">
                              <a:effectLst/>
                            </a:rPr>
                            <a:t>b</a:t>
                          </a:r>
                          <a:r>
                            <a:rPr lang="en-GB" sz="1600" baseline="-250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60000" t="-1047" r="-528000" b="-290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25926" t="-1047" r="-388889" b="-290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AbigB</a:t>
                          </a:r>
                          <a:r>
                            <a:rPr lang="en-GB" sz="1600" baseline="-25000">
                              <a:effectLst/>
                            </a:rPr>
                            <a:t>(2:0)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84667" t="-1047" r="-203333" b="-290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784667" t="-1047" r="-103333" b="-290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884667" t="-1047" r="-3333" b="-290052"/>
                          </a:stretch>
                        </a:blipFill>
                      </a:tcPr>
                    </a:tc>
                  </a:tr>
                  <a:tr h="11635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0   0   0  0  0   0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0   0   0   0   0   0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0   1   0  1  0   0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0   0   1   0   1   0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0   1   1  0  0   0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0   1   0   1   0   0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1   0   0  1  0   0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1   1   0   0   1   0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501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1   0   1  0  0   0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1   0   1   1   0   0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57175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0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 Layout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1" y="1143000"/>
            <a:ext cx="8129789" cy="48005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011" y="6356350"/>
            <a:ext cx="5843789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6096000"/>
            <a:ext cx="3886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Theorem 4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0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7" y="285513"/>
            <a:ext cx="7696200" cy="685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Structure of QCA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basic element of QCA is a square cell with four quantum dots and two free electrons.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The logic unit in QCA is the QCA cell.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</a:p>
          <a:p>
            <a:pPr marL="4572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 marL="4572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Quantum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dot</a:t>
            </a:r>
          </a:p>
          <a:p>
            <a:pPr marL="4572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</a:p>
          <a:p>
            <a:pPr marL="4572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Electron              </a:t>
            </a:r>
          </a:p>
          <a:p>
            <a:pPr marL="4572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</a:p>
          <a:p>
            <a:pPr marL="4572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marL="4572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fig: Basic QCA cell</a:t>
            </a:r>
          </a:p>
          <a:p>
            <a:pPr marL="4572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33799"/>
            <a:ext cx="2060815" cy="1455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19" y="3733800"/>
            <a:ext cx="1957841" cy="15933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876800" y="4789796"/>
            <a:ext cx="685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733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85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931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4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229600" cy="4540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6062" y="6434218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6019800"/>
            <a:ext cx="4953000" cy="336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theorem 4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33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1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−1:0)</m:t>
                        </m:r>
                      </m:sub>
                    </m:sSub>
                  </m:oMath>
                </a14:m>
                <a:r>
                  <a:rPr lang="en-US" dirty="0"/>
                  <a:t>=M(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A</a:t>
                </a:r>
                <a:r>
                  <a:rPr lang="en-US" dirty="0" err="1"/>
                  <a:t>big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−1:0)</m:t>
                        </m:r>
                      </m:sub>
                    </m:sSub>
                  </m:oMath>
                </a14:m>
                <a:r>
                  <a:rPr lang="en-US" dirty="0"/>
                  <a:t>          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−1:0)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−1:0)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0">
                <a:blip r:embed="rId2"/>
                <a:stretch>
                  <a:fillRect l="-444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31189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743200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0" y="6356350"/>
            <a:ext cx="3352800" cy="43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Corollary 1 circuit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30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1 Truth table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7239260"/>
                  </p:ext>
                </p:extLst>
              </p:nvPr>
            </p:nvGraphicFramePr>
            <p:xfrm>
              <a:off x="304801" y="1752600"/>
              <a:ext cx="8839199" cy="441959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40542"/>
                    <a:gridCol w="1297857"/>
                    <a:gridCol w="1066800"/>
                    <a:gridCol w="1143000"/>
                    <a:gridCol w="983226"/>
                    <a:gridCol w="1069258"/>
                    <a:gridCol w="1069258"/>
                    <a:gridCol w="1069258"/>
                  </a:tblGrid>
                  <a:tr h="103472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a3 a2 a1 a0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b3 b2 b1 b0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−1:</m:t>
                                        </m:r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−1:</m:t>
                                        </m:r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Abig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−1:0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−1:0)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−1:0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𝑏𝑖𝑔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−1:0)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0   0    0   0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0   0   0    0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1   0    1   1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1   1    1   0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1   1   0    1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1   0    0   1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1   0   1    0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7239260"/>
                  </p:ext>
                </p:extLst>
              </p:nvPr>
            </p:nvGraphicFramePr>
            <p:xfrm>
              <a:off x="304801" y="1752600"/>
              <a:ext cx="8839199" cy="441959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140542"/>
                    <a:gridCol w="1297857"/>
                    <a:gridCol w="1066800"/>
                    <a:gridCol w="1143000"/>
                    <a:gridCol w="983226"/>
                    <a:gridCol w="1069258"/>
                    <a:gridCol w="1069258"/>
                    <a:gridCol w="1069258"/>
                  </a:tblGrid>
                  <a:tr h="103472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a3 a2 a1 a0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b3 b2 b1 b0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29714" t="-588" r="-502857" b="-32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8556" t="-588" r="-370588" b="-32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71605" t="-588" r="-327778" b="-32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529143" t="-588" r="-203429" b="-32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625568" t="-588" r="-102273" b="-32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729714" t="-588" r="-2857" b="-328235"/>
                          </a:stretch>
                        </a:blipFill>
                      </a:tcPr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0   0    0   0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0   0   0    0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1   0    1   1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1   1    1   0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1   1   0    1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8462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1   0    0   1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1   0   1    0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14300" algn="l"/>
                            </a:tabLst>
                          </a:pPr>
                          <a:r>
                            <a:rPr lang="en-GB" sz="1600" dirty="0">
                              <a:effectLst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49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3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1 Design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001000" cy="4419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1828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6096000"/>
            <a:ext cx="4114800" cy="260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Corollary 1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1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534400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72225"/>
            <a:ext cx="2514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6356350"/>
            <a:ext cx="5334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 Output of corollary 1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28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2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763000" cy="49085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n−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1:0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−1:0)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𝑏𝑖𝑔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−1:0)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,0)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763000" cy="4908550"/>
              </a:xfrm>
              <a:blipFill rotWithShape="0">
                <a:blip r:embed="rId2"/>
                <a:stretch>
                  <a:fillRect l="-48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1676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076658"/>
                  </p:ext>
                </p:extLst>
              </p:nvPr>
            </p:nvGraphicFramePr>
            <p:xfrm>
              <a:off x="224970" y="2667001"/>
              <a:ext cx="8766631" cy="3460749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2167293"/>
                    <a:gridCol w="2171933"/>
                    <a:gridCol w="1587183"/>
                    <a:gridCol w="1336575"/>
                    <a:gridCol w="1503647"/>
                  </a:tblGrid>
                  <a:tr h="102878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a5  a4  a3  a2  a1  a0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b5  b4  b3  b2  b1  b0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𝑏𝑖𝑔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−1:0)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𝑏𝑖𝑔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−1:0)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B(n−1:0)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0   0    0    0    0    0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0    0     0    0    0    0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0   1    1    0    0    0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0    1     0    1    0    0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1   0    0    0    0    0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1    0     0    1    0    1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1   1    0    1    1    0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1    1     1    1    0    1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0   1    1    0    0    0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0    1     1    0    0    0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076658"/>
                  </p:ext>
                </p:extLst>
              </p:nvPr>
            </p:nvGraphicFramePr>
            <p:xfrm>
              <a:off x="224970" y="2667001"/>
              <a:ext cx="8766631" cy="3460749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2167293"/>
                    <a:gridCol w="2171933"/>
                    <a:gridCol w="1587183"/>
                    <a:gridCol w="1336575"/>
                    <a:gridCol w="1503647"/>
                  </a:tblGrid>
                  <a:tr h="102878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a5  a4  a3  a2  a1  a0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b5  b4  b3  b2  b1  b0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74615" t="-592" r="-181154" b="-237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42727" t="-592" r="-114091" b="-237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B(n−1:0)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0   0    0    0    0    0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0    0     0    0    0    0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0   1    1    0    0    0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0    1     0    1    0    0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1   0    0    0    0    0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1    0     0    1    0    1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1   1    0    1    1    0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1    1     1    1    0    1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63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0   1    1    0    0    0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0    1     1    0    0    0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609600" y="21336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70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2 Layout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5867400" cy="3886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49"/>
            <a:ext cx="1676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600200"/>
            <a:ext cx="2895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066800" y="5638800"/>
            <a:ext cx="3962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Corollary 2 using QCA Designer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5715000"/>
            <a:ext cx="2438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Corollary 2 circuit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0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Corollary 2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038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1752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5943600"/>
            <a:ext cx="4724400" cy="412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 Output of Corollary 2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57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Comparators using Theorems &amp; Corollaries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1676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9343" y="6096000"/>
            <a:ext cx="472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 Novel 16-bit comparator circuit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16-bit Comparator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76400"/>
            <a:ext cx="838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53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16-bit comparator Layout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610600" cy="44957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143" y="6372225"/>
            <a:ext cx="1861457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6172200"/>
            <a:ext cx="480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16-bit comparator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2801"/>
            <a:ext cx="15811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92973"/>
            <a:ext cx="14478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5"/>
              <p:cNvSpPr>
                <a:spLocks noChangeArrowheads="1"/>
              </p:cNvSpPr>
              <p:nvPr/>
            </p:nvSpPr>
            <p:spPr bwMode="auto">
              <a:xfrm>
                <a:off x="228600" y="-287709"/>
                <a:ext cx="8915400" cy="3047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971800" algn="ctr"/>
                  </a:tabLst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971800" algn="ctr"/>
                  </a:tabLst>
                </a:pPr>
                <a:endParaRPr lang="en-US" sz="2800" dirty="0">
                  <a:latin typeface="Times New Roman" pitchFamily="18" charset="0"/>
                  <a:ea typeface="Calibri" pitchFamily="34" charset="0"/>
                  <a:cs typeface="Times New Roman" pitchFamily="18" charset="0"/>
                </a:endParaRPr>
              </a:p>
              <a:p>
                <a:pPr marL="457200" marR="0" lvl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>
                    <a:tab pos="2971800" algn="ctr"/>
                  </a:tabLst>
                </a:pP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Polarization P in a cell is defined as</a:t>
                </a: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2971800" algn="ctr"/>
                  </a:tabLst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971800" algn="ctr"/>
                  </a:tabLst>
                </a:pP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     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n-US" sz="2800" b="0" i="0" baseline="-20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n-US" sz="2800" b="0" i="0" baseline="-20000" dirty="0" smtClean="0"/>
                          <m:t>3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)−(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baseline="-2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n-US" sz="2800" b="0" i="0" baseline="-20000" dirty="0" smtClean="0"/>
                          <m:t>4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baseline="-2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0" i="0" baseline="-20000" dirty="0" smtClean="0"/>
                          <m:t>3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ea typeface="Calibri" pitchFamily="34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l-GR" sz="2800" dirty="0"/>
                          <m:t>ρ</m:t>
                        </m:r>
                        <m:r>
                          <m:rPr>
                            <m:nor/>
                          </m:rPr>
                          <a:rPr lang="en-US" sz="2800" b="0" i="0" baseline="-20000" dirty="0" smtClean="0"/>
                          <m:t>4</m:t>
                        </m:r>
                        <m:r>
                          <m:rPr>
                            <m:nor/>
                          </m:rPr>
                          <a:rPr lang="el-GR" sz="2800" dirty="0"/>
                          <m:t> 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Calibri" pitchFamily="34" charset="0"/>
                    <a:cs typeface="Times New Roman" pitchFamily="18" charset="0"/>
                  </a:rPr>
                  <a:t>	</a:t>
                </a: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971800" algn="ctr"/>
                  </a:tabLst>
                </a:pPr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-287709"/>
                <a:ext cx="8915400" cy="3047501"/>
              </a:xfrm>
              <a:prstGeom prst="rect">
                <a:avLst/>
              </a:prstGeom>
              <a:blipFill rotWithShape="1">
                <a:blip r:embed="rId4"/>
                <a:stretch>
                  <a:fillRect l="-1436" t="-1400" b="-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9592" y="3927159"/>
            <a:ext cx="815720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“Logic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“Logic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Polarization -1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polarization </a:t>
            </a:r>
            <a:r>
              <a:rPr lang="en-US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+1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 : Binary QCA cells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5943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860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" y="3048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8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9400" y="279297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ρ</m:t>
                      </m:r>
                      <m:r>
                        <m:rPr>
                          <m:nor/>
                        </m:rPr>
                        <a:rPr lang="en-US" b="0" i="0" dirty="0" smtClean="0"/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92973"/>
                <a:ext cx="457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4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19400" y="335494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ρ</m:t>
                      </m:r>
                      <m:r>
                        <m:rPr>
                          <m:nor/>
                        </m:rPr>
                        <a:rPr lang="en-US" b="0" i="0" dirty="0" smtClean="0"/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54948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03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592" y="2759792"/>
                <a:ext cx="499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ρ</m:t>
                      </m:r>
                      <m:r>
                        <m:rPr>
                          <m:nor/>
                        </m:rPr>
                        <a:rPr lang="el-GR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2" y="2759792"/>
                <a:ext cx="49910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5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9592" y="3539614"/>
                <a:ext cx="308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ρ</m:t>
                      </m:r>
                      <m:r>
                        <m:rPr>
                          <m:nor/>
                        </m:rPr>
                        <a:rPr lang="en-US" b="0" i="0" dirty="0" smtClean="0"/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2" y="3539614"/>
                <a:ext cx="30860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686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29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16-bit comparator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9154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000" y="6324600"/>
            <a:ext cx="1549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4500" y="6113462"/>
            <a:ext cx="571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novel comparator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89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1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32-bit CB Full comparator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1"/>
            <a:ext cx="8991600" cy="44045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386739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5928523"/>
            <a:ext cx="5029200" cy="42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Novel 16-bit CB full comparator circuit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19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4947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32-bit CB Full comparator Layout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219200"/>
            <a:ext cx="8933533" cy="47436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42" y="6401254"/>
            <a:ext cx="19812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6096000"/>
            <a:ext cx="640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Design of 32-bit CB full comparator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55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32-bit CB Full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output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371600"/>
            <a:ext cx="8991600" cy="463298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9979"/>
            <a:ext cx="1676399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6096000"/>
            <a:ext cx="6172200" cy="625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Novel 32-bit CB comparator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2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 32-bit TB comparator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52" y="1600201"/>
            <a:ext cx="9236251" cy="44957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343196"/>
            <a:ext cx="1828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6096000"/>
            <a:ext cx="4648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Novel 32-bit TB comparator circuit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02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32-bit TB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 Layout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" y="1447800"/>
            <a:ext cx="8857732" cy="46023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49"/>
            <a:ext cx="1752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6248400"/>
            <a:ext cx="6324600" cy="473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Design of Novel 32-bit TB comparator using QCA Designer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11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32-bit TB comparator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763000" cy="4800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19050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6172200"/>
            <a:ext cx="617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Novel 32-bit TB comparator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56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56589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077200" cy="4114800"/>
          </a:xfrm>
        </p:spPr>
      </p:pic>
      <p:sp>
        <p:nvSpPr>
          <p:cNvPr id="3" name="Rectangle 2"/>
          <p:cNvSpPr/>
          <p:nvPr/>
        </p:nvSpPr>
        <p:spPr>
          <a:xfrm>
            <a:off x="457200" y="1295400"/>
            <a:ext cx="3810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Delay values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905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34400" y="19050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89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8001000" cy="39530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762000"/>
            <a:ext cx="5638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3100" y="5858097"/>
            <a:ext cx="5486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Fig: Graphical representation of comparative results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30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Requirements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099469"/>
              </p:ext>
            </p:extLst>
          </p:nvPr>
        </p:nvGraphicFramePr>
        <p:xfrm>
          <a:off x="304800" y="1600199"/>
          <a:ext cx="8610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897"/>
                <a:gridCol w="1579927"/>
                <a:gridCol w="1327138"/>
                <a:gridCol w="1437733"/>
                <a:gridCol w="2053905"/>
              </a:tblGrid>
              <a:tr h="6631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Comparator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Majority gates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cells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1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full comparator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41201.67 nm</a:t>
                      </a:r>
                      <a:r>
                        <a:rPr lang="en-U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1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comparator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278294.00 nm</a:t>
                      </a:r>
                      <a:r>
                        <a:rPr lang="en-U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1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16-bit comparator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5204906.63 nm</a:t>
                      </a:r>
                      <a:r>
                        <a:rPr lang="en-U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31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 novel TB comparator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6009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16801764.00 nm</a:t>
                      </a:r>
                      <a:r>
                        <a:rPr lang="en-U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51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 novel CB comparator</a:t>
                      </a:r>
                    </a:p>
                    <a:p>
                      <a:pPr algn="l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14723247.02 nm</a:t>
                      </a:r>
                      <a:r>
                        <a:rPr lang="en-US" sz="20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3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QCA Basic Gates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Gate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Wire 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chain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3352800" cy="365125"/>
          </a:xfrm>
        </p:spPr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7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QCA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QCA supports faster interconnections and lesser power consumption it is used in many applications.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display technology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design memories and shift registers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in high frequency applications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Logic elements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3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 	QCA is based on innovative formulations t</a:t>
            </a:r>
            <a:r>
              <a:rPr lang="en-US" dirty="0"/>
              <a:t>hat allow increased speed </a:t>
            </a:r>
            <a:r>
              <a:rPr lang="en-US" dirty="0" smtClean="0"/>
              <a:t>performances and reduced overall sizes to be achieved with respect to the existing competitors. To over come the problems of the present comparators new theorems  for comparators are needed.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6788"/>
            <a:ext cx="8458200" cy="472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Stefania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Perri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Pasquale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Corsonello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Giuseppe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Cocorullo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,”Design of 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efficient binary comparators in Quantum-Dot Cellular Automata”,                                          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IEEE Transactions on Nano Technology. Vol.13,No.2,March 2014.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sz="2000" dirty="0"/>
              <a:t>J. R. </a:t>
            </a:r>
            <a:r>
              <a:rPr lang="en-IN" sz="2000" dirty="0" err="1"/>
              <a:t>Janulis</a:t>
            </a:r>
            <a:r>
              <a:rPr lang="en-IN" sz="2000" dirty="0"/>
              <a:t>, P. D. </a:t>
            </a:r>
            <a:r>
              <a:rPr lang="en-IN" sz="2000" dirty="0" err="1"/>
              <a:t>Tougaw</a:t>
            </a:r>
            <a:r>
              <a:rPr lang="en-IN" sz="2000" dirty="0"/>
              <a:t>, S. C. Henderson, and E. W. Johnson, </a:t>
            </a:r>
            <a:r>
              <a:rPr lang="en-IN" sz="2000" dirty="0" smtClean="0"/>
              <a:t>  </a:t>
            </a:r>
          </a:p>
          <a:p>
            <a:pPr marL="0" indent="0" algn="just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“Serial</a:t>
            </a:r>
            <a:r>
              <a:rPr lang="en-US" sz="2000" dirty="0"/>
              <a:t> </a:t>
            </a:r>
            <a:r>
              <a:rPr lang="en-IN" sz="2000" dirty="0" smtClean="0"/>
              <a:t>bit-stream </a:t>
            </a:r>
            <a:r>
              <a:rPr lang="en-IN" sz="2000" dirty="0"/>
              <a:t>analysis using quantum-dot cellular automata,” </a:t>
            </a:r>
            <a:endParaRPr lang="en-IN" sz="2000" dirty="0" smtClean="0"/>
          </a:p>
          <a:p>
            <a:pPr marL="0" indent="0" algn="just">
              <a:buNone/>
            </a:pPr>
            <a:r>
              <a:rPr lang="en-IN" sz="2000" i="1" dirty="0"/>
              <a:t> </a:t>
            </a:r>
            <a:r>
              <a:rPr lang="en-IN" sz="2000" i="1" dirty="0" smtClean="0"/>
              <a:t>     IEEE </a:t>
            </a:r>
            <a:r>
              <a:rPr lang="en-IN" sz="2000" i="1" dirty="0" err="1" smtClean="0"/>
              <a:t>Trans.Nanotechnol</a:t>
            </a:r>
            <a:r>
              <a:rPr lang="en-IN" sz="2000" i="1" dirty="0"/>
              <a:t>.</a:t>
            </a:r>
            <a:r>
              <a:rPr lang="en-IN" sz="2000" dirty="0"/>
              <a:t>, vol. 3, no. 1, pp. 158–164, Mar. 2004.</a:t>
            </a:r>
            <a:endParaRPr lang="en-US" sz="2000" dirty="0"/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IN" sz="2000" dirty="0"/>
              <a:t>K. </a:t>
            </a:r>
            <a:r>
              <a:rPr lang="en-IN" sz="2000" dirty="0" err="1"/>
              <a:t>Qiu</a:t>
            </a:r>
            <a:r>
              <a:rPr lang="en-IN" sz="2000" dirty="0"/>
              <a:t> </a:t>
            </a:r>
            <a:r>
              <a:rPr lang="en-IN" sz="2000" dirty="0" err="1"/>
              <a:t>andY</a:t>
            </a:r>
            <a:r>
              <a:rPr lang="en-IN" sz="2000" dirty="0"/>
              <a:t>. Xia, “Quantum-dots cellular automata comparator,” in </a:t>
            </a:r>
            <a:endParaRPr lang="en-IN" sz="2000" dirty="0" smtClean="0"/>
          </a:p>
          <a:p>
            <a:pPr marL="0" indent="0" algn="just">
              <a:buNone/>
            </a:pPr>
            <a:r>
              <a:rPr lang="en-IN" sz="2000" i="1" dirty="0"/>
              <a:t> </a:t>
            </a:r>
            <a:r>
              <a:rPr lang="en-IN" sz="2000" i="1" dirty="0" smtClean="0"/>
              <a:t>     </a:t>
            </a:r>
            <a:r>
              <a:rPr lang="en-IN" sz="2000" i="1" dirty="0" err="1" smtClean="0"/>
              <a:t>Proc.Int</a:t>
            </a:r>
            <a:r>
              <a:rPr lang="en-IN" sz="2000" i="1" dirty="0"/>
              <a:t>. Conf. </a:t>
            </a:r>
            <a:r>
              <a:rPr lang="en-IN" sz="2000" i="1" dirty="0" smtClean="0"/>
              <a:t>ASIC</a:t>
            </a:r>
            <a:r>
              <a:rPr lang="en-IN" sz="2000" dirty="0" smtClean="0"/>
              <a:t>, </a:t>
            </a:r>
            <a:r>
              <a:rPr lang="en-IN" sz="2000" dirty="0"/>
              <a:t>pp. 1297–1300, </a:t>
            </a:r>
            <a:r>
              <a:rPr lang="en-IN" sz="2000" dirty="0" smtClean="0"/>
              <a:t>2007.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en-IN" sz="2000" dirty="0"/>
              <a:t> Y. Xia and K. </a:t>
            </a:r>
            <a:r>
              <a:rPr lang="en-IN" sz="2000" dirty="0" err="1"/>
              <a:t>Qiu</a:t>
            </a:r>
            <a:r>
              <a:rPr lang="en-IN" sz="2000" dirty="0"/>
              <a:t>, “Comparator design based on quantum-dot </a:t>
            </a:r>
            <a:endParaRPr lang="en-IN" sz="2000" dirty="0" smtClean="0"/>
          </a:p>
          <a:p>
            <a:pPr marL="0" indent="0" algn="just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cellular</a:t>
            </a:r>
            <a:r>
              <a:rPr lang="en-US" sz="2000" dirty="0" smtClean="0"/>
              <a:t> </a:t>
            </a:r>
            <a:r>
              <a:rPr lang="en-IN" sz="2000" dirty="0" smtClean="0"/>
              <a:t>automata</a:t>
            </a:r>
            <a:r>
              <a:rPr lang="en-IN" sz="2000" dirty="0"/>
              <a:t>,” </a:t>
            </a:r>
            <a:r>
              <a:rPr lang="en-IN" sz="2000" i="1" dirty="0"/>
              <a:t>J. Electron. Inf. Technol.</a:t>
            </a:r>
            <a:r>
              <a:rPr lang="en-IN" sz="2000" dirty="0"/>
              <a:t>, vol. 31, no. 6, pp. </a:t>
            </a:r>
            <a:r>
              <a:rPr lang="en-IN" sz="2000" dirty="0" smtClean="0"/>
              <a:t>1517–   </a:t>
            </a:r>
          </a:p>
          <a:p>
            <a:pPr marL="0" indent="0" algn="just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1520,</a:t>
            </a:r>
            <a:r>
              <a:rPr lang="en-US" sz="2000" dirty="0"/>
              <a:t> </a:t>
            </a:r>
            <a:r>
              <a:rPr lang="en-IN" sz="2000" dirty="0" smtClean="0"/>
              <a:t>2009</a:t>
            </a:r>
            <a:r>
              <a:rPr lang="en-IN" sz="2000" dirty="0"/>
              <a:t>.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4152" y="2967335"/>
            <a:ext cx="4195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 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58674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99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Gate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1"/>
            <a:ext cx="4351360" cy="320039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2057400" cy="365125"/>
          </a:xfrm>
        </p:spPr>
        <p:txBody>
          <a:bodyPr/>
          <a:lstStyle/>
          <a:p>
            <a:r>
              <a:rPr lang="en-US" smtClean="0"/>
              <a:t>Dept. of ECE, SVEC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4038600" cy="346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14400" y="4876800"/>
            <a:ext cx="2819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Majority Gate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4953000"/>
            <a:ext cx="3886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Majority Gate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5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81000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Gate output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54985"/>
            <a:ext cx="8688933" cy="4603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02387"/>
            <a:ext cx="33528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6174580"/>
            <a:ext cx="5103267" cy="455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Output of Majority gate using QCA Designer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6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Majority </a:t>
            </a: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gate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1"/>
            <a:ext cx="4724400" cy="3200399"/>
          </a:xfrm>
          <a:solidFill>
            <a:schemeClr val="bg1"/>
          </a:solidFill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" y="6356350"/>
            <a:ext cx="5943600" cy="365125"/>
          </a:xfrm>
        </p:spPr>
        <p:txBody>
          <a:bodyPr/>
          <a:lstStyle/>
          <a:p>
            <a:r>
              <a:rPr lang="en-US" dirty="0" smtClean="0"/>
              <a:t>Dept. of ECE, SVEC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Design of AND gate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2"/>
            <a:ext cx="4267200" cy="3200398"/>
          </a:xfrm>
        </p:spPr>
      </p:pic>
      <p:sp>
        <p:nvSpPr>
          <p:cNvPr id="17" name="Rectangle 16"/>
          <p:cNvSpPr/>
          <p:nvPr/>
        </p:nvSpPr>
        <p:spPr>
          <a:xfrm>
            <a:off x="5005316" y="5257802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Fig: AND Gate using QCA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2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2295</TotalTime>
  <Words>2059</Words>
  <Application>Microsoft Office PowerPoint</Application>
  <PresentationFormat>On-screen Show (4:3)</PresentationFormat>
  <Paragraphs>605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Batang</vt:lpstr>
      <vt:lpstr>Arial</vt:lpstr>
      <vt:lpstr>Bahamas</vt:lpstr>
      <vt:lpstr>Bahamas bold</vt:lpstr>
      <vt:lpstr>Calibri</vt:lpstr>
      <vt:lpstr>Cambria Math</vt:lpstr>
      <vt:lpstr>Constantia</vt:lpstr>
      <vt:lpstr>Times New Roman</vt:lpstr>
      <vt:lpstr>Wingdings 2</vt:lpstr>
      <vt:lpstr>Flow</vt:lpstr>
      <vt:lpstr>PowerPoint Presentation</vt:lpstr>
      <vt:lpstr>CONTENTS</vt:lpstr>
      <vt:lpstr>Introduction</vt:lpstr>
      <vt:lpstr>Structure of QCA </vt:lpstr>
      <vt:lpstr>PowerPoint Presentation</vt:lpstr>
      <vt:lpstr>QCA Basic Gates</vt:lpstr>
      <vt:lpstr>Majority Gate </vt:lpstr>
      <vt:lpstr>Majority Gate output</vt:lpstr>
      <vt:lpstr>Majority AND gate</vt:lpstr>
      <vt:lpstr>Majority AND Gate output</vt:lpstr>
      <vt:lpstr>Majority OR gate</vt:lpstr>
      <vt:lpstr>Majority OR Gate output</vt:lpstr>
      <vt:lpstr>Inverter</vt:lpstr>
      <vt:lpstr>Inverter output</vt:lpstr>
      <vt:lpstr>PowerPoint Presentation</vt:lpstr>
      <vt:lpstr>Binary wire output       Inverter chain output</vt:lpstr>
      <vt:lpstr>Types of QCA</vt:lpstr>
      <vt:lpstr>Clocks in QCA</vt:lpstr>
      <vt:lpstr>PowerPoint Presentation</vt:lpstr>
      <vt:lpstr>Clocking schemes</vt:lpstr>
      <vt:lpstr> Comparators in QCA</vt:lpstr>
      <vt:lpstr>Non full comparators[2]</vt:lpstr>
      <vt:lpstr>Layout of Non full comparator </vt:lpstr>
      <vt:lpstr>Non full comparator output</vt:lpstr>
      <vt:lpstr>Full Comparators[3]</vt:lpstr>
      <vt:lpstr>Layout of Full comparator in QCA</vt:lpstr>
      <vt:lpstr>Full comparator output </vt:lpstr>
      <vt:lpstr>THEOREMS &amp; COROLLARIES</vt:lpstr>
      <vt:lpstr> Theorem 1 Layout</vt:lpstr>
      <vt:lpstr>Theorem 1 output</vt:lpstr>
      <vt:lpstr>Theorem 2</vt:lpstr>
      <vt:lpstr>Theorem 2 Layout</vt:lpstr>
      <vt:lpstr>Theorem 2 output</vt:lpstr>
      <vt:lpstr>Theorem 3 </vt:lpstr>
      <vt:lpstr>Theorem 3 Layout</vt:lpstr>
      <vt:lpstr>Theorem 3 output</vt:lpstr>
      <vt:lpstr>THEOREM 4</vt:lpstr>
      <vt:lpstr>Theorem 4 Truth table</vt:lpstr>
      <vt:lpstr>Theorem 4 Layout</vt:lpstr>
      <vt:lpstr>Theorem 4 output</vt:lpstr>
      <vt:lpstr>Corollary 1</vt:lpstr>
      <vt:lpstr>Corollary 1 Truth table</vt:lpstr>
      <vt:lpstr>Corollary 1 Design</vt:lpstr>
      <vt:lpstr>Corollary 1 output</vt:lpstr>
      <vt:lpstr>Corollary 2 </vt:lpstr>
      <vt:lpstr>Corollary 2 Layout</vt:lpstr>
      <vt:lpstr>Corollary 2 output</vt:lpstr>
      <vt:lpstr>Comparators using Theorems &amp; Corollaries</vt:lpstr>
      <vt:lpstr>Novel 16-bit comparator Layout</vt:lpstr>
      <vt:lpstr>Novel 16-bit comparator output</vt:lpstr>
      <vt:lpstr>Novel 32-bit CB Full comparator</vt:lpstr>
      <vt:lpstr>Novel 32-bit CB Full comparator Layout</vt:lpstr>
      <vt:lpstr>Novel 32-bit CB Full comparator output</vt:lpstr>
      <vt:lpstr>Novel 32-bit TB comparator </vt:lpstr>
      <vt:lpstr>Novel 32-bit TB comparator Layout</vt:lpstr>
      <vt:lpstr>Novel 32-bit TB comparator output</vt:lpstr>
      <vt:lpstr>Comparative Results</vt:lpstr>
      <vt:lpstr>PowerPoint Presentation</vt:lpstr>
      <vt:lpstr>Area Requirements</vt:lpstr>
      <vt:lpstr>Applications of QCA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QCA</dc:title>
  <dc:creator>Chandu Priya</dc:creator>
  <cp:lastModifiedBy>Windows User</cp:lastModifiedBy>
  <cp:revision>186</cp:revision>
  <dcterms:created xsi:type="dcterms:W3CDTF">2006-08-16T00:00:00Z</dcterms:created>
  <dcterms:modified xsi:type="dcterms:W3CDTF">2016-03-28T11:06:27Z</dcterms:modified>
</cp:coreProperties>
</file>