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Roboto"/>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a3b54e8b0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a3b54e8b0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a3b54e8b02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a3b54e8b02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a3b54e8b02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a3b54e8b02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a3b54e8b02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a3b54e8b02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3b54e8b0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3b54e8b0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3b54e8b0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3b54e8b0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a3b54e8b02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a3b54e8b0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a3b54e8b0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a3b54e8b0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a3b54e8b0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a3b54e8b0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a3b54e8b0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a3b54e8b0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a3b54e8b02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a3b54e8b02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a3b54e8b0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a3b54e8b0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235325" y="1471600"/>
            <a:ext cx="8729400" cy="153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PAGE REPLACEMENT POLICIES SIMULATION</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p:txBody>
      </p:sp>
      <p:sp>
        <p:nvSpPr>
          <p:cNvPr id="87" name="Google Shape;87;p13"/>
          <p:cNvSpPr txBox="1"/>
          <p:nvPr>
            <p:ph idx="1" type="subTitle"/>
          </p:nvPr>
        </p:nvSpPr>
        <p:spPr>
          <a:xfrm>
            <a:off x="359850" y="2364425"/>
            <a:ext cx="7688100" cy="2700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latin typeface="Roboto"/>
                <a:ea typeface="Roboto"/>
                <a:cs typeface="Roboto"/>
                <a:sym typeface="Roboto"/>
              </a:rPr>
              <a:t>TEAM NAME</a:t>
            </a:r>
            <a:r>
              <a:rPr lang="en"/>
              <a:t>: CDSP</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latin typeface="Roboto"/>
                <a:ea typeface="Roboto"/>
                <a:cs typeface="Roboto"/>
                <a:sym typeface="Roboto"/>
              </a:rPr>
              <a:t>INSTRUCTOR/MENTOR</a:t>
            </a:r>
            <a:r>
              <a:rPr lang="en"/>
              <a:t>:MAHESH</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latin typeface="Roboto"/>
                <a:ea typeface="Roboto"/>
                <a:cs typeface="Roboto"/>
                <a:sym typeface="Roboto"/>
              </a:rPr>
              <a:t>MEMBER DETAILS:</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323850" lvl="0" marL="457200" rtl="0" algn="l">
              <a:lnSpc>
                <a:spcPct val="115000"/>
              </a:lnSpc>
              <a:spcBef>
                <a:spcPts val="0"/>
              </a:spcBef>
              <a:spcAft>
                <a:spcPts val="0"/>
              </a:spcAft>
              <a:buClr>
                <a:srgbClr val="000000"/>
              </a:buClr>
              <a:buSzPts val="1500"/>
              <a:buFont typeface="Roboto"/>
              <a:buChar char="●"/>
            </a:pPr>
            <a:r>
              <a:rPr lang="en" sz="1500">
                <a:solidFill>
                  <a:srgbClr val="000000"/>
                </a:solidFill>
                <a:latin typeface="Roboto"/>
                <a:ea typeface="Roboto"/>
                <a:cs typeface="Roboto"/>
                <a:sym typeface="Roboto"/>
              </a:rPr>
              <a:t>Chandu Chegu (2022201062)</a:t>
            </a:r>
            <a:endParaRPr sz="1500">
              <a:solidFill>
                <a:srgbClr val="000000"/>
              </a:solidFill>
              <a:latin typeface="Roboto"/>
              <a:ea typeface="Roboto"/>
              <a:cs typeface="Roboto"/>
              <a:sym typeface="Roboto"/>
            </a:endParaRPr>
          </a:p>
          <a:p>
            <a:pPr indent="-323850" lvl="0" marL="457200" rtl="0" algn="l">
              <a:lnSpc>
                <a:spcPct val="115000"/>
              </a:lnSpc>
              <a:spcBef>
                <a:spcPts val="0"/>
              </a:spcBef>
              <a:spcAft>
                <a:spcPts val="0"/>
              </a:spcAft>
              <a:buClr>
                <a:srgbClr val="000000"/>
              </a:buClr>
              <a:buSzPts val="1500"/>
              <a:buFont typeface="Roboto"/>
              <a:buChar char="●"/>
            </a:pPr>
            <a:r>
              <a:rPr lang="en" sz="1500">
                <a:solidFill>
                  <a:srgbClr val="000000"/>
                </a:solidFill>
                <a:latin typeface="Roboto"/>
                <a:ea typeface="Roboto"/>
                <a:cs typeface="Roboto"/>
                <a:sym typeface="Roboto"/>
              </a:rPr>
              <a:t>Nemalikanti V M Dheeraj (2022201022)</a:t>
            </a:r>
            <a:endParaRPr sz="1500">
              <a:solidFill>
                <a:srgbClr val="000000"/>
              </a:solidFill>
              <a:latin typeface="Roboto"/>
              <a:ea typeface="Roboto"/>
              <a:cs typeface="Roboto"/>
              <a:sym typeface="Roboto"/>
            </a:endParaRPr>
          </a:p>
          <a:p>
            <a:pPr indent="-323850" lvl="0" marL="457200" rtl="0" algn="l">
              <a:lnSpc>
                <a:spcPct val="115000"/>
              </a:lnSpc>
              <a:spcBef>
                <a:spcPts val="0"/>
              </a:spcBef>
              <a:spcAft>
                <a:spcPts val="0"/>
              </a:spcAft>
              <a:buClr>
                <a:srgbClr val="000000"/>
              </a:buClr>
              <a:buSzPts val="1500"/>
              <a:buFont typeface="Roboto"/>
              <a:buChar char="●"/>
            </a:pPr>
            <a:r>
              <a:rPr lang="en" sz="1500">
                <a:solidFill>
                  <a:srgbClr val="000000"/>
                </a:solidFill>
                <a:latin typeface="Roboto"/>
                <a:ea typeface="Roboto"/>
                <a:cs typeface="Roboto"/>
                <a:sym typeface="Roboto"/>
              </a:rPr>
              <a:t>Patha Sai Sumith (2022202004)</a:t>
            </a:r>
            <a:endParaRPr sz="1500">
              <a:solidFill>
                <a:srgbClr val="000000"/>
              </a:solidFill>
              <a:latin typeface="Roboto"/>
              <a:ea typeface="Roboto"/>
              <a:cs typeface="Roboto"/>
              <a:sym typeface="Roboto"/>
            </a:endParaRPr>
          </a:p>
          <a:p>
            <a:pPr indent="-323850" lvl="0" marL="457200" rtl="0" algn="l">
              <a:lnSpc>
                <a:spcPct val="115000"/>
              </a:lnSpc>
              <a:spcBef>
                <a:spcPts val="0"/>
              </a:spcBef>
              <a:spcAft>
                <a:spcPts val="0"/>
              </a:spcAft>
              <a:buClr>
                <a:srgbClr val="000000"/>
              </a:buClr>
              <a:buSzPts val="1500"/>
              <a:buFont typeface="Roboto"/>
              <a:buChar char="●"/>
            </a:pPr>
            <a:r>
              <a:rPr lang="en" sz="1500">
                <a:solidFill>
                  <a:srgbClr val="000000"/>
                </a:solidFill>
                <a:latin typeface="Roboto"/>
                <a:ea typeface="Roboto"/>
                <a:cs typeface="Roboto"/>
                <a:sym typeface="Roboto"/>
              </a:rPr>
              <a:t>Prem (2022201036)</a:t>
            </a:r>
            <a:endParaRPr sz="1500">
              <a:solidFill>
                <a:srgbClr val="000000"/>
              </a:solidFill>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91666"/>
              <a:buFont typeface="Arial"/>
              <a:buNone/>
            </a:pPr>
            <a:r>
              <a:rPr b="1" lang="en" sz="1200">
                <a:latin typeface="Arial"/>
                <a:ea typeface="Arial"/>
                <a:cs typeface="Arial"/>
                <a:sym typeface="Arial"/>
              </a:rPr>
              <a:t> </a:t>
            </a:r>
            <a:r>
              <a:rPr b="1" lang="en" sz="2800">
                <a:latin typeface="Roboto"/>
                <a:ea typeface="Roboto"/>
                <a:cs typeface="Roboto"/>
                <a:sym typeface="Roboto"/>
              </a:rPr>
              <a:t>Working Set Replacement Algorithm</a:t>
            </a:r>
            <a:endParaRPr b="1" sz="2800">
              <a:latin typeface="Roboto"/>
              <a:ea typeface="Roboto"/>
              <a:cs typeface="Roboto"/>
              <a:sym typeface="Roboto"/>
            </a:endParaRPr>
          </a:p>
        </p:txBody>
      </p:sp>
      <p:sp>
        <p:nvSpPr>
          <p:cNvPr id="141" name="Google Shape;141;p22"/>
          <p:cNvSpPr txBox="1"/>
          <p:nvPr>
            <p:ph idx="1" type="body"/>
          </p:nvPr>
        </p:nvSpPr>
        <p:spPr>
          <a:xfrm>
            <a:off x="85800" y="1853850"/>
            <a:ext cx="8976000" cy="29862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lang="en" sz="1500">
                <a:latin typeface="Roboto"/>
                <a:ea typeface="Roboto"/>
                <a:cs typeface="Roboto"/>
                <a:sym typeface="Roboto"/>
              </a:rPr>
              <a:t>1.The working set is a dynamic subset of a process's address space that must be loaded in main memory to ensure acceptable processing efficiency. </a:t>
            </a:r>
            <a:endParaRPr sz="1500">
              <a:latin typeface="Roboto"/>
              <a:ea typeface="Roboto"/>
              <a:cs typeface="Roboto"/>
              <a:sym typeface="Roboto"/>
            </a:endParaRPr>
          </a:p>
          <a:p>
            <a:pPr indent="0" lvl="0" marL="457200" rtl="0" algn="l">
              <a:spcBef>
                <a:spcPts val="0"/>
              </a:spcBef>
              <a:spcAft>
                <a:spcPts val="0"/>
              </a:spcAft>
              <a:buNone/>
            </a:pPr>
            <a:r>
              <a:rPr lang="en" sz="1500">
                <a:latin typeface="Roboto"/>
                <a:ea typeface="Roboto"/>
                <a:cs typeface="Roboto"/>
                <a:sym typeface="Roboto"/>
              </a:rPr>
              <a:t>2.Working set policies can be tuned for close-to- optimal throughput and response time. They prevent thrashing.</a:t>
            </a:r>
            <a:endParaRPr sz="1500">
              <a:latin typeface="Roboto"/>
              <a:ea typeface="Roboto"/>
              <a:cs typeface="Roboto"/>
              <a:sym typeface="Roboto"/>
            </a:endParaRPr>
          </a:p>
          <a:p>
            <a:pPr indent="457200" lvl="0" marL="0" rtl="0" algn="just">
              <a:spcBef>
                <a:spcPts val="0"/>
              </a:spcBef>
              <a:spcAft>
                <a:spcPts val="0"/>
              </a:spcAft>
              <a:buNone/>
            </a:pPr>
            <a:r>
              <a:rPr b="1" lang="en">
                <a:latin typeface="Roboto"/>
                <a:ea typeface="Roboto"/>
                <a:cs typeface="Roboto"/>
                <a:sym typeface="Roboto"/>
              </a:rPr>
              <a:t>PROS:</a:t>
            </a:r>
            <a:endParaRPr b="1">
              <a:latin typeface="Roboto"/>
              <a:ea typeface="Roboto"/>
              <a:cs typeface="Roboto"/>
              <a:sym typeface="Roboto"/>
            </a:endParaRPr>
          </a:p>
          <a:p>
            <a:pPr indent="0" lvl="0" marL="457200" rtl="0" algn="just">
              <a:spcBef>
                <a:spcPts val="0"/>
              </a:spcBef>
              <a:spcAft>
                <a:spcPts val="0"/>
              </a:spcAft>
              <a:buNone/>
            </a:pPr>
            <a:r>
              <a:rPr lang="en" sz="1600">
                <a:latin typeface="Roboto"/>
                <a:ea typeface="Roboto"/>
                <a:cs typeface="Roboto"/>
                <a:sym typeface="Roboto"/>
              </a:rPr>
              <a:t>1.In other words, the working set strategy prevents thrashing while keeping the degree of multiprogramming as high as possible. </a:t>
            </a:r>
            <a:endParaRPr sz="1600">
              <a:latin typeface="Roboto"/>
              <a:ea typeface="Roboto"/>
              <a:cs typeface="Roboto"/>
              <a:sym typeface="Roboto"/>
            </a:endParaRPr>
          </a:p>
          <a:p>
            <a:pPr indent="0" lvl="0" marL="457200" rtl="0" algn="just">
              <a:spcBef>
                <a:spcPts val="0"/>
              </a:spcBef>
              <a:spcAft>
                <a:spcPts val="0"/>
              </a:spcAft>
              <a:buNone/>
            </a:pPr>
            <a:r>
              <a:rPr lang="en" sz="1600">
                <a:latin typeface="Roboto"/>
                <a:ea typeface="Roboto"/>
                <a:cs typeface="Roboto"/>
                <a:sym typeface="Roboto"/>
              </a:rPr>
              <a:t>2.It optimizes CPU utilization and throughput.</a:t>
            </a:r>
            <a:endParaRPr sz="1600">
              <a:latin typeface="Roboto"/>
              <a:ea typeface="Roboto"/>
              <a:cs typeface="Roboto"/>
              <a:sym typeface="Roboto"/>
            </a:endParaRPr>
          </a:p>
          <a:p>
            <a:pPr indent="0" lvl="0" marL="457200" rtl="0" algn="l">
              <a:spcBef>
                <a:spcPts val="0"/>
              </a:spcBef>
              <a:spcAft>
                <a:spcPts val="0"/>
              </a:spcAft>
              <a:buNone/>
            </a:pPr>
            <a:r>
              <a:rPr b="1" lang="en">
                <a:latin typeface="Roboto"/>
                <a:ea typeface="Roboto"/>
                <a:cs typeface="Roboto"/>
                <a:sym typeface="Roboto"/>
              </a:rPr>
              <a:t>CONS:</a:t>
            </a:r>
            <a:endParaRPr b="1">
              <a:latin typeface="Roboto"/>
              <a:ea typeface="Roboto"/>
              <a:cs typeface="Roboto"/>
              <a:sym typeface="Roboto"/>
            </a:endParaRPr>
          </a:p>
          <a:p>
            <a:pPr indent="0" lvl="0" marL="457200" rtl="0" algn="l">
              <a:spcBef>
                <a:spcPts val="0"/>
              </a:spcBef>
              <a:spcAft>
                <a:spcPts val="0"/>
              </a:spcAft>
              <a:buNone/>
            </a:pPr>
            <a:r>
              <a:rPr lang="en" sz="1600">
                <a:latin typeface="Roboto"/>
                <a:ea typeface="Roboto"/>
                <a:cs typeface="Roboto"/>
                <a:sym typeface="Roboto"/>
              </a:rPr>
              <a:t>1.If the allocated frames are lesser than the size of the current locality, the process is bound to thrash</a:t>
            </a:r>
            <a:endParaRPr sz="19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800">
                <a:latin typeface="Roboto"/>
                <a:ea typeface="Roboto"/>
                <a:cs typeface="Roboto"/>
                <a:sym typeface="Roboto"/>
              </a:rPr>
              <a:t>Aging Algorithm</a:t>
            </a:r>
            <a:endParaRPr b="1" sz="2800">
              <a:latin typeface="Roboto"/>
              <a:ea typeface="Roboto"/>
              <a:cs typeface="Roboto"/>
              <a:sym typeface="Roboto"/>
            </a:endParaRPr>
          </a:p>
        </p:txBody>
      </p:sp>
      <p:sp>
        <p:nvSpPr>
          <p:cNvPr id="147" name="Google Shape;147;p23"/>
          <p:cNvSpPr txBox="1"/>
          <p:nvPr>
            <p:ph idx="1" type="body"/>
          </p:nvPr>
        </p:nvSpPr>
        <p:spPr>
          <a:xfrm>
            <a:off x="89650" y="1853850"/>
            <a:ext cx="8942400" cy="3076800"/>
          </a:xfrm>
          <a:prstGeom prst="rect">
            <a:avLst/>
          </a:prstGeom>
        </p:spPr>
        <p:txBody>
          <a:bodyPr anchorCtr="0" anchor="t" bIns="91425" lIns="91425" spcFirstLastPara="1" rIns="91425" wrap="square" tIns="91425">
            <a:normAutofit lnSpcReduction="20000"/>
          </a:bodyPr>
          <a:lstStyle/>
          <a:p>
            <a:pPr indent="457200" lvl="0" marL="0" rtl="0" algn="l">
              <a:spcBef>
                <a:spcPts val="0"/>
              </a:spcBef>
              <a:spcAft>
                <a:spcPts val="0"/>
              </a:spcAft>
              <a:buNone/>
            </a:pPr>
            <a:r>
              <a:rPr lang="en" sz="1500">
                <a:latin typeface="Roboto"/>
                <a:ea typeface="Roboto"/>
                <a:cs typeface="Roboto"/>
                <a:sym typeface="Roboto"/>
              </a:rPr>
              <a:t>1.We have a bit field of w bits for each page in aging algorithm.</a:t>
            </a:r>
            <a:endParaRPr sz="1500">
              <a:latin typeface="Roboto"/>
              <a:ea typeface="Roboto"/>
              <a:cs typeface="Roboto"/>
              <a:sym typeface="Roboto"/>
            </a:endParaRPr>
          </a:p>
          <a:p>
            <a:pPr indent="457200" lvl="0" marL="0" rtl="0" algn="l">
              <a:spcBef>
                <a:spcPts val="0"/>
              </a:spcBef>
              <a:spcAft>
                <a:spcPts val="0"/>
              </a:spcAft>
              <a:buNone/>
            </a:pPr>
            <a:r>
              <a:rPr lang="en" sz="1500">
                <a:latin typeface="Roboto"/>
                <a:ea typeface="Roboto"/>
                <a:cs typeface="Roboto"/>
                <a:sym typeface="Roboto"/>
              </a:rPr>
              <a:t>2.After every 3 page references we right shift bit field of every page reference. </a:t>
            </a:r>
            <a:endParaRPr sz="1500">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rPr lang="en" sz="1500">
                <a:latin typeface="Roboto"/>
                <a:ea typeface="Roboto"/>
                <a:cs typeface="Roboto"/>
                <a:sym typeface="Roboto"/>
              </a:rPr>
              <a:t>3.If the referenced page is already present in the frame we  make the left most bit of bit field of that frame to 1.</a:t>
            </a:r>
            <a:endParaRPr sz="1500">
              <a:latin typeface="Roboto"/>
              <a:ea typeface="Roboto"/>
              <a:cs typeface="Roboto"/>
              <a:sym typeface="Roboto"/>
            </a:endParaRPr>
          </a:p>
          <a:p>
            <a:pPr indent="457200" lvl="0" marL="0" rtl="0" algn="l">
              <a:spcBef>
                <a:spcPts val="0"/>
              </a:spcBef>
              <a:spcAft>
                <a:spcPts val="0"/>
              </a:spcAft>
              <a:buClr>
                <a:schemeClr val="dk1"/>
              </a:buClr>
              <a:buSzPts val="1100"/>
              <a:buFont typeface="Arial"/>
              <a:buNone/>
            </a:pPr>
            <a:r>
              <a:rPr lang="en" sz="1500">
                <a:latin typeface="Roboto"/>
                <a:ea typeface="Roboto"/>
                <a:cs typeface="Roboto"/>
                <a:sym typeface="Roboto"/>
              </a:rPr>
              <a:t>4.When the page is first referenced only the left most bit of the bit field of the frame will be 1.</a:t>
            </a:r>
            <a:endParaRPr sz="1500">
              <a:latin typeface="Roboto"/>
              <a:ea typeface="Roboto"/>
              <a:cs typeface="Roboto"/>
              <a:sym typeface="Roboto"/>
            </a:endParaRPr>
          </a:p>
          <a:p>
            <a:pPr indent="0" lvl="0" marL="0" rtl="0" algn="l">
              <a:spcBef>
                <a:spcPts val="0"/>
              </a:spcBef>
              <a:spcAft>
                <a:spcPts val="0"/>
              </a:spcAft>
              <a:buNone/>
            </a:pPr>
            <a:r>
              <a:rPr lang="en"/>
              <a:t>	</a:t>
            </a:r>
            <a:endParaRPr/>
          </a:p>
          <a:p>
            <a:pPr indent="457200" lvl="0" marL="0" rtl="0" algn="l">
              <a:spcBef>
                <a:spcPts val="1200"/>
              </a:spcBef>
              <a:spcAft>
                <a:spcPts val="0"/>
              </a:spcAft>
              <a:buNone/>
            </a:pPr>
            <a:r>
              <a:rPr b="1" lang="en" sz="1600">
                <a:latin typeface="Roboto"/>
                <a:ea typeface="Roboto"/>
                <a:cs typeface="Roboto"/>
                <a:sym typeface="Roboto"/>
              </a:rPr>
              <a:t>PROS:</a:t>
            </a:r>
            <a:endParaRPr b="1" sz="1600">
              <a:latin typeface="Roboto"/>
              <a:ea typeface="Roboto"/>
              <a:cs typeface="Roboto"/>
              <a:sym typeface="Roboto"/>
            </a:endParaRPr>
          </a:p>
          <a:p>
            <a:pPr indent="457200" lvl="0" marL="0" rtl="0" algn="just">
              <a:spcBef>
                <a:spcPts val="1200"/>
              </a:spcBef>
              <a:spcAft>
                <a:spcPts val="0"/>
              </a:spcAft>
              <a:buClr>
                <a:schemeClr val="dk1"/>
              </a:buClr>
              <a:buSzPts val="1100"/>
              <a:buFont typeface="Arial"/>
              <a:buNone/>
            </a:pPr>
            <a:r>
              <a:rPr lang="en" sz="1600">
                <a:latin typeface="Roboto"/>
                <a:ea typeface="Roboto"/>
                <a:cs typeface="Roboto"/>
                <a:sym typeface="Roboto"/>
              </a:rPr>
              <a:t>1. </a:t>
            </a:r>
            <a:r>
              <a:rPr lang="en" sz="1600">
                <a:solidFill>
                  <a:srgbClr val="202122"/>
                </a:solidFill>
                <a:latin typeface="Roboto"/>
                <a:ea typeface="Roboto"/>
                <a:cs typeface="Roboto"/>
                <a:sym typeface="Roboto"/>
              </a:rPr>
              <a:t>Aging can offer near-optimal performance for a moderate price.</a:t>
            </a:r>
            <a:endParaRPr sz="1600">
              <a:solidFill>
                <a:srgbClr val="202122"/>
              </a:solidFill>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rPr lang="en" sz="1600">
                <a:solidFill>
                  <a:srgbClr val="202122"/>
                </a:solidFill>
                <a:latin typeface="Roboto"/>
                <a:ea typeface="Roboto"/>
                <a:cs typeface="Roboto"/>
                <a:sym typeface="Roboto"/>
              </a:rPr>
              <a:t>	2.</a:t>
            </a:r>
            <a:r>
              <a:rPr lang="en" sz="1600">
                <a:solidFill>
                  <a:srgbClr val="202122"/>
                </a:solidFill>
                <a:highlight>
                  <a:srgbClr val="FFFFFF"/>
                </a:highlight>
                <a:latin typeface="Roboto"/>
                <a:ea typeface="Roboto"/>
                <a:cs typeface="Roboto"/>
                <a:sym typeface="Roboto"/>
              </a:rPr>
              <a:t>Aging ensures that pages referenced more recently, though less frequently </a:t>
            </a:r>
            <a:endParaRPr sz="1600">
              <a:solidFill>
                <a:srgbClr val="202122"/>
              </a:solidFill>
              <a:highlight>
                <a:srgbClr val="FFFFFF"/>
              </a:highlight>
              <a:latin typeface="Roboto"/>
              <a:ea typeface="Roboto"/>
              <a:cs typeface="Roboto"/>
              <a:sym typeface="Roboto"/>
            </a:endParaRPr>
          </a:p>
          <a:p>
            <a:pPr indent="0" lvl="0" marL="457200" rtl="0" algn="just">
              <a:spcBef>
                <a:spcPts val="0"/>
              </a:spcBef>
              <a:spcAft>
                <a:spcPts val="0"/>
              </a:spcAft>
              <a:buClr>
                <a:schemeClr val="dk1"/>
              </a:buClr>
              <a:buSzPts val="1100"/>
              <a:buFont typeface="Arial"/>
              <a:buNone/>
            </a:pPr>
            <a:r>
              <a:rPr lang="en" sz="1600">
                <a:solidFill>
                  <a:srgbClr val="202122"/>
                </a:solidFill>
                <a:highlight>
                  <a:srgbClr val="FFFFFF"/>
                </a:highlight>
                <a:latin typeface="Roboto"/>
                <a:ea typeface="Roboto"/>
                <a:cs typeface="Roboto"/>
                <a:sym typeface="Roboto"/>
              </a:rPr>
              <a:t>referenced, will have higher priority over pages more frequently referenced in the past.</a:t>
            </a:r>
            <a:endParaRPr sz="1600">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479775" y="1369275"/>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latin typeface="Roboto"/>
                <a:ea typeface="Roboto"/>
                <a:cs typeface="Roboto"/>
                <a:sym typeface="Roboto"/>
              </a:rPr>
              <a:t>WS Clock</a:t>
            </a:r>
            <a:endParaRPr b="1" sz="2800">
              <a:latin typeface="Roboto"/>
              <a:ea typeface="Roboto"/>
              <a:cs typeface="Roboto"/>
              <a:sym typeface="Roboto"/>
            </a:endParaRPr>
          </a:p>
        </p:txBody>
      </p:sp>
      <p:sp>
        <p:nvSpPr>
          <p:cNvPr id="153" name="Google Shape;153;p24"/>
          <p:cNvSpPr txBox="1"/>
          <p:nvPr>
            <p:ph idx="1" type="body"/>
          </p:nvPr>
        </p:nvSpPr>
        <p:spPr>
          <a:xfrm>
            <a:off x="479775" y="1970525"/>
            <a:ext cx="8520600" cy="3072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73333"/>
              <a:buFont typeface="Arial"/>
              <a:buNone/>
            </a:pPr>
            <a:r>
              <a:rPr lang="en" sz="1500">
                <a:latin typeface="Roboto"/>
                <a:ea typeface="Roboto"/>
                <a:cs typeface="Roboto"/>
                <a:sym typeface="Roboto"/>
              </a:rPr>
              <a:t>1.The data structure needed is a circular list of page frames. Initially, this list is empty. When the first page is loaded, it is added to the list. As more pages are added, they go into the list to form a ring. Each entry contains the </a:t>
            </a:r>
            <a:r>
              <a:rPr i="1" lang="en" sz="1500">
                <a:latin typeface="Roboto"/>
                <a:ea typeface="Roboto"/>
                <a:cs typeface="Roboto"/>
                <a:sym typeface="Roboto"/>
              </a:rPr>
              <a:t>Time of last use </a:t>
            </a:r>
            <a:r>
              <a:rPr lang="en" sz="1500">
                <a:latin typeface="Roboto"/>
                <a:ea typeface="Roboto"/>
                <a:cs typeface="Roboto"/>
                <a:sym typeface="Roboto"/>
              </a:rPr>
              <a:t>field from the basic working set algorithm, as well as the </a:t>
            </a:r>
            <a:r>
              <a:rPr i="1" lang="en" sz="1500">
                <a:latin typeface="Roboto"/>
                <a:ea typeface="Roboto"/>
                <a:cs typeface="Roboto"/>
                <a:sym typeface="Roboto"/>
              </a:rPr>
              <a:t>R </a:t>
            </a:r>
            <a:r>
              <a:rPr lang="en" sz="1500">
                <a:latin typeface="Roboto"/>
                <a:ea typeface="Roboto"/>
                <a:cs typeface="Roboto"/>
                <a:sym typeface="Roboto"/>
              </a:rPr>
              <a:t>bit (shown) and the </a:t>
            </a:r>
            <a:r>
              <a:rPr i="1" lang="en" sz="1500">
                <a:latin typeface="Roboto"/>
                <a:ea typeface="Roboto"/>
                <a:cs typeface="Roboto"/>
                <a:sym typeface="Roboto"/>
              </a:rPr>
              <a:t>M </a:t>
            </a:r>
            <a:r>
              <a:rPr lang="en" sz="1500">
                <a:latin typeface="Roboto"/>
                <a:ea typeface="Roboto"/>
                <a:cs typeface="Roboto"/>
                <a:sym typeface="Roboto"/>
              </a:rPr>
              <a:t>bit (not shown).</a:t>
            </a:r>
            <a:endParaRPr sz="1500">
              <a:latin typeface="Roboto"/>
              <a:ea typeface="Roboto"/>
              <a:cs typeface="Roboto"/>
              <a:sym typeface="Roboto"/>
            </a:endParaRPr>
          </a:p>
          <a:p>
            <a:pPr indent="0" lvl="0" marL="0" rtl="0" algn="l">
              <a:spcBef>
                <a:spcPts val="1000"/>
              </a:spcBef>
              <a:spcAft>
                <a:spcPts val="0"/>
              </a:spcAft>
              <a:buNone/>
            </a:pPr>
            <a:r>
              <a:rPr lang="en" sz="1500">
                <a:latin typeface="Roboto"/>
                <a:ea typeface="Roboto"/>
                <a:cs typeface="Roboto"/>
                <a:sym typeface="Roboto"/>
              </a:rPr>
              <a:t>2.As with the clock algorithm, at each page fault the page pointed to by the hand is examined first. If the </a:t>
            </a:r>
            <a:r>
              <a:rPr i="1" lang="en" sz="1500">
                <a:latin typeface="Roboto"/>
                <a:ea typeface="Roboto"/>
                <a:cs typeface="Roboto"/>
                <a:sym typeface="Roboto"/>
              </a:rPr>
              <a:t>R </a:t>
            </a:r>
            <a:r>
              <a:rPr lang="en" sz="1500">
                <a:latin typeface="Roboto"/>
                <a:ea typeface="Roboto"/>
                <a:cs typeface="Roboto"/>
                <a:sym typeface="Roboto"/>
              </a:rPr>
              <a:t>bit is set to 1, the page has been used during the current tick so it is not an ideal candidate to remove. The </a:t>
            </a:r>
            <a:r>
              <a:rPr i="1" lang="en" sz="1500">
                <a:latin typeface="Roboto"/>
                <a:ea typeface="Roboto"/>
                <a:cs typeface="Roboto"/>
                <a:sym typeface="Roboto"/>
              </a:rPr>
              <a:t>R </a:t>
            </a:r>
            <a:r>
              <a:rPr lang="en" sz="1500">
                <a:latin typeface="Roboto"/>
                <a:ea typeface="Roboto"/>
                <a:cs typeface="Roboto"/>
                <a:sym typeface="Roboto"/>
              </a:rPr>
              <a:t>bit is then set to 0, the hand advanced to the next page, and the algorithm repeated for that page.</a:t>
            </a:r>
            <a:endParaRPr sz="1500">
              <a:latin typeface="Roboto"/>
              <a:ea typeface="Roboto"/>
              <a:cs typeface="Roboto"/>
              <a:sym typeface="Roboto"/>
            </a:endParaRPr>
          </a:p>
          <a:p>
            <a:pPr indent="0" lvl="0" marL="0" rtl="0" algn="l">
              <a:spcBef>
                <a:spcPts val="1000"/>
              </a:spcBef>
              <a:spcAft>
                <a:spcPts val="0"/>
              </a:spcAft>
              <a:buNone/>
            </a:pPr>
            <a:r>
              <a:rPr b="1" lang="en" sz="1624">
                <a:latin typeface="Roboto"/>
                <a:ea typeface="Roboto"/>
                <a:cs typeface="Roboto"/>
                <a:sym typeface="Roboto"/>
              </a:rPr>
              <a:t>PROS:</a:t>
            </a:r>
            <a:endParaRPr b="1" sz="1624">
              <a:latin typeface="Roboto"/>
              <a:ea typeface="Roboto"/>
              <a:cs typeface="Roboto"/>
              <a:sym typeface="Roboto"/>
            </a:endParaRPr>
          </a:p>
          <a:p>
            <a:pPr indent="0" lvl="0" marL="0" rtl="0" algn="l">
              <a:spcBef>
                <a:spcPts val="0"/>
              </a:spcBef>
              <a:spcAft>
                <a:spcPts val="0"/>
              </a:spcAft>
              <a:buNone/>
            </a:pPr>
            <a:r>
              <a:rPr lang="en" sz="1500">
                <a:highlight>
                  <a:srgbClr val="FFFFFF"/>
                </a:highlight>
                <a:latin typeface="Roboto"/>
                <a:ea typeface="Roboto"/>
                <a:cs typeface="Roboto"/>
                <a:sym typeface="Roboto"/>
              </a:rPr>
              <a:t>1.The new algorithm combines the most useful feature of WS-a natural and effective load control that prevents thrashing-with the simplicity and efficiency of CLOCK.</a:t>
            </a:r>
            <a:endParaRPr sz="1500">
              <a:highlight>
                <a:srgbClr val="FFFFFF"/>
              </a:highlight>
              <a:latin typeface="Roboto"/>
              <a:ea typeface="Roboto"/>
              <a:cs typeface="Roboto"/>
              <a:sym typeface="Roboto"/>
            </a:endParaRPr>
          </a:p>
          <a:p>
            <a:pPr indent="0" lvl="0" marL="0" rtl="0" algn="l">
              <a:spcBef>
                <a:spcPts val="0"/>
              </a:spcBef>
              <a:spcAft>
                <a:spcPts val="0"/>
              </a:spcAft>
              <a:buNone/>
            </a:pPr>
            <a:r>
              <a:rPr lang="en" sz="1500">
                <a:highlight>
                  <a:srgbClr val="FFFFFF"/>
                </a:highlight>
                <a:latin typeface="Roboto"/>
                <a:ea typeface="Roboto"/>
                <a:cs typeface="Roboto"/>
                <a:sym typeface="Roboto"/>
              </a:rPr>
              <a:t>2.WSClock performs as effective as WS without OS overhead.</a:t>
            </a:r>
            <a:endParaRPr sz="1500">
              <a:highlight>
                <a:srgbClr val="FFFFFF"/>
              </a:highlight>
              <a:latin typeface="Roboto"/>
              <a:ea typeface="Roboto"/>
              <a:cs typeface="Roboto"/>
              <a:sym typeface="Roboto"/>
            </a:endParaRPr>
          </a:p>
          <a:p>
            <a:pPr indent="0" lvl="0" marL="0" rtl="0" algn="l">
              <a:spcBef>
                <a:spcPts val="0"/>
              </a:spcBef>
              <a:spcAft>
                <a:spcPts val="1000"/>
              </a:spcAft>
              <a:buClr>
                <a:schemeClr val="dk1"/>
              </a:buClr>
              <a:buSzPct val="73333"/>
              <a:buFont typeface="Arial"/>
              <a:buNone/>
            </a:pPr>
            <a:r>
              <a:t/>
            </a:r>
            <a:endParaRPr sz="15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931150" y="2461650"/>
            <a:ext cx="7688400" cy="15501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lang="en" sz="4800"/>
              <a:t>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34375"/>
              <a:buNone/>
            </a:pPr>
            <a:r>
              <a:rPr b="1" lang="en" sz="2880">
                <a:latin typeface="Roboto"/>
                <a:ea typeface="Roboto"/>
                <a:cs typeface="Roboto"/>
                <a:sym typeface="Roboto"/>
              </a:rPr>
              <a:t>Random Page Replacement Algorithm</a:t>
            </a:r>
            <a:endParaRPr b="1" sz="2880">
              <a:latin typeface="Roboto"/>
              <a:ea typeface="Roboto"/>
              <a:cs typeface="Roboto"/>
              <a:sym typeface="Roboto"/>
            </a:endParaRPr>
          </a:p>
        </p:txBody>
      </p:sp>
      <p:sp>
        <p:nvSpPr>
          <p:cNvPr id="93" name="Google Shape;93;p14"/>
          <p:cNvSpPr txBox="1"/>
          <p:nvPr>
            <p:ph idx="1" type="body"/>
          </p:nvPr>
        </p:nvSpPr>
        <p:spPr>
          <a:xfrm>
            <a:off x="639800" y="2022850"/>
            <a:ext cx="8037300" cy="2907600"/>
          </a:xfrm>
          <a:prstGeom prst="rect">
            <a:avLst/>
          </a:prstGeom>
        </p:spPr>
        <p:txBody>
          <a:bodyPr anchorCtr="0" anchor="t" bIns="91425" lIns="91425" spcFirstLastPara="1" rIns="91425" wrap="square" tIns="91425">
            <a:normAutofit fontScale="62500" lnSpcReduction="20000"/>
          </a:bodyPr>
          <a:lstStyle/>
          <a:p>
            <a:pPr indent="0" lvl="0" marL="0" rtl="0" algn="just">
              <a:spcBef>
                <a:spcPts val="0"/>
              </a:spcBef>
              <a:spcAft>
                <a:spcPts val="0"/>
              </a:spcAft>
              <a:buNone/>
            </a:pPr>
            <a:r>
              <a:rPr lang="en">
                <a:latin typeface="Arial"/>
                <a:ea typeface="Arial"/>
                <a:cs typeface="Arial"/>
                <a:sym typeface="Arial"/>
              </a:rPr>
              <a:t>     </a:t>
            </a:r>
            <a:r>
              <a:rPr lang="en" sz="2528">
                <a:latin typeface="Roboto"/>
                <a:ea typeface="Roboto"/>
                <a:cs typeface="Roboto"/>
                <a:sym typeface="Roboto"/>
              </a:rPr>
              <a:t>1.Random replacement algorithm replaces a random page in memory.</a:t>
            </a:r>
            <a:endParaRPr sz="2528">
              <a:latin typeface="Roboto"/>
              <a:ea typeface="Roboto"/>
              <a:cs typeface="Roboto"/>
              <a:sym typeface="Roboto"/>
            </a:endParaRPr>
          </a:p>
          <a:p>
            <a:pPr indent="0" lvl="0" marL="0" rtl="0" algn="just">
              <a:spcBef>
                <a:spcPts val="0"/>
              </a:spcBef>
              <a:spcAft>
                <a:spcPts val="0"/>
              </a:spcAft>
              <a:buNone/>
            </a:pPr>
            <a:r>
              <a:rPr lang="en" sz="2528">
                <a:latin typeface="Roboto"/>
                <a:ea typeface="Roboto"/>
                <a:cs typeface="Roboto"/>
                <a:sym typeface="Roboto"/>
              </a:rPr>
              <a:t> </a:t>
            </a:r>
            <a:endParaRPr sz="2528">
              <a:latin typeface="Roboto"/>
              <a:ea typeface="Roboto"/>
              <a:cs typeface="Roboto"/>
              <a:sym typeface="Roboto"/>
            </a:endParaRPr>
          </a:p>
          <a:p>
            <a:pPr indent="0" lvl="0" marL="0" rtl="0" algn="just">
              <a:spcBef>
                <a:spcPts val="0"/>
              </a:spcBef>
              <a:spcAft>
                <a:spcPts val="0"/>
              </a:spcAft>
              <a:buNone/>
            </a:pPr>
            <a:r>
              <a:rPr lang="en" sz="2528">
                <a:latin typeface="Roboto"/>
                <a:ea typeface="Roboto"/>
                <a:cs typeface="Roboto"/>
                <a:sym typeface="Roboto"/>
              </a:rPr>
              <a:t>   2.This eliminates the overhead cost of tracking page references.</a:t>
            </a:r>
            <a:endParaRPr sz="2528">
              <a:latin typeface="Roboto"/>
              <a:ea typeface="Roboto"/>
              <a:cs typeface="Roboto"/>
              <a:sym typeface="Roboto"/>
            </a:endParaRPr>
          </a:p>
          <a:p>
            <a:pPr indent="45720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rPr lang="en" sz="2000">
                <a:latin typeface="Roboto"/>
                <a:ea typeface="Roboto"/>
                <a:cs typeface="Roboto"/>
                <a:sym typeface="Roboto"/>
              </a:rPr>
              <a:t>   </a:t>
            </a:r>
            <a:r>
              <a:rPr lang="en" sz="2200">
                <a:latin typeface="Roboto"/>
                <a:ea typeface="Roboto"/>
                <a:cs typeface="Roboto"/>
                <a:sym typeface="Roboto"/>
              </a:rPr>
              <a:t> </a:t>
            </a:r>
            <a:r>
              <a:rPr b="1" lang="en" sz="2520">
                <a:latin typeface="Roboto"/>
                <a:ea typeface="Roboto"/>
                <a:cs typeface="Roboto"/>
                <a:sym typeface="Roboto"/>
              </a:rPr>
              <a:t>PROS:</a:t>
            </a:r>
            <a:endParaRPr b="1" sz="2520">
              <a:latin typeface="Roboto"/>
              <a:ea typeface="Roboto"/>
              <a:cs typeface="Roboto"/>
              <a:sym typeface="Roboto"/>
            </a:endParaRPr>
          </a:p>
          <a:p>
            <a:pPr indent="0" lvl="0" marL="0" rtl="0" algn="just">
              <a:spcBef>
                <a:spcPts val="0"/>
              </a:spcBef>
              <a:spcAft>
                <a:spcPts val="0"/>
              </a:spcAft>
              <a:buNone/>
            </a:pPr>
            <a:r>
              <a:rPr lang="en" sz="2000">
                <a:latin typeface="Roboto"/>
                <a:ea typeface="Roboto"/>
                <a:cs typeface="Roboto"/>
                <a:sym typeface="Roboto"/>
              </a:rPr>
              <a:t>	</a:t>
            </a:r>
            <a:r>
              <a:rPr lang="en" sz="2700">
                <a:latin typeface="Roboto"/>
                <a:ea typeface="Roboto"/>
                <a:cs typeface="Roboto"/>
                <a:sym typeface="Roboto"/>
              </a:rPr>
              <a:t>1.Easy to implement</a:t>
            </a:r>
            <a:endParaRPr sz="2700">
              <a:latin typeface="Roboto"/>
              <a:ea typeface="Roboto"/>
              <a:cs typeface="Roboto"/>
              <a:sym typeface="Roboto"/>
            </a:endParaRPr>
          </a:p>
          <a:p>
            <a:pPr indent="457200" lvl="0" marL="0" rtl="0" algn="just">
              <a:spcBef>
                <a:spcPts val="0"/>
              </a:spcBef>
              <a:spcAft>
                <a:spcPts val="0"/>
              </a:spcAft>
              <a:buNone/>
            </a:pPr>
            <a:r>
              <a:rPr lang="en" sz="2700">
                <a:latin typeface="Roboto"/>
                <a:ea typeface="Roboto"/>
                <a:cs typeface="Roboto"/>
                <a:sym typeface="Roboto"/>
              </a:rPr>
              <a:t>2.Often gives decent results</a:t>
            </a:r>
            <a:endParaRPr sz="2700">
              <a:latin typeface="Roboto"/>
              <a:ea typeface="Roboto"/>
              <a:cs typeface="Roboto"/>
              <a:sym typeface="Roboto"/>
            </a:endParaRPr>
          </a:p>
          <a:p>
            <a:pPr indent="45720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rPr lang="en">
                <a:latin typeface="Roboto"/>
                <a:ea typeface="Roboto"/>
                <a:cs typeface="Roboto"/>
                <a:sym typeface="Roboto"/>
              </a:rPr>
              <a:t>   </a:t>
            </a:r>
            <a:r>
              <a:rPr lang="en" sz="2000">
                <a:latin typeface="Roboto"/>
                <a:ea typeface="Roboto"/>
                <a:cs typeface="Roboto"/>
                <a:sym typeface="Roboto"/>
              </a:rPr>
              <a:t> </a:t>
            </a:r>
            <a:r>
              <a:rPr b="1" lang="en" sz="2480">
                <a:latin typeface="Roboto"/>
                <a:ea typeface="Roboto"/>
                <a:cs typeface="Roboto"/>
                <a:sym typeface="Roboto"/>
              </a:rPr>
              <a:t>CONS:</a:t>
            </a:r>
            <a:endParaRPr b="1" sz="2480">
              <a:latin typeface="Roboto"/>
              <a:ea typeface="Roboto"/>
              <a:cs typeface="Roboto"/>
              <a:sym typeface="Roboto"/>
            </a:endParaRPr>
          </a:p>
          <a:p>
            <a:pPr indent="0" lvl="0" marL="0" rtl="0" algn="just">
              <a:spcBef>
                <a:spcPts val="0"/>
              </a:spcBef>
              <a:spcAft>
                <a:spcPts val="0"/>
              </a:spcAft>
              <a:buNone/>
            </a:pPr>
            <a:r>
              <a:rPr lang="en" sz="2000">
                <a:latin typeface="Roboto"/>
                <a:ea typeface="Roboto"/>
                <a:cs typeface="Roboto"/>
                <a:sym typeface="Roboto"/>
              </a:rPr>
              <a:t>	</a:t>
            </a:r>
            <a:r>
              <a:rPr lang="en" sz="2692">
                <a:latin typeface="Roboto"/>
                <a:ea typeface="Roboto"/>
                <a:cs typeface="Roboto"/>
                <a:sym typeface="Roboto"/>
              </a:rPr>
              <a:t>1.Sometimes there are more page faults.</a:t>
            </a:r>
            <a:endParaRPr sz="2692">
              <a:latin typeface="Roboto"/>
              <a:ea typeface="Roboto"/>
              <a:cs typeface="Roboto"/>
              <a:sym typeface="Roboto"/>
            </a:endParaRPr>
          </a:p>
          <a:p>
            <a:pPr indent="0" lvl="0" marL="0" rtl="0" algn="just">
              <a:spcBef>
                <a:spcPts val="0"/>
              </a:spcBef>
              <a:spcAft>
                <a:spcPts val="0"/>
              </a:spcAft>
              <a:buNone/>
            </a:pPr>
            <a:r>
              <a:t/>
            </a:r>
            <a:endParaRPr sz="2000">
              <a:latin typeface="Roboto"/>
              <a:ea typeface="Roboto"/>
              <a:cs typeface="Roboto"/>
              <a:sym typeface="Roboto"/>
            </a:endParaRPr>
          </a:p>
          <a:p>
            <a:pPr indent="457200" lvl="0" marL="0" rtl="0" algn="just">
              <a:spcBef>
                <a:spcPts val="0"/>
              </a:spcBef>
              <a:spcAft>
                <a:spcPts val="0"/>
              </a:spcAft>
              <a:buNone/>
            </a:pPr>
            <a:r>
              <a:t/>
            </a:r>
            <a:endParaRPr sz="2000">
              <a:latin typeface="Arial"/>
              <a:ea typeface="Arial"/>
              <a:cs typeface="Arial"/>
              <a:sym typeface="Arial"/>
            </a:endParaRPr>
          </a:p>
          <a:p>
            <a:pPr indent="457200" lvl="0" marL="0" rtl="0" algn="just">
              <a:spcBef>
                <a:spcPts val="0"/>
              </a:spcBef>
              <a:spcAft>
                <a:spcPts val="0"/>
              </a:spcAft>
              <a:buClr>
                <a:schemeClr val="dk1"/>
              </a:buClr>
              <a:buSzPct val="84615"/>
              <a:buFont typeface="Arial"/>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800">
                <a:latin typeface="Roboto"/>
                <a:ea typeface="Roboto"/>
                <a:cs typeface="Roboto"/>
                <a:sym typeface="Roboto"/>
              </a:rPr>
              <a:t>Optimal Page Replacement Algorithm</a:t>
            </a:r>
            <a:endParaRPr b="1" sz="2800">
              <a:latin typeface="Roboto"/>
              <a:ea typeface="Roboto"/>
              <a:cs typeface="Roboto"/>
              <a:sym typeface="Roboto"/>
            </a:endParaRPr>
          </a:p>
        </p:txBody>
      </p:sp>
      <p:sp>
        <p:nvSpPr>
          <p:cNvPr id="99" name="Google Shape;99;p15"/>
          <p:cNvSpPr txBox="1"/>
          <p:nvPr>
            <p:ph idx="1" type="body"/>
          </p:nvPr>
        </p:nvSpPr>
        <p:spPr>
          <a:xfrm>
            <a:off x="191575" y="1933175"/>
            <a:ext cx="8380800" cy="29301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0"/>
              </a:spcAft>
              <a:buNone/>
            </a:pPr>
            <a:r>
              <a:rPr lang="en" sz="1500">
                <a:latin typeface="Roboto"/>
                <a:ea typeface="Roboto"/>
                <a:cs typeface="Roboto"/>
                <a:sym typeface="Roboto"/>
              </a:rPr>
              <a:t>In this algorithm, the pages are replaced with the ones that will not be used for the longest duration of time in the future.</a:t>
            </a:r>
            <a:endParaRPr sz="1500">
              <a:latin typeface="Roboto"/>
              <a:ea typeface="Roboto"/>
              <a:cs typeface="Roboto"/>
              <a:sym typeface="Roboto"/>
            </a:endParaRPr>
          </a:p>
          <a:p>
            <a:pPr indent="457200" lvl="0" marL="0" rtl="0" algn="just">
              <a:spcBef>
                <a:spcPts val="1900"/>
              </a:spcBef>
              <a:spcAft>
                <a:spcPts val="0"/>
              </a:spcAft>
              <a:buNone/>
            </a:pPr>
            <a:r>
              <a:rPr b="1" lang="en" sz="1500">
                <a:latin typeface="Roboto"/>
                <a:ea typeface="Roboto"/>
                <a:cs typeface="Roboto"/>
                <a:sym typeface="Roboto"/>
              </a:rPr>
              <a:t>PROS:</a:t>
            </a:r>
            <a:endParaRPr b="1" sz="1500">
              <a:latin typeface="Roboto"/>
              <a:ea typeface="Roboto"/>
              <a:cs typeface="Roboto"/>
              <a:sym typeface="Roboto"/>
            </a:endParaRPr>
          </a:p>
          <a:p>
            <a:pPr indent="-323850" lvl="0" marL="1143000" rtl="0" algn="l">
              <a:spcBef>
                <a:spcPts val="1900"/>
              </a:spcBef>
              <a:spcAft>
                <a:spcPts val="0"/>
              </a:spcAft>
              <a:buClr>
                <a:schemeClr val="dk1"/>
              </a:buClr>
              <a:buSzPts val="1500"/>
              <a:buFont typeface="Roboto"/>
              <a:buAutoNum type="arabicPeriod"/>
            </a:pPr>
            <a:r>
              <a:rPr lang="en" sz="1500">
                <a:latin typeface="Roboto"/>
                <a:ea typeface="Roboto"/>
                <a:cs typeface="Roboto"/>
                <a:sym typeface="Roboto"/>
              </a:rPr>
              <a:t>Complexity is less and easy to implement.</a:t>
            </a:r>
            <a:endParaRPr sz="1500">
              <a:latin typeface="Roboto"/>
              <a:ea typeface="Roboto"/>
              <a:cs typeface="Roboto"/>
              <a:sym typeface="Roboto"/>
            </a:endParaRPr>
          </a:p>
          <a:p>
            <a:pPr indent="-323850" lvl="0" marL="1143000" rtl="0" algn="l">
              <a:spcBef>
                <a:spcPts val="0"/>
              </a:spcBef>
              <a:spcAft>
                <a:spcPts val="0"/>
              </a:spcAft>
              <a:buClr>
                <a:schemeClr val="dk1"/>
              </a:buClr>
              <a:buSzPts val="1500"/>
              <a:buFont typeface="Arial"/>
              <a:buAutoNum type="arabicPeriod"/>
            </a:pPr>
            <a:r>
              <a:rPr lang="en" sz="1500">
                <a:latin typeface="Roboto"/>
                <a:ea typeface="Roboto"/>
                <a:cs typeface="Roboto"/>
                <a:sym typeface="Roboto"/>
              </a:rPr>
              <a:t>Assistance needed is low i.e Data Structure used are easy and light.</a:t>
            </a:r>
            <a:r>
              <a:rPr lang="en" sz="1500">
                <a:latin typeface="Arial"/>
                <a:ea typeface="Arial"/>
                <a:cs typeface="Arial"/>
                <a:sym typeface="Arial"/>
              </a:rPr>
              <a:t> </a:t>
            </a:r>
            <a:endParaRPr sz="1500">
              <a:latin typeface="Arial"/>
              <a:ea typeface="Arial"/>
              <a:cs typeface="Arial"/>
              <a:sym typeface="Arial"/>
            </a:endParaRPr>
          </a:p>
          <a:p>
            <a:pPr indent="457200" lvl="0" marL="0" rtl="0" algn="just">
              <a:spcBef>
                <a:spcPts val="3600"/>
              </a:spcBef>
              <a:spcAft>
                <a:spcPts val="1900"/>
              </a:spcAft>
              <a:buClr>
                <a:schemeClr val="dk1"/>
              </a:buClr>
              <a:buSzPts val="1100"/>
              <a:buFont typeface="Arial"/>
              <a:buNone/>
            </a:pPr>
            <a:r>
              <a:t/>
            </a:r>
            <a:endParaRPr sz="15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93525" y="1290375"/>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latin typeface="Roboto"/>
                <a:ea typeface="Roboto"/>
                <a:cs typeface="Roboto"/>
                <a:sym typeface="Roboto"/>
              </a:rPr>
              <a:t>NRU</a:t>
            </a:r>
            <a:endParaRPr b="1" sz="2800">
              <a:latin typeface="Roboto"/>
              <a:ea typeface="Roboto"/>
              <a:cs typeface="Roboto"/>
              <a:sym typeface="Roboto"/>
            </a:endParaRPr>
          </a:p>
        </p:txBody>
      </p:sp>
      <p:sp>
        <p:nvSpPr>
          <p:cNvPr id="105" name="Google Shape;105;p16"/>
          <p:cNvSpPr txBox="1"/>
          <p:nvPr>
            <p:ph idx="1" type="body"/>
          </p:nvPr>
        </p:nvSpPr>
        <p:spPr>
          <a:xfrm>
            <a:off x="423750" y="1707075"/>
            <a:ext cx="8520600" cy="3354000"/>
          </a:xfrm>
          <a:prstGeom prst="rect">
            <a:avLst/>
          </a:prstGeom>
        </p:spPr>
        <p:txBody>
          <a:bodyPr anchorCtr="0" anchor="t" bIns="91425" lIns="91425" spcFirstLastPara="1" rIns="91425" wrap="square" tIns="91425">
            <a:normAutofit/>
          </a:bodyPr>
          <a:lstStyle/>
          <a:p>
            <a:pPr indent="0" lvl="0" marL="457200" rtl="0" algn="l">
              <a:spcBef>
                <a:spcPts val="500"/>
              </a:spcBef>
              <a:spcAft>
                <a:spcPts val="0"/>
              </a:spcAft>
              <a:buNone/>
            </a:pPr>
            <a:r>
              <a:rPr lang="en" sz="1600">
                <a:solidFill>
                  <a:srgbClr val="202122"/>
                </a:solidFill>
                <a:latin typeface="Roboto"/>
                <a:ea typeface="Roboto"/>
                <a:cs typeface="Roboto"/>
                <a:sym typeface="Roboto"/>
              </a:rPr>
              <a:t>The not recently used (NRU) page replacement algorithm is an algorithm that favours keeping pages in memory that have been recently used. This algorithm works on the following principle: when a page is referenced, a referenced bit is set for that page, marking it as referenced. Similarly, when a page is modified (written to), a modified bit is set.</a:t>
            </a:r>
            <a:endParaRPr sz="1600">
              <a:solidFill>
                <a:srgbClr val="202122"/>
              </a:solidFill>
              <a:latin typeface="Roboto"/>
              <a:ea typeface="Roboto"/>
              <a:cs typeface="Roboto"/>
              <a:sym typeface="Roboto"/>
            </a:endParaRPr>
          </a:p>
          <a:p>
            <a:pPr indent="457200" lvl="0" marL="0" rtl="0" algn="l">
              <a:spcBef>
                <a:spcPts val="500"/>
              </a:spcBef>
              <a:spcAft>
                <a:spcPts val="0"/>
              </a:spcAft>
              <a:buNone/>
            </a:pPr>
            <a:r>
              <a:rPr b="1" lang="en" sz="1600">
                <a:solidFill>
                  <a:srgbClr val="202122"/>
                </a:solidFill>
                <a:latin typeface="Roboto"/>
                <a:ea typeface="Roboto"/>
                <a:cs typeface="Roboto"/>
                <a:sym typeface="Roboto"/>
              </a:rPr>
              <a:t>PROS:</a:t>
            </a:r>
            <a:endParaRPr b="1" sz="1600">
              <a:solidFill>
                <a:srgbClr val="202122"/>
              </a:solidFill>
              <a:latin typeface="Roboto"/>
              <a:ea typeface="Roboto"/>
              <a:cs typeface="Roboto"/>
              <a:sym typeface="Roboto"/>
            </a:endParaRPr>
          </a:p>
          <a:p>
            <a:pPr indent="0" lvl="0" marL="457200" rtl="0" algn="l">
              <a:spcBef>
                <a:spcPts val="500"/>
              </a:spcBef>
              <a:spcAft>
                <a:spcPts val="0"/>
              </a:spcAft>
              <a:buNone/>
            </a:pPr>
            <a:r>
              <a:rPr lang="en" sz="1600">
                <a:solidFill>
                  <a:srgbClr val="202122"/>
                </a:solidFill>
                <a:latin typeface="Roboto"/>
                <a:ea typeface="Roboto"/>
                <a:cs typeface="Roboto"/>
                <a:sym typeface="Roboto"/>
              </a:rPr>
              <a:t>1.It is implementable.</a:t>
            </a:r>
            <a:endParaRPr sz="1600">
              <a:solidFill>
                <a:srgbClr val="202122"/>
              </a:solidFill>
              <a:latin typeface="Roboto"/>
              <a:ea typeface="Roboto"/>
              <a:cs typeface="Roboto"/>
              <a:sym typeface="Roboto"/>
            </a:endParaRPr>
          </a:p>
          <a:p>
            <a:pPr indent="0" lvl="0" marL="457200" rtl="0" algn="l">
              <a:spcBef>
                <a:spcPts val="500"/>
              </a:spcBef>
              <a:spcAft>
                <a:spcPts val="0"/>
              </a:spcAft>
              <a:buNone/>
            </a:pPr>
            <a:r>
              <a:rPr b="1" lang="en" sz="1600">
                <a:solidFill>
                  <a:srgbClr val="202122"/>
                </a:solidFill>
                <a:latin typeface="Roboto"/>
                <a:ea typeface="Roboto"/>
                <a:cs typeface="Roboto"/>
                <a:sym typeface="Roboto"/>
              </a:rPr>
              <a:t>CONS:</a:t>
            </a:r>
            <a:endParaRPr b="1" sz="1600">
              <a:solidFill>
                <a:srgbClr val="202122"/>
              </a:solidFill>
              <a:latin typeface="Roboto"/>
              <a:ea typeface="Roboto"/>
              <a:cs typeface="Roboto"/>
              <a:sym typeface="Roboto"/>
            </a:endParaRPr>
          </a:p>
          <a:p>
            <a:pPr indent="0" lvl="0" marL="457200" rtl="0" algn="l">
              <a:spcBef>
                <a:spcPts val="500"/>
              </a:spcBef>
              <a:spcAft>
                <a:spcPts val="0"/>
              </a:spcAft>
              <a:buNone/>
            </a:pPr>
            <a:r>
              <a:rPr lang="en" sz="1600">
                <a:solidFill>
                  <a:srgbClr val="202122"/>
                </a:solidFill>
                <a:latin typeface="Roboto"/>
                <a:ea typeface="Roboto"/>
                <a:cs typeface="Roboto"/>
                <a:sym typeface="Roboto"/>
              </a:rPr>
              <a:t>1.Require scanning through modified and referenced bits.</a:t>
            </a:r>
            <a:endParaRPr sz="1600">
              <a:solidFill>
                <a:srgbClr val="202122"/>
              </a:solidFill>
              <a:latin typeface="Roboto"/>
              <a:ea typeface="Roboto"/>
              <a:cs typeface="Roboto"/>
              <a:sym typeface="Roboto"/>
            </a:endParaRPr>
          </a:p>
          <a:p>
            <a:pPr indent="0" lvl="0" marL="457200" rtl="0" algn="l">
              <a:spcBef>
                <a:spcPts val="500"/>
              </a:spcBef>
              <a:spcAft>
                <a:spcPts val="500"/>
              </a:spcAft>
              <a:buNone/>
            </a:pPr>
            <a:r>
              <a:t/>
            </a:r>
            <a:endParaRPr sz="1600">
              <a:solidFill>
                <a:srgbClr val="20212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800">
                <a:latin typeface="Roboto"/>
                <a:ea typeface="Roboto"/>
                <a:cs typeface="Roboto"/>
                <a:sym typeface="Roboto"/>
              </a:rPr>
              <a:t>FIFO</a:t>
            </a:r>
            <a:endParaRPr b="1" sz="3800">
              <a:latin typeface="Roboto"/>
              <a:ea typeface="Roboto"/>
              <a:cs typeface="Roboto"/>
              <a:sym typeface="Roboto"/>
            </a:endParaRPr>
          </a:p>
        </p:txBody>
      </p:sp>
      <p:sp>
        <p:nvSpPr>
          <p:cNvPr id="111" name="Google Shape;111;p17"/>
          <p:cNvSpPr txBox="1"/>
          <p:nvPr>
            <p:ph idx="1" type="body"/>
          </p:nvPr>
        </p:nvSpPr>
        <p:spPr>
          <a:xfrm>
            <a:off x="168100" y="2078875"/>
            <a:ext cx="8976000" cy="30645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sz="1500">
                <a:latin typeface="Roboto"/>
                <a:ea typeface="Roboto"/>
                <a:cs typeface="Roboto"/>
                <a:sym typeface="Roboto"/>
              </a:rPr>
              <a:t>1.This is </a:t>
            </a:r>
            <a:r>
              <a:rPr lang="en" sz="1500">
                <a:latin typeface="Roboto"/>
                <a:ea typeface="Roboto"/>
                <a:cs typeface="Roboto"/>
                <a:sym typeface="Roboto"/>
              </a:rPr>
              <a:t>simplest</a:t>
            </a:r>
            <a:r>
              <a:rPr lang="en" sz="1500">
                <a:latin typeface="Roboto"/>
                <a:ea typeface="Roboto"/>
                <a:cs typeface="Roboto"/>
                <a:sym typeface="Roboto"/>
              </a:rPr>
              <a:t> page replacement algorithm.</a:t>
            </a:r>
            <a:endParaRPr sz="1500">
              <a:latin typeface="Roboto"/>
              <a:ea typeface="Roboto"/>
              <a:cs typeface="Roboto"/>
              <a:sym typeface="Roboto"/>
            </a:endParaRPr>
          </a:p>
          <a:p>
            <a:pPr indent="0" lvl="0" marL="457200" rtl="0" algn="l">
              <a:spcBef>
                <a:spcPts val="0"/>
              </a:spcBef>
              <a:spcAft>
                <a:spcPts val="0"/>
              </a:spcAft>
              <a:buNone/>
            </a:pPr>
            <a:r>
              <a:rPr lang="en" sz="1500">
                <a:latin typeface="Roboto"/>
                <a:ea typeface="Roboto"/>
                <a:cs typeface="Roboto"/>
                <a:sym typeface="Roboto"/>
              </a:rPr>
              <a:t>2.When a page needs to be replaced page in the front of the queue is selected for removal.</a:t>
            </a:r>
            <a:endParaRPr sz="1500">
              <a:latin typeface="Roboto"/>
              <a:ea typeface="Roboto"/>
              <a:cs typeface="Roboto"/>
              <a:sym typeface="Roboto"/>
            </a:endParaRPr>
          </a:p>
          <a:p>
            <a:pPr indent="0" lvl="0" marL="457200" rtl="0" algn="l">
              <a:spcBef>
                <a:spcPts val="0"/>
              </a:spcBef>
              <a:spcAft>
                <a:spcPts val="0"/>
              </a:spcAft>
              <a:buNone/>
            </a:pPr>
            <a:r>
              <a:rPr b="1" lang="en" sz="1500">
                <a:latin typeface="Roboto"/>
                <a:ea typeface="Roboto"/>
                <a:cs typeface="Roboto"/>
                <a:sym typeface="Roboto"/>
              </a:rPr>
              <a:t>PROS:</a:t>
            </a:r>
            <a:endParaRPr b="1" sz="1500">
              <a:latin typeface="Roboto"/>
              <a:ea typeface="Roboto"/>
              <a:cs typeface="Roboto"/>
              <a:sym typeface="Roboto"/>
            </a:endParaRPr>
          </a:p>
          <a:p>
            <a:pPr indent="0" lvl="0" marL="457200" rtl="0" algn="l">
              <a:spcBef>
                <a:spcPts val="0"/>
              </a:spcBef>
              <a:spcAft>
                <a:spcPts val="0"/>
              </a:spcAft>
              <a:buNone/>
            </a:pPr>
            <a:r>
              <a:rPr lang="en" sz="1500">
                <a:latin typeface="Arial"/>
                <a:ea typeface="Arial"/>
                <a:cs typeface="Arial"/>
                <a:sym typeface="Arial"/>
              </a:rPr>
              <a:t>1.It is simple and easy to understand &amp; implement</a:t>
            </a:r>
            <a:endParaRPr sz="1500">
              <a:latin typeface="Arial"/>
              <a:ea typeface="Arial"/>
              <a:cs typeface="Arial"/>
              <a:sym typeface="Arial"/>
            </a:endParaRPr>
          </a:p>
          <a:p>
            <a:pPr indent="0" lvl="0" marL="457200" rtl="0" algn="l">
              <a:spcBef>
                <a:spcPts val="0"/>
              </a:spcBef>
              <a:spcAft>
                <a:spcPts val="0"/>
              </a:spcAft>
              <a:buNone/>
            </a:pPr>
            <a:r>
              <a:rPr b="1" lang="en" sz="1500">
                <a:latin typeface="Roboto"/>
                <a:ea typeface="Roboto"/>
                <a:cs typeface="Roboto"/>
                <a:sym typeface="Roboto"/>
              </a:rPr>
              <a:t>CONS:</a:t>
            </a:r>
            <a:endParaRPr b="1" sz="1500">
              <a:latin typeface="Roboto"/>
              <a:ea typeface="Roboto"/>
              <a:cs typeface="Roboto"/>
              <a:sym typeface="Roboto"/>
            </a:endParaRPr>
          </a:p>
          <a:p>
            <a:pPr indent="0" lvl="0" marL="457200" rtl="0" algn="l">
              <a:spcBef>
                <a:spcPts val="0"/>
              </a:spcBef>
              <a:spcAft>
                <a:spcPts val="0"/>
              </a:spcAft>
              <a:buNone/>
            </a:pPr>
            <a:r>
              <a:rPr lang="en" sz="1500">
                <a:latin typeface="Roboto"/>
                <a:ea typeface="Roboto"/>
                <a:cs typeface="Roboto"/>
                <a:sym typeface="Roboto"/>
              </a:rPr>
              <a:t>When we increase the number of frames while using FIFO, we are giving more memory to processes. So, page faults should decrease, but here the page faults are increasing. This problem is called belady’s anomaly.</a:t>
            </a:r>
            <a:endParaRPr sz="1500">
              <a:latin typeface="Roboto"/>
              <a:ea typeface="Roboto"/>
              <a:cs typeface="Roboto"/>
              <a:sym typeface="Roboto"/>
            </a:endParaRPr>
          </a:p>
          <a:p>
            <a:pPr indent="0" lvl="0" marL="457200" rtl="0" algn="l">
              <a:spcBef>
                <a:spcPts val="0"/>
              </a:spcBef>
              <a:spcAft>
                <a:spcPts val="0"/>
              </a:spcAft>
              <a:buNone/>
            </a:pPr>
            <a:r>
              <a:t/>
            </a:r>
            <a:endParaRPr sz="1500">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800">
                <a:latin typeface="Roboto"/>
                <a:ea typeface="Roboto"/>
                <a:cs typeface="Roboto"/>
                <a:sym typeface="Roboto"/>
              </a:rPr>
              <a:t>FIFO with Second Chance</a:t>
            </a:r>
            <a:endParaRPr b="1" sz="2800">
              <a:latin typeface="Roboto"/>
              <a:ea typeface="Roboto"/>
              <a:cs typeface="Roboto"/>
              <a:sym typeface="Roboto"/>
            </a:endParaRPr>
          </a:p>
        </p:txBody>
      </p:sp>
      <p:sp>
        <p:nvSpPr>
          <p:cNvPr id="117" name="Google Shape;117;p18"/>
          <p:cNvSpPr txBox="1"/>
          <p:nvPr>
            <p:ph idx="1" type="body"/>
          </p:nvPr>
        </p:nvSpPr>
        <p:spPr>
          <a:xfrm>
            <a:off x="1800" y="1853850"/>
            <a:ext cx="9144000" cy="3087000"/>
          </a:xfrm>
          <a:prstGeom prst="rect">
            <a:avLst/>
          </a:prstGeom>
        </p:spPr>
        <p:txBody>
          <a:bodyPr anchorCtr="0" anchor="t" bIns="91425" lIns="91425" spcFirstLastPara="1" rIns="91425" wrap="square" tIns="91425">
            <a:normAutofit/>
          </a:bodyPr>
          <a:lstStyle/>
          <a:p>
            <a:pPr indent="0" lvl="0" marL="457200" rtl="0" algn="just">
              <a:spcBef>
                <a:spcPts val="1200"/>
              </a:spcBef>
              <a:spcAft>
                <a:spcPts val="0"/>
              </a:spcAft>
              <a:buNone/>
            </a:pPr>
            <a:r>
              <a:rPr lang="en" sz="1500">
                <a:solidFill>
                  <a:srgbClr val="202122"/>
                </a:solidFill>
                <a:highlight>
                  <a:srgbClr val="FFFFFF"/>
                </a:highlight>
                <a:latin typeface="Roboto"/>
                <a:ea typeface="Roboto"/>
                <a:cs typeface="Roboto"/>
                <a:sym typeface="Roboto"/>
              </a:rPr>
              <a:t>It works by looking at the front of the queue as FIFO does, but instead of immediately paging out that page, it checks to see if its referenced bit is set. If it is not set, the page is swapped out. Otherwise, the referenced bit is cleared,  and this process is repeated.</a:t>
            </a:r>
            <a:endParaRPr sz="1500">
              <a:solidFill>
                <a:srgbClr val="202122"/>
              </a:solidFill>
              <a:highlight>
                <a:srgbClr val="FFFFFF"/>
              </a:highlight>
              <a:latin typeface="Roboto"/>
              <a:ea typeface="Roboto"/>
              <a:cs typeface="Roboto"/>
              <a:sym typeface="Roboto"/>
            </a:endParaRPr>
          </a:p>
          <a:p>
            <a:pPr indent="0" lvl="0" marL="457200" rtl="0" algn="just">
              <a:spcBef>
                <a:spcPts val="1200"/>
              </a:spcBef>
              <a:spcAft>
                <a:spcPts val="0"/>
              </a:spcAft>
              <a:buNone/>
            </a:pPr>
            <a:r>
              <a:rPr lang="en" sz="1500">
                <a:solidFill>
                  <a:srgbClr val="202122"/>
                </a:solidFill>
                <a:highlight>
                  <a:srgbClr val="FFFFFF"/>
                </a:highlight>
                <a:latin typeface="Roboto"/>
                <a:ea typeface="Roboto"/>
                <a:cs typeface="Roboto"/>
                <a:sym typeface="Roboto"/>
              </a:rPr>
              <a:t>Degenerates to FIFO if all the reference bits are set to 1.</a:t>
            </a:r>
            <a:endParaRPr sz="1500">
              <a:solidFill>
                <a:srgbClr val="202122"/>
              </a:solidFill>
              <a:highlight>
                <a:srgbClr val="FFFFFF"/>
              </a:highlight>
              <a:latin typeface="Roboto"/>
              <a:ea typeface="Roboto"/>
              <a:cs typeface="Roboto"/>
              <a:sym typeface="Roboto"/>
            </a:endParaRPr>
          </a:p>
          <a:p>
            <a:pPr indent="0" lvl="0" marL="457200" rtl="0" algn="just">
              <a:spcBef>
                <a:spcPts val="1200"/>
              </a:spcBef>
              <a:spcAft>
                <a:spcPts val="0"/>
              </a:spcAft>
              <a:buNone/>
            </a:pPr>
            <a:r>
              <a:rPr b="1" lang="en" sz="1500">
                <a:solidFill>
                  <a:srgbClr val="202122"/>
                </a:solidFill>
                <a:highlight>
                  <a:srgbClr val="FFFFFF"/>
                </a:highlight>
                <a:latin typeface="Roboto"/>
                <a:ea typeface="Roboto"/>
                <a:cs typeface="Roboto"/>
                <a:sym typeface="Roboto"/>
              </a:rPr>
              <a:t>CONS:</a:t>
            </a:r>
            <a:endParaRPr b="1" sz="1500">
              <a:solidFill>
                <a:srgbClr val="202122"/>
              </a:solidFill>
              <a:highlight>
                <a:srgbClr val="FFFFFF"/>
              </a:highlight>
              <a:latin typeface="Roboto"/>
              <a:ea typeface="Roboto"/>
              <a:cs typeface="Roboto"/>
              <a:sym typeface="Roboto"/>
            </a:endParaRPr>
          </a:p>
          <a:p>
            <a:pPr indent="0" lvl="0" marL="457200" rtl="0" algn="l">
              <a:spcBef>
                <a:spcPts val="1200"/>
              </a:spcBef>
              <a:spcAft>
                <a:spcPts val="0"/>
              </a:spcAft>
              <a:buNone/>
            </a:pPr>
            <a:r>
              <a:rPr lang="en" sz="1500">
                <a:latin typeface="Roboto"/>
                <a:ea typeface="Roboto"/>
                <a:cs typeface="Roboto"/>
                <a:sym typeface="Roboto"/>
              </a:rPr>
              <a:t>Even though it is modified version of FIFO there is chance of Belady’s Anomaly.</a:t>
            </a:r>
            <a:endParaRPr sz="1500">
              <a:latin typeface="Roboto"/>
              <a:ea typeface="Roboto"/>
              <a:cs typeface="Roboto"/>
              <a:sym typeface="Roboto"/>
            </a:endParaRPr>
          </a:p>
          <a:p>
            <a:pPr indent="0" lvl="0" marL="457200" rtl="0" algn="just">
              <a:spcBef>
                <a:spcPts val="1200"/>
              </a:spcBef>
              <a:spcAft>
                <a:spcPts val="1200"/>
              </a:spcAft>
              <a:buClr>
                <a:schemeClr val="dk1"/>
              </a:buClr>
              <a:buSzPts val="1100"/>
              <a:buFont typeface="Arial"/>
              <a:buNone/>
            </a:pPr>
            <a:r>
              <a:t/>
            </a:r>
            <a:endParaRPr>
              <a:solidFill>
                <a:srgbClr val="202122"/>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623400" y="1344700"/>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latin typeface="Roboto"/>
                <a:ea typeface="Roboto"/>
                <a:cs typeface="Roboto"/>
                <a:sym typeface="Roboto"/>
              </a:rPr>
              <a:t>Clock</a:t>
            </a:r>
            <a:endParaRPr b="1" sz="2800">
              <a:latin typeface="Roboto"/>
              <a:ea typeface="Roboto"/>
              <a:cs typeface="Roboto"/>
              <a:sym typeface="Roboto"/>
            </a:endParaRPr>
          </a:p>
        </p:txBody>
      </p:sp>
      <p:sp>
        <p:nvSpPr>
          <p:cNvPr id="123" name="Google Shape;123;p19"/>
          <p:cNvSpPr txBox="1"/>
          <p:nvPr>
            <p:ph idx="1" type="body"/>
          </p:nvPr>
        </p:nvSpPr>
        <p:spPr>
          <a:xfrm>
            <a:off x="188450" y="1985500"/>
            <a:ext cx="8520600" cy="3817500"/>
          </a:xfrm>
          <a:prstGeom prst="rect">
            <a:avLst/>
          </a:prstGeom>
        </p:spPr>
        <p:txBody>
          <a:bodyPr anchorCtr="0" anchor="t" bIns="91425" lIns="91425" spcFirstLastPara="1" rIns="91425" wrap="square" tIns="91425">
            <a:normAutofit/>
          </a:bodyPr>
          <a:lstStyle/>
          <a:p>
            <a:pPr indent="0" lvl="0" marL="457200" rtl="0" algn="just">
              <a:spcBef>
                <a:spcPts val="1200"/>
              </a:spcBef>
              <a:spcAft>
                <a:spcPts val="0"/>
              </a:spcAft>
              <a:buNone/>
            </a:pPr>
            <a:r>
              <a:rPr lang="en" sz="1500">
                <a:solidFill>
                  <a:srgbClr val="202122"/>
                </a:solidFill>
                <a:latin typeface="Roboto"/>
                <a:ea typeface="Roboto"/>
                <a:cs typeface="Roboto"/>
                <a:sym typeface="Roboto"/>
              </a:rPr>
              <a:t>1.The clock algorithm keeps a circular list of pages in memory, with the "hand" (iterator) pointing to the last examined page frame in the list. </a:t>
            </a:r>
            <a:endParaRPr sz="1500">
              <a:solidFill>
                <a:srgbClr val="202122"/>
              </a:solidFill>
              <a:latin typeface="Roboto"/>
              <a:ea typeface="Roboto"/>
              <a:cs typeface="Roboto"/>
              <a:sym typeface="Roboto"/>
            </a:endParaRPr>
          </a:p>
          <a:p>
            <a:pPr indent="0" lvl="0" marL="457200" rtl="0" algn="just">
              <a:spcBef>
                <a:spcPts val="1200"/>
              </a:spcBef>
              <a:spcAft>
                <a:spcPts val="0"/>
              </a:spcAft>
              <a:buNone/>
            </a:pPr>
            <a:r>
              <a:rPr lang="en" sz="1500">
                <a:solidFill>
                  <a:srgbClr val="202122"/>
                </a:solidFill>
                <a:latin typeface="Roboto"/>
                <a:ea typeface="Roboto"/>
                <a:cs typeface="Roboto"/>
                <a:sym typeface="Roboto"/>
              </a:rPr>
              <a:t>2.When a page fault occurs and no empty frames exist, then the R (referenced) bit is inspected at the hand's location. If R is 0, the new page is put in place of the age the "hand" points to, and the hand is advanced in one position.</a:t>
            </a:r>
            <a:endParaRPr sz="1500">
              <a:solidFill>
                <a:srgbClr val="202122"/>
              </a:solidFill>
              <a:latin typeface="Roboto"/>
              <a:ea typeface="Roboto"/>
              <a:cs typeface="Roboto"/>
              <a:sym typeface="Roboto"/>
            </a:endParaRPr>
          </a:p>
          <a:p>
            <a:pPr indent="0" lvl="0" marL="457200" rtl="0" algn="just">
              <a:spcBef>
                <a:spcPts val="1200"/>
              </a:spcBef>
              <a:spcAft>
                <a:spcPts val="0"/>
              </a:spcAft>
              <a:buClr>
                <a:schemeClr val="dk1"/>
              </a:buClr>
              <a:buSzPts val="1100"/>
              <a:buFont typeface="Arial"/>
              <a:buNone/>
            </a:pPr>
            <a:r>
              <a:rPr lang="en" sz="1500">
                <a:solidFill>
                  <a:srgbClr val="202122"/>
                </a:solidFill>
                <a:latin typeface="Roboto"/>
                <a:ea typeface="Roboto"/>
                <a:cs typeface="Roboto"/>
                <a:sym typeface="Roboto"/>
              </a:rPr>
              <a:t>3.Otherwise, the R bit is cleared, then the clock hand is incremented, and the process is repeated until a page is replaced.</a:t>
            </a:r>
            <a:endParaRPr sz="1500">
              <a:solidFill>
                <a:srgbClr val="202122"/>
              </a:solidFill>
              <a:latin typeface="Roboto"/>
              <a:ea typeface="Roboto"/>
              <a:cs typeface="Roboto"/>
              <a:sym typeface="Roboto"/>
            </a:endParaRPr>
          </a:p>
          <a:p>
            <a:pPr indent="0" lvl="0" marL="0" rtl="0" algn="l">
              <a:spcBef>
                <a:spcPts val="1200"/>
              </a:spcBef>
              <a:spcAft>
                <a:spcPts val="0"/>
              </a:spcAft>
              <a:buNone/>
            </a:pPr>
            <a:r>
              <a:rPr lang="en">
                <a:latin typeface="Roboto"/>
                <a:ea typeface="Roboto"/>
                <a:cs typeface="Roboto"/>
                <a:sym typeface="Roboto"/>
              </a:rPr>
              <a:t>	</a:t>
            </a:r>
            <a:r>
              <a:rPr b="1" lang="en" sz="1500">
                <a:latin typeface="Roboto"/>
                <a:ea typeface="Roboto"/>
                <a:cs typeface="Roboto"/>
                <a:sym typeface="Roboto"/>
              </a:rPr>
              <a:t>CONS:</a:t>
            </a:r>
            <a:endParaRPr b="1" sz="1500">
              <a:latin typeface="Roboto"/>
              <a:ea typeface="Roboto"/>
              <a:cs typeface="Roboto"/>
              <a:sym typeface="Roboto"/>
            </a:endParaRPr>
          </a:p>
          <a:p>
            <a:pPr indent="0" lvl="0" marL="0" rtl="0" algn="l">
              <a:spcBef>
                <a:spcPts val="1200"/>
              </a:spcBef>
              <a:spcAft>
                <a:spcPts val="1200"/>
              </a:spcAft>
              <a:buNone/>
            </a:pPr>
            <a:r>
              <a:rPr lang="en">
                <a:latin typeface="Roboto"/>
                <a:ea typeface="Roboto"/>
                <a:cs typeface="Roboto"/>
                <a:sym typeface="Roboto"/>
              </a:rPr>
              <a:t>	</a:t>
            </a:r>
            <a:r>
              <a:rPr lang="en" sz="1500">
                <a:latin typeface="Roboto"/>
                <a:ea typeface="Roboto"/>
                <a:cs typeface="Roboto"/>
                <a:sym typeface="Roboto"/>
              </a:rPr>
              <a:t>Clock</a:t>
            </a:r>
            <a:r>
              <a:rPr lang="en" sz="1500">
                <a:latin typeface="Roboto"/>
                <a:ea typeface="Roboto"/>
                <a:cs typeface="Roboto"/>
                <a:sym typeface="Roboto"/>
              </a:rPr>
              <a:t> may suffer Belady’s anomaly.</a:t>
            </a:r>
            <a:endParaRPr sz="15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80300" y="1246025"/>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latin typeface="Roboto"/>
                <a:ea typeface="Roboto"/>
                <a:cs typeface="Roboto"/>
                <a:sym typeface="Roboto"/>
              </a:rPr>
              <a:t>LRU Page replacement Algorithm</a:t>
            </a:r>
            <a:endParaRPr b="1" sz="2800">
              <a:latin typeface="Roboto"/>
              <a:ea typeface="Roboto"/>
              <a:cs typeface="Roboto"/>
              <a:sym typeface="Roboto"/>
            </a:endParaRPr>
          </a:p>
        </p:txBody>
      </p:sp>
      <p:sp>
        <p:nvSpPr>
          <p:cNvPr id="129" name="Google Shape;129;p20"/>
          <p:cNvSpPr txBox="1"/>
          <p:nvPr>
            <p:ph idx="1" type="body"/>
          </p:nvPr>
        </p:nvSpPr>
        <p:spPr>
          <a:xfrm>
            <a:off x="311700" y="1770525"/>
            <a:ext cx="8520600" cy="3372900"/>
          </a:xfrm>
          <a:prstGeom prst="rect">
            <a:avLst/>
          </a:prstGeom>
        </p:spPr>
        <p:txBody>
          <a:bodyPr anchorCtr="0" anchor="t" bIns="91425" lIns="91425" spcFirstLastPara="1" rIns="91425" wrap="square" tIns="91425">
            <a:normAutofit fontScale="40000"/>
          </a:bodyPr>
          <a:lstStyle/>
          <a:p>
            <a:pPr indent="0" lvl="0" marL="457200" rtl="0" algn="l">
              <a:spcBef>
                <a:spcPts val="0"/>
              </a:spcBef>
              <a:spcAft>
                <a:spcPts val="0"/>
              </a:spcAft>
              <a:buNone/>
            </a:pPr>
            <a:r>
              <a:rPr lang="en" sz="3237">
                <a:latin typeface="Roboto"/>
                <a:ea typeface="Roboto"/>
                <a:cs typeface="Roboto"/>
                <a:sym typeface="Roboto"/>
              </a:rPr>
              <a:t>LRU stands for Least Recently Used. As the name suggests, this algorithm is based on the strategy that whenever a page fault occurs, the least recently used page will be replaced with a new page.</a:t>
            </a:r>
            <a:endParaRPr sz="3237">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a:p>
            <a:pPr indent="0" lvl="0" marL="457200" rtl="0" algn="l">
              <a:spcBef>
                <a:spcPts val="0"/>
              </a:spcBef>
              <a:spcAft>
                <a:spcPts val="0"/>
              </a:spcAft>
              <a:buNone/>
            </a:pPr>
            <a:r>
              <a:rPr b="1" lang="en" sz="3208">
                <a:latin typeface="Roboto"/>
                <a:ea typeface="Roboto"/>
                <a:cs typeface="Roboto"/>
                <a:sym typeface="Roboto"/>
              </a:rPr>
              <a:t>PROS:</a:t>
            </a:r>
            <a:endParaRPr b="1" sz="3208">
              <a:latin typeface="Roboto"/>
              <a:ea typeface="Roboto"/>
              <a:cs typeface="Roboto"/>
              <a:sym typeface="Roboto"/>
            </a:endParaRPr>
          </a:p>
          <a:p>
            <a:pPr indent="0" lvl="0" marL="457200" rtl="0" algn="l">
              <a:lnSpc>
                <a:spcPct val="100000"/>
              </a:lnSpc>
              <a:spcBef>
                <a:spcPts val="1500"/>
              </a:spcBef>
              <a:spcAft>
                <a:spcPts val="0"/>
              </a:spcAft>
              <a:buNone/>
            </a:pPr>
            <a:r>
              <a:rPr lang="en" sz="3219">
                <a:latin typeface="Roboto"/>
                <a:ea typeface="Roboto"/>
                <a:cs typeface="Roboto"/>
                <a:sym typeface="Roboto"/>
              </a:rPr>
              <a:t>1.It gives fewer page faults than any other page replacement algorithm. So, LRU is the most commonly utilized method.</a:t>
            </a:r>
            <a:endParaRPr sz="3219">
              <a:latin typeface="Roboto"/>
              <a:ea typeface="Roboto"/>
              <a:cs typeface="Roboto"/>
              <a:sym typeface="Roboto"/>
            </a:endParaRPr>
          </a:p>
          <a:p>
            <a:pPr indent="0" lvl="0" marL="457200" rtl="0" algn="l">
              <a:spcBef>
                <a:spcPts val="1200"/>
              </a:spcBef>
              <a:spcAft>
                <a:spcPts val="0"/>
              </a:spcAft>
              <a:buNone/>
            </a:pPr>
            <a:r>
              <a:rPr lang="en" sz="3219">
                <a:latin typeface="Roboto"/>
                <a:ea typeface="Roboto"/>
                <a:cs typeface="Roboto"/>
                <a:sym typeface="Roboto"/>
              </a:rPr>
              <a:t>2.Doesn’t suffer Belady’s anomaly.</a:t>
            </a:r>
            <a:endParaRPr sz="3219">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a:p>
            <a:pPr indent="0" lvl="0" marL="457200" rtl="0" algn="l">
              <a:spcBef>
                <a:spcPts val="0"/>
              </a:spcBef>
              <a:spcAft>
                <a:spcPts val="0"/>
              </a:spcAft>
              <a:buNone/>
            </a:pPr>
            <a:r>
              <a:rPr b="1" lang="en" sz="3195">
                <a:latin typeface="Roboto"/>
                <a:ea typeface="Roboto"/>
                <a:cs typeface="Roboto"/>
                <a:sym typeface="Roboto"/>
              </a:rPr>
              <a:t>CONS:</a:t>
            </a:r>
            <a:endParaRPr b="1" sz="3195">
              <a:latin typeface="Roboto"/>
              <a:ea typeface="Roboto"/>
              <a:cs typeface="Roboto"/>
              <a:sym typeface="Roboto"/>
            </a:endParaRPr>
          </a:p>
          <a:p>
            <a:pPr indent="0" lvl="0" marL="457200" rtl="0" algn="l">
              <a:lnSpc>
                <a:spcPct val="100000"/>
              </a:lnSpc>
              <a:spcBef>
                <a:spcPts val="1500"/>
              </a:spcBef>
              <a:spcAft>
                <a:spcPts val="0"/>
              </a:spcAft>
              <a:buNone/>
            </a:pPr>
            <a:r>
              <a:rPr lang="en" sz="3000">
                <a:latin typeface="Roboto"/>
                <a:ea typeface="Roboto"/>
                <a:cs typeface="Roboto"/>
                <a:sym typeface="Roboto"/>
              </a:rPr>
              <a:t>1.It is expensive and more complex.</a:t>
            </a:r>
            <a:endParaRPr sz="3000">
              <a:latin typeface="Roboto"/>
              <a:ea typeface="Roboto"/>
              <a:cs typeface="Roboto"/>
              <a:sym typeface="Roboto"/>
            </a:endParaRPr>
          </a:p>
          <a:p>
            <a:pPr indent="0" lvl="0" marL="457200" rtl="0" algn="l">
              <a:lnSpc>
                <a:spcPct val="100000"/>
              </a:lnSpc>
              <a:spcBef>
                <a:spcPts val="1500"/>
              </a:spcBef>
              <a:spcAft>
                <a:spcPts val="0"/>
              </a:spcAft>
              <a:buNone/>
            </a:pPr>
            <a:r>
              <a:rPr lang="en" sz="3000">
                <a:latin typeface="Roboto"/>
                <a:ea typeface="Roboto"/>
                <a:cs typeface="Roboto"/>
                <a:sym typeface="Roboto"/>
              </a:rPr>
              <a:t>2.It needs an additional data structure.</a:t>
            </a:r>
            <a:endParaRPr sz="3000">
              <a:latin typeface="Roboto"/>
              <a:ea typeface="Roboto"/>
              <a:cs typeface="Roboto"/>
              <a:sym typeface="Roboto"/>
            </a:endParaRPr>
          </a:p>
          <a:p>
            <a:pPr indent="0" lvl="0" marL="457200" rtl="0" algn="l">
              <a:lnSpc>
                <a:spcPct val="100000"/>
              </a:lnSpc>
              <a:spcBef>
                <a:spcPts val="1200"/>
              </a:spcBef>
              <a:spcAft>
                <a:spcPts val="0"/>
              </a:spcAft>
              <a:buNone/>
            </a:pPr>
            <a:r>
              <a:rPr lang="en" sz="3000">
                <a:latin typeface="Roboto"/>
                <a:ea typeface="Roboto"/>
                <a:cs typeface="Roboto"/>
                <a:sym typeface="Roboto"/>
              </a:rPr>
              <a:t>3.It isn't to implement because it requires hardware assistance.</a:t>
            </a:r>
            <a:endParaRPr sz="30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800">
                <a:latin typeface="Roboto"/>
                <a:ea typeface="Roboto"/>
                <a:cs typeface="Roboto"/>
                <a:sym typeface="Roboto"/>
              </a:rPr>
              <a:t>NFU Page replacement Algorithm</a:t>
            </a:r>
            <a:endParaRPr b="1" sz="2800">
              <a:latin typeface="Roboto"/>
              <a:ea typeface="Roboto"/>
              <a:cs typeface="Roboto"/>
              <a:sym typeface="Roboto"/>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lang="en" sz="1600">
                <a:latin typeface="Roboto"/>
                <a:ea typeface="Roboto"/>
                <a:cs typeface="Roboto"/>
                <a:sym typeface="Roboto"/>
              </a:rPr>
              <a:t>1.NFU is one such page replacement policy in which the least frequently used pages are replaced. </a:t>
            </a:r>
            <a:endParaRPr sz="1600">
              <a:latin typeface="Roboto"/>
              <a:ea typeface="Roboto"/>
              <a:cs typeface="Roboto"/>
              <a:sym typeface="Roboto"/>
            </a:endParaRPr>
          </a:p>
          <a:p>
            <a:pPr indent="0" lvl="0" marL="457200" rtl="0" algn="l">
              <a:spcBef>
                <a:spcPts val="0"/>
              </a:spcBef>
              <a:spcAft>
                <a:spcPts val="0"/>
              </a:spcAft>
              <a:buNone/>
            </a:pPr>
            <a:r>
              <a:rPr lang="en" sz="1600">
                <a:latin typeface="Roboto"/>
                <a:ea typeface="Roboto"/>
                <a:cs typeface="Roboto"/>
                <a:sym typeface="Roboto"/>
              </a:rPr>
              <a:t>2.If the frequency of pages is the same, then the page that has arrived first is replaced first.</a:t>
            </a:r>
            <a:endParaRPr sz="1600">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a:p>
            <a:pPr indent="0" lvl="0" marL="457200" rtl="0" algn="l">
              <a:spcBef>
                <a:spcPts val="0"/>
              </a:spcBef>
              <a:spcAft>
                <a:spcPts val="0"/>
              </a:spcAft>
              <a:buNone/>
            </a:pPr>
            <a:r>
              <a:rPr b="1" lang="en" sz="1500">
                <a:latin typeface="Roboto"/>
                <a:ea typeface="Roboto"/>
                <a:cs typeface="Roboto"/>
                <a:sym typeface="Roboto"/>
              </a:rPr>
              <a:t>PROS:</a:t>
            </a:r>
            <a:endParaRPr b="1" sz="1500">
              <a:latin typeface="Roboto"/>
              <a:ea typeface="Roboto"/>
              <a:cs typeface="Roboto"/>
              <a:sym typeface="Roboto"/>
            </a:endParaRPr>
          </a:p>
          <a:p>
            <a:pPr indent="0" lvl="0" marL="457200" rtl="0" algn="l">
              <a:spcBef>
                <a:spcPts val="0"/>
              </a:spcBef>
              <a:spcAft>
                <a:spcPts val="0"/>
              </a:spcAft>
              <a:buNone/>
            </a:pPr>
            <a:r>
              <a:rPr lang="en" sz="1600">
                <a:latin typeface="Roboto"/>
                <a:ea typeface="Roboto"/>
                <a:cs typeface="Roboto"/>
                <a:sym typeface="Roboto"/>
              </a:rPr>
              <a:t>Implementable</a:t>
            </a:r>
            <a:endParaRPr sz="2200">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