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4"/>
  </p:notesMasterIdLst>
  <p:sldIdLst>
    <p:sldId id="257" r:id="rId2"/>
    <p:sldId id="258" r:id="rId3"/>
    <p:sldId id="260" r:id="rId4"/>
    <p:sldId id="264" r:id="rId5"/>
    <p:sldId id="263" r:id="rId6"/>
    <p:sldId id="259" r:id="rId7"/>
    <p:sldId id="262" r:id="rId8"/>
    <p:sldId id="277" r:id="rId9"/>
    <p:sldId id="278" r:id="rId10"/>
    <p:sldId id="275" r:id="rId11"/>
    <p:sldId id="276" r:id="rId12"/>
    <p:sldId id="261" r:id="rId13"/>
    <p:sldId id="280" r:id="rId14"/>
    <p:sldId id="279" r:id="rId15"/>
    <p:sldId id="266" r:id="rId16"/>
    <p:sldId id="281" r:id="rId17"/>
    <p:sldId id="283" r:id="rId18"/>
    <p:sldId id="284" r:id="rId19"/>
    <p:sldId id="282" r:id="rId20"/>
    <p:sldId id="272" r:id="rId21"/>
    <p:sldId id="273" r:id="rId22"/>
    <p:sldId id="274"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6"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667"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F49472-8417-4A2D-9046-237DBDE88521}" type="datetimeFigureOut">
              <a:rPr lang="en-US" smtClean="0"/>
              <a:t>11/14/2022</a:t>
            </a:fld>
            <a:endParaRPr lang="en-US"/>
          </a:p>
        </p:txBody>
      </p:sp>
      <p:sp>
        <p:nvSpPr>
          <p:cNvPr id="1048668"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669"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671"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5425CA-D879-4358-94C9-1F5F1BABE33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55425CA-D879-4358-94C9-1F5F1BABE33B}" type="slidenum">
              <a:rPr lang="en-US" smtClean="0"/>
              <a:t>5</a:t>
            </a:fld>
            <a:endParaRPr lang="en-US"/>
          </a:p>
        </p:txBody>
      </p:sp>
    </p:spTree>
    <p:extLst>
      <p:ext uri="{BB962C8B-B14F-4D97-AF65-F5344CB8AC3E}">
        <p14:creationId xmlns:p14="http://schemas.microsoft.com/office/powerpoint/2010/main" val="1136326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55425CA-D879-4358-94C9-1F5F1BABE33B}" type="slidenum">
              <a:rPr lang="en-US" smtClean="0"/>
              <a:t>15</a:t>
            </a:fld>
            <a:endParaRPr lang="en-US"/>
          </a:p>
        </p:txBody>
      </p:sp>
    </p:spTree>
    <p:extLst>
      <p:ext uri="{BB962C8B-B14F-4D97-AF65-F5344CB8AC3E}">
        <p14:creationId xmlns:p14="http://schemas.microsoft.com/office/powerpoint/2010/main" val="1279288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8B394F-C463-4475-9103-CC2C97CE1427}" type="datetimeFigureOut">
              <a:rPr lang="en-US" smtClean="0"/>
              <a:t>11/14/2022</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BF6FCF2D-9DEF-4934-B5A2-C1F2BF6D5F5E}"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4199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8B394F-C463-4475-9103-CC2C97CE1427}"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6FCF2D-9DEF-4934-B5A2-C1F2BF6D5F5E}" type="slidenum">
              <a:rPr lang="en-US" smtClean="0"/>
              <a:t>‹#›</a:t>
            </a:fld>
            <a:endParaRPr lang="en-US"/>
          </a:p>
        </p:txBody>
      </p:sp>
    </p:spTree>
    <p:extLst>
      <p:ext uri="{BB962C8B-B14F-4D97-AF65-F5344CB8AC3E}">
        <p14:creationId xmlns:p14="http://schemas.microsoft.com/office/powerpoint/2010/main" val="3854305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8B394F-C463-4475-9103-CC2C97CE1427}"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6FCF2D-9DEF-4934-B5A2-C1F2BF6D5F5E}"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41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8B394F-C463-4475-9103-CC2C97CE1427}"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6FCF2D-9DEF-4934-B5A2-C1F2BF6D5F5E}"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3459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8B394F-C463-4475-9103-CC2C97CE1427}"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6FCF2D-9DEF-4934-B5A2-C1F2BF6D5F5E}"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3355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8B394F-C463-4475-9103-CC2C97CE1427}"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6FCF2D-9DEF-4934-B5A2-C1F2BF6D5F5E}"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4074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8B394F-C463-4475-9103-CC2C97CE1427}" type="datetimeFigureOut">
              <a:rPr lang="en-US" smtClean="0"/>
              <a:t>11/14/2022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6FCF2D-9DEF-4934-B5A2-C1F2BF6D5F5E}" type="slidenum">
              <a:rPr lang="en-US" smtClean="0"/>
              <a:t>‹#›</a:t>
            </a:fld>
            <a:endParaRPr lang="en-US"/>
          </a:p>
        </p:txBody>
      </p:sp>
    </p:spTree>
    <p:extLst>
      <p:ext uri="{BB962C8B-B14F-4D97-AF65-F5344CB8AC3E}">
        <p14:creationId xmlns:p14="http://schemas.microsoft.com/office/powerpoint/2010/main" val="2533799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8B394F-C463-4475-9103-CC2C97CE1427}" type="datetimeFigureOut">
              <a:rPr lang="en-US" smtClean="0"/>
              <a:t>11/14/2022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6FCF2D-9DEF-4934-B5A2-C1F2BF6D5F5E}" type="slidenum">
              <a:rPr lang="en-US" smtClean="0"/>
              <a:t>‹#›</a:t>
            </a:fld>
            <a:endParaRPr lang="en-US"/>
          </a:p>
        </p:txBody>
      </p:sp>
    </p:spTree>
    <p:extLst>
      <p:ext uri="{BB962C8B-B14F-4D97-AF65-F5344CB8AC3E}">
        <p14:creationId xmlns:p14="http://schemas.microsoft.com/office/powerpoint/2010/main" val="347445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8B394F-C463-4475-9103-CC2C97CE1427}" type="datetimeFigureOut">
              <a:rPr lang="en-US" smtClean="0"/>
              <a:t>11/14/2022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6FCF2D-9DEF-4934-B5A2-C1F2BF6D5F5E}" type="slidenum">
              <a:rPr lang="en-US" smtClean="0"/>
              <a:t>‹#›</a:t>
            </a:fld>
            <a:endParaRPr lang="en-US"/>
          </a:p>
        </p:txBody>
      </p:sp>
    </p:spTree>
    <p:extLst>
      <p:ext uri="{BB962C8B-B14F-4D97-AF65-F5344CB8AC3E}">
        <p14:creationId xmlns:p14="http://schemas.microsoft.com/office/powerpoint/2010/main" val="1919796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98B394F-C463-4475-9103-CC2C97CE1427}"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6FCF2D-9DEF-4934-B5A2-C1F2BF6D5F5E}"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1708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498B394F-C463-4475-9103-CC2C97CE1427}" type="datetimeFigureOut">
              <a:rPr lang="en-US" smtClean="0"/>
              <a:t>11/14/2022</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BF6FCF2D-9DEF-4934-B5A2-C1F2BF6D5F5E}"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5362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98B394F-C463-4475-9103-CC2C97CE1427}" type="datetimeFigureOut">
              <a:rPr lang="en-US" smtClean="0"/>
              <a:t>11/14/2022</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BF6FCF2D-9DEF-4934-B5A2-C1F2BF6D5F5E}" type="slidenum">
              <a:rPr lang="en-US" smtClean="0"/>
              <a:t>‹#›</a:t>
            </a:fld>
            <a:endParaRPr lang="en-US"/>
          </a:p>
        </p:txBody>
      </p:sp>
    </p:spTree>
    <p:extLst>
      <p:ext uri="{BB962C8B-B14F-4D97-AF65-F5344CB8AC3E}">
        <p14:creationId xmlns:p14="http://schemas.microsoft.com/office/powerpoint/2010/main" val="98224248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l="-10000" r="-10000"/>
          </a:stretch>
        </a:blipFill>
        <a:effectLst/>
      </p:bgPr>
    </p:bg>
    <p:spTree>
      <p:nvGrpSpPr>
        <p:cNvPr id="1" name=""/>
        <p:cNvGrpSpPr/>
        <p:nvPr/>
      </p:nvGrpSpPr>
      <p:grpSpPr>
        <a:xfrm>
          <a:off x="0" y="0"/>
          <a:ext cx="0" cy="0"/>
          <a:chOff x="0" y="0"/>
          <a:chExt cx="0" cy="0"/>
        </a:xfrm>
      </p:grpSpPr>
      <p:sp useBgFill="1">
        <p:nvSpPr>
          <p:cNvPr id="1048596" name="Rectangle 1048595">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8592" name="Picture 1048591" descr="Close-up of hopscotch on a sidewalk">
            <a:extLst>
              <a:ext uri="{FF2B5EF4-FFF2-40B4-BE49-F238E27FC236}">
                <a16:creationId xmlns:a16="http://schemas.microsoft.com/office/drawing/2014/main" id="{6030B20F-EBBC-E1A2-6A7D-E28EAA0BFD08}"/>
              </a:ext>
            </a:extLst>
          </p:cNvPr>
          <p:cNvPicPr>
            <a:picLocks noChangeAspect="1"/>
          </p:cNvPicPr>
          <p:nvPr/>
        </p:nvPicPr>
        <p:blipFill rotWithShape="1">
          <a:blip r:embed="rId3">
            <a:alphaModFix amt="50000"/>
          </a:blip>
          <a:srcRect l="6218" r="4782" b="-1"/>
          <a:stretch/>
        </p:blipFill>
        <p:spPr>
          <a:xfrm>
            <a:off x="228" y="10"/>
            <a:ext cx="9143772" cy="6857990"/>
          </a:xfrm>
          <a:prstGeom prst="rect">
            <a:avLst/>
          </a:prstGeom>
        </p:spPr>
      </p:pic>
      <p:sp>
        <p:nvSpPr>
          <p:cNvPr id="1048598"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34225" y="443732"/>
            <a:ext cx="608265"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048600"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2477" y="540921"/>
            <a:ext cx="3730436"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048602" name="Rectangle 1048601">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9144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cxnSp>
        <p:nvCxnSpPr>
          <p:cNvPr id="1048604" name="Straight Connector 1048603">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048590" name="Content Placeholder 4"/>
          <p:cNvSpPr>
            <a:spLocks noGrp="1"/>
          </p:cNvSpPr>
          <p:nvPr>
            <p:ph idx="1"/>
          </p:nvPr>
        </p:nvSpPr>
        <p:spPr>
          <a:xfrm>
            <a:off x="3851919" y="1600200"/>
            <a:ext cx="4444375" cy="4292600"/>
          </a:xfrm>
        </p:spPr>
        <p:txBody>
          <a:bodyPr anchor="ctr">
            <a:normAutofit/>
          </a:bodyPr>
          <a:lstStyle/>
          <a:p>
            <a:pPr>
              <a:buNone/>
            </a:pPr>
            <a:r>
              <a:rPr lang="en-US" dirty="0">
                <a:latin typeface="Times New Roman" pitchFamily="18" charset="0"/>
                <a:cs typeface="Times New Roman" pitchFamily="18" charset="0"/>
              </a:rPr>
              <a:t>     </a:t>
            </a:r>
          </a:p>
          <a:p>
            <a:pPr>
              <a:buNone/>
            </a:pPr>
            <a:r>
              <a:rPr lang="en-US" sz="2800" b="1" dirty="0">
                <a:solidFill>
                  <a:schemeClr val="tx2">
                    <a:lumMod val="10000"/>
                  </a:schemeClr>
                </a:solidFill>
                <a:latin typeface="Times New Roman" pitchFamily="18" charset="0"/>
                <a:cs typeface="Times New Roman" pitchFamily="18" charset="0"/>
              </a:rPr>
              <a:t>IPL Match Win Predictor</a:t>
            </a:r>
          </a:p>
          <a:p>
            <a:pPr>
              <a:buNone/>
            </a:pPr>
            <a:endParaRPr lang="en-US"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a:p>
            <a:pPr>
              <a:buNone/>
            </a:pPr>
            <a:endParaRPr lang="zh-CN" altLang="en-US" dirty="0"/>
          </a:p>
        </p:txBody>
      </p:sp>
      <p:sp>
        <p:nvSpPr>
          <p:cNvPr id="1048606"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2421" y="6007878"/>
            <a:ext cx="2625537"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6" name="TextBox 5">
            <a:extLst>
              <a:ext uri="{FF2B5EF4-FFF2-40B4-BE49-F238E27FC236}">
                <a16:creationId xmlns:a16="http://schemas.microsoft.com/office/drawing/2014/main" id="{A3A27DEA-AD32-7E30-97CA-2073249AD5EB}"/>
              </a:ext>
            </a:extLst>
          </p:cNvPr>
          <p:cNvSpPr txBox="1"/>
          <p:nvPr/>
        </p:nvSpPr>
        <p:spPr>
          <a:xfrm>
            <a:off x="6660232" y="5257800"/>
            <a:ext cx="2304256" cy="1200329"/>
          </a:xfrm>
          <a:prstGeom prst="rect">
            <a:avLst/>
          </a:prstGeom>
          <a:noFill/>
        </p:spPr>
        <p:txBody>
          <a:bodyPr wrap="square" rtlCol="0">
            <a:spAutoFit/>
          </a:bodyPr>
          <a:lstStyle/>
          <a:p>
            <a:r>
              <a:rPr lang="en-US" dirty="0"/>
              <a:t>Dheeraj </a:t>
            </a:r>
            <a:r>
              <a:rPr lang="en-US" dirty="0" err="1"/>
              <a:t>Chetti</a:t>
            </a:r>
            <a:endParaRPr lang="en-US" dirty="0"/>
          </a:p>
          <a:p>
            <a:r>
              <a:rPr lang="en-US" dirty="0"/>
              <a:t>Pradhyumna Chappidi </a:t>
            </a:r>
          </a:p>
          <a:p>
            <a:r>
              <a:rPr lang="en-US" dirty="0" err="1"/>
              <a:t>Koti</a:t>
            </a:r>
            <a:r>
              <a:rPr lang="en-US" dirty="0"/>
              <a:t> </a:t>
            </a:r>
            <a:r>
              <a:rPr lang="en-US" dirty="0" err="1"/>
              <a:t>Paruchuri</a:t>
            </a:r>
            <a:endParaRPr lang="en-US" dirty="0"/>
          </a:p>
          <a:p>
            <a:r>
              <a:rPr lang="en-US" dirty="0" err="1"/>
              <a:t>Amulya</a:t>
            </a:r>
            <a:r>
              <a:rPr lang="en-US" dirty="0"/>
              <a:t> </a:t>
            </a:r>
            <a:r>
              <a:rPr lang="en-US" dirty="0" err="1"/>
              <a:t>Patibandla</a:t>
            </a:r>
            <a:endParaRPr lang="en-US" dirty="0"/>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AA22A-720D-D84C-838D-2C25AC48B469}"/>
              </a:ext>
            </a:extLst>
          </p:cNvPr>
          <p:cNvSpPr>
            <a:spLocks noGrp="1"/>
          </p:cNvSpPr>
          <p:nvPr>
            <p:ph type="title"/>
          </p:nvPr>
        </p:nvSpPr>
        <p:spPr>
          <a:xfrm>
            <a:off x="464136" y="764704"/>
            <a:ext cx="8229600" cy="1143000"/>
          </a:xfrm>
        </p:spPr>
        <p:txBody>
          <a:bodyPr/>
          <a:lstStyle/>
          <a:p>
            <a:r>
              <a:rPr lang="en-US" dirty="0"/>
              <a:t>DATA MODELING</a:t>
            </a:r>
          </a:p>
        </p:txBody>
      </p:sp>
      <p:pic>
        <p:nvPicPr>
          <p:cNvPr id="5" name="Content Placeholder 4">
            <a:extLst>
              <a:ext uri="{FF2B5EF4-FFF2-40B4-BE49-F238E27FC236}">
                <a16:creationId xmlns:a16="http://schemas.microsoft.com/office/drawing/2014/main" id="{6524FC42-2770-662A-EEE3-020063DDC301}"/>
              </a:ext>
            </a:extLst>
          </p:cNvPr>
          <p:cNvPicPr>
            <a:picLocks noGrp="1" noChangeAspect="1"/>
          </p:cNvPicPr>
          <p:nvPr>
            <p:ph idx="1"/>
          </p:nvPr>
        </p:nvPicPr>
        <p:blipFill>
          <a:blip r:embed="rId2"/>
          <a:stretch>
            <a:fillRect/>
          </a:stretch>
        </p:blipFill>
        <p:spPr>
          <a:xfrm>
            <a:off x="-108520" y="2777611"/>
            <a:ext cx="9010478" cy="1300147"/>
          </a:xfrm>
        </p:spPr>
      </p:pic>
      <p:pic>
        <p:nvPicPr>
          <p:cNvPr id="8" name="Picture 7">
            <a:extLst>
              <a:ext uri="{FF2B5EF4-FFF2-40B4-BE49-F238E27FC236}">
                <a16:creationId xmlns:a16="http://schemas.microsoft.com/office/drawing/2014/main" id="{BC36F736-DF0D-7D5A-2CB3-F877EBAB8FFE}"/>
              </a:ext>
            </a:extLst>
          </p:cNvPr>
          <p:cNvPicPr>
            <a:picLocks noChangeAspect="1"/>
          </p:cNvPicPr>
          <p:nvPr/>
        </p:nvPicPr>
        <p:blipFill>
          <a:blip r:embed="rId3"/>
          <a:stretch>
            <a:fillRect/>
          </a:stretch>
        </p:blipFill>
        <p:spPr>
          <a:xfrm>
            <a:off x="-14138" y="2203548"/>
            <a:ext cx="8989711" cy="574063"/>
          </a:xfrm>
          <a:prstGeom prst="rect">
            <a:avLst/>
          </a:prstGeom>
        </p:spPr>
      </p:pic>
      <p:sp>
        <p:nvSpPr>
          <p:cNvPr id="9" name="TextBox 8">
            <a:extLst>
              <a:ext uri="{FF2B5EF4-FFF2-40B4-BE49-F238E27FC236}">
                <a16:creationId xmlns:a16="http://schemas.microsoft.com/office/drawing/2014/main" id="{87739ED9-40A0-28DE-B38D-15F4F93B8D68}"/>
              </a:ext>
            </a:extLst>
          </p:cNvPr>
          <p:cNvSpPr txBox="1"/>
          <p:nvPr/>
        </p:nvSpPr>
        <p:spPr>
          <a:xfrm>
            <a:off x="107504" y="4365104"/>
            <a:ext cx="8794454" cy="923330"/>
          </a:xfrm>
          <a:prstGeom prst="rect">
            <a:avLst/>
          </a:prstGeom>
          <a:noFill/>
        </p:spPr>
        <p:txBody>
          <a:bodyPr wrap="square" rtlCol="0">
            <a:spAutoFit/>
          </a:bodyPr>
          <a:lstStyle/>
          <a:p>
            <a:r>
              <a:rPr lang="en-US" dirty="0"/>
              <a:t>We tried the probability of different modelling techniques such as</a:t>
            </a:r>
          </a:p>
          <a:p>
            <a:r>
              <a:rPr lang="en-US" dirty="0"/>
              <a:t> </a:t>
            </a:r>
            <a:r>
              <a:rPr lang="en-US" dirty="0" err="1"/>
              <a:t>LogisticRegression</a:t>
            </a:r>
            <a:r>
              <a:rPr lang="en-US" dirty="0"/>
              <a:t>, </a:t>
            </a:r>
            <a:r>
              <a:rPr lang="en-US" dirty="0" err="1"/>
              <a:t>KNeighborsClassifier</a:t>
            </a:r>
            <a:r>
              <a:rPr lang="en-US" dirty="0"/>
              <a:t>, </a:t>
            </a:r>
            <a:r>
              <a:rPr lang="en-US" dirty="0" err="1"/>
              <a:t>DecisonTreeClassifier</a:t>
            </a:r>
            <a:r>
              <a:rPr lang="en-US" dirty="0"/>
              <a:t>, </a:t>
            </a:r>
            <a:r>
              <a:rPr lang="en-US" dirty="0" err="1"/>
              <a:t>RandomForestclassifier</a:t>
            </a:r>
            <a:r>
              <a:rPr lang="en-US" dirty="0"/>
              <a:t>, </a:t>
            </a:r>
            <a:r>
              <a:rPr lang="en-US" dirty="0" err="1"/>
              <a:t>GradientBoostingClassifier</a:t>
            </a:r>
            <a:r>
              <a:rPr lang="en-US" dirty="0"/>
              <a:t>.</a:t>
            </a:r>
          </a:p>
        </p:txBody>
      </p:sp>
    </p:spTree>
    <p:extLst>
      <p:ext uri="{BB962C8B-B14F-4D97-AF65-F5344CB8AC3E}">
        <p14:creationId xmlns:p14="http://schemas.microsoft.com/office/powerpoint/2010/main" val="961468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C7F05-6042-1A0B-4703-261BA589DADE}"/>
              </a:ext>
            </a:extLst>
          </p:cNvPr>
          <p:cNvSpPr>
            <a:spLocks noGrp="1"/>
          </p:cNvSpPr>
          <p:nvPr>
            <p:ph type="title"/>
          </p:nvPr>
        </p:nvSpPr>
        <p:spPr/>
        <p:txBody>
          <a:bodyPr/>
          <a:lstStyle/>
          <a:p>
            <a:r>
              <a:rPr lang="en-US" dirty="0"/>
              <a:t>Data modelling</a:t>
            </a:r>
          </a:p>
        </p:txBody>
      </p:sp>
      <p:pic>
        <p:nvPicPr>
          <p:cNvPr id="5" name="Content Placeholder 4">
            <a:extLst>
              <a:ext uri="{FF2B5EF4-FFF2-40B4-BE49-F238E27FC236}">
                <a16:creationId xmlns:a16="http://schemas.microsoft.com/office/drawing/2014/main" id="{53CE4F40-0566-D819-09DD-BA84CCCA4EF6}"/>
              </a:ext>
            </a:extLst>
          </p:cNvPr>
          <p:cNvPicPr>
            <a:picLocks noGrp="1" noChangeAspect="1"/>
          </p:cNvPicPr>
          <p:nvPr>
            <p:ph idx="1"/>
          </p:nvPr>
        </p:nvPicPr>
        <p:blipFill>
          <a:blip r:embed="rId2"/>
          <a:stretch>
            <a:fillRect/>
          </a:stretch>
        </p:blipFill>
        <p:spPr>
          <a:xfrm>
            <a:off x="395536" y="2060848"/>
            <a:ext cx="8229600" cy="1728192"/>
          </a:xfrm>
        </p:spPr>
      </p:pic>
      <p:sp>
        <p:nvSpPr>
          <p:cNvPr id="6" name="TextBox 5">
            <a:extLst>
              <a:ext uri="{FF2B5EF4-FFF2-40B4-BE49-F238E27FC236}">
                <a16:creationId xmlns:a16="http://schemas.microsoft.com/office/drawing/2014/main" id="{76BEBD83-EF08-99D4-32D3-03D1FB5F6DD5}"/>
              </a:ext>
            </a:extLst>
          </p:cNvPr>
          <p:cNvSpPr txBox="1"/>
          <p:nvPr/>
        </p:nvSpPr>
        <p:spPr>
          <a:xfrm>
            <a:off x="251520" y="4221088"/>
            <a:ext cx="7848872" cy="369332"/>
          </a:xfrm>
          <a:prstGeom prst="rect">
            <a:avLst/>
          </a:prstGeom>
          <a:noFill/>
        </p:spPr>
        <p:txBody>
          <a:bodyPr wrap="square" rtlCol="0">
            <a:spAutoFit/>
          </a:bodyPr>
          <a:lstStyle/>
          <a:p>
            <a:r>
              <a:rPr lang="en-US" dirty="0"/>
              <a:t>As </a:t>
            </a:r>
            <a:r>
              <a:rPr lang="en-US" dirty="0" err="1"/>
              <a:t>RandomForest</a:t>
            </a:r>
            <a:r>
              <a:rPr lang="en-US" dirty="0"/>
              <a:t> as highest probability we have chosen as our main model</a:t>
            </a:r>
          </a:p>
        </p:txBody>
      </p:sp>
    </p:spTree>
    <p:extLst>
      <p:ext uri="{BB962C8B-B14F-4D97-AF65-F5344CB8AC3E}">
        <p14:creationId xmlns:p14="http://schemas.microsoft.com/office/powerpoint/2010/main" val="3386672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25626-B40B-106B-64E2-90FEBFA1CB47}"/>
              </a:ext>
            </a:extLst>
          </p:cNvPr>
          <p:cNvSpPr>
            <a:spLocks noGrp="1"/>
          </p:cNvSpPr>
          <p:nvPr>
            <p:ph type="title"/>
          </p:nvPr>
        </p:nvSpPr>
        <p:spPr>
          <a:xfrm>
            <a:off x="457200" y="332656"/>
            <a:ext cx="8229600" cy="1069424"/>
          </a:xfrm>
        </p:spPr>
        <p:txBody>
          <a:bodyPr>
            <a:normAutofit/>
          </a:bodyPr>
          <a:lstStyle/>
          <a:p>
            <a:r>
              <a:rPr lang="en-US" dirty="0"/>
              <a:t>Visualization</a:t>
            </a:r>
            <a:endParaRPr lang="en-IN" dirty="0"/>
          </a:p>
        </p:txBody>
      </p:sp>
      <p:sp>
        <p:nvSpPr>
          <p:cNvPr id="3" name="Content Placeholder 2">
            <a:extLst>
              <a:ext uri="{FF2B5EF4-FFF2-40B4-BE49-F238E27FC236}">
                <a16:creationId xmlns:a16="http://schemas.microsoft.com/office/drawing/2014/main" id="{2B65EFAB-9434-290C-4645-EA8209AA7D58}"/>
              </a:ext>
            </a:extLst>
          </p:cNvPr>
          <p:cNvSpPr>
            <a:spLocks noGrp="1"/>
          </p:cNvSpPr>
          <p:nvPr>
            <p:ph idx="1"/>
          </p:nvPr>
        </p:nvSpPr>
        <p:spPr/>
        <p:txBody>
          <a:bodyPr>
            <a:normAutofit/>
          </a:bodyPr>
          <a:lstStyle/>
          <a:p>
            <a:pPr marL="0" indent="0">
              <a:buNone/>
            </a:pPr>
            <a:endParaRPr lang="en-US"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A84A3F8A-065E-AA8D-883A-421F3FD1ED5A}"/>
              </a:ext>
            </a:extLst>
          </p:cNvPr>
          <p:cNvPicPr>
            <a:picLocks noChangeAspect="1"/>
          </p:cNvPicPr>
          <p:nvPr/>
        </p:nvPicPr>
        <p:blipFill>
          <a:blip r:embed="rId2"/>
          <a:stretch>
            <a:fillRect/>
          </a:stretch>
        </p:blipFill>
        <p:spPr>
          <a:xfrm>
            <a:off x="457200" y="867368"/>
            <a:ext cx="7740352" cy="4095623"/>
          </a:xfrm>
          <a:prstGeom prst="rect">
            <a:avLst/>
          </a:prstGeom>
        </p:spPr>
      </p:pic>
      <p:sp>
        <p:nvSpPr>
          <p:cNvPr id="7" name="TextBox 6">
            <a:extLst>
              <a:ext uri="{FF2B5EF4-FFF2-40B4-BE49-F238E27FC236}">
                <a16:creationId xmlns:a16="http://schemas.microsoft.com/office/drawing/2014/main" id="{15B1AC17-8CDA-3664-CB1E-C856833B4470}"/>
              </a:ext>
            </a:extLst>
          </p:cNvPr>
          <p:cNvSpPr txBox="1"/>
          <p:nvPr/>
        </p:nvSpPr>
        <p:spPr>
          <a:xfrm>
            <a:off x="457200" y="5157192"/>
            <a:ext cx="8229600" cy="646331"/>
          </a:xfrm>
          <a:prstGeom prst="rect">
            <a:avLst/>
          </a:prstGeom>
          <a:noFill/>
        </p:spPr>
        <p:txBody>
          <a:bodyPr wrap="square" rtlCol="0">
            <a:spAutoFit/>
          </a:bodyPr>
          <a:lstStyle/>
          <a:p>
            <a:r>
              <a:rPr lang="en-US" dirty="0"/>
              <a:t>This graphs gives information about the Number of IPL matches won by </a:t>
            </a:r>
            <a:r>
              <a:rPr lang="en-US" dirty="0" err="1"/>
              <a:t>EachTeam</a:t>
            </a:r>
            <a:r>
              <a:rPr lang="en-US" dirty="0"/>
              <a:t>. Mumbai Indians won the highest number of matches and then Chennai super kings.</a:t>
            </a:r>
          </a:p>
        </p:txBody>
      </p:sp>
    </p:spTree>
    <p:extLst>
      <p:ext uri="{BB962C8B-B14F-4D97-AF65-F5344CB8AC3E}">
        <p14:creationId xmlns:p14="http://schemas.microsoft.com/office/powerpoint/2010/main" val="3755906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506D1-EF56-C98C-6F45-31CD6879E835}"/>
              </a:ext>
            </a:extLst>
          </p:cNvPr>
          <p:cNvSpPr>
            <a:spLocks noGrp="1"/>
          </p:cNvSpPr>
          <p:nvPr>
            <p:ph type="title"/>
          </p:nvPr>
        </p:nvSpPr>
        <p:spPr>
          <a:xfrm>
            <a:off x="539552" y="332656"/>
            <a:ext cx="6571343" cy="1049235"/>
          </a:xfrm>
        </p:spPr>
        <p:txBody>
          <a:bodyPr/>
          <a:lstStyle/>
          <a:p>
            <a:r>
              <a:rPr lang="en-US" dirty="0"/>
              <a:t>Visualization</a:t>
            </a:r>
          </a:p>
        </p:txBody>
      </p:sp>
      <p:pic>
        <p:nvPicPr>
          <p:cNvPr id="5" name="Content Placeholder 4">
            <a:extLst>
              <a:ext uri="{FF2B5EF4-FFF2-40B4-BE49-F238E27FC236}">
                <a16:creationId xmlns:a16="http://schemas.microsoft.com/office/drawing/2014/main" id="{4FCCF1E0-35CD-8C80-D4CC-E472F744F756}"/>
              </a:ext>
            </a:extLst>
          </p:cNvPr>
          <p:cNvPicPr>
            <a:picLocks noGrp="1" noChangeAspect="1"/>
          </p:cNvPicPr>
          <p:nvPr>
            <p:ph idx="1"/>
          </p:nvPr>
        </p:nvPicPr>
        <p:blipFill>
          <a:blip r:embed="rId2"/>
          <a:stretch>
            <a:fillRect/>
          </a:stretch>
        </p:blipFill>
        <p:spPr>
          <a:xfrm>
            <a:off x="1475656" y="1988840"/>
            <a:ext cx="6572250" cy="3186899"/>
          </a:xfrm>
        </p:spPr>
      </p:pic>
      <p:sp>
        <p:nvSpPr>
          <p:cNvPr id="7" name="TextBox 6">
            <a:extLst>
              <a:ext uri="{FF2B5EF4-FFF2-40B4-BE49-F238E27FC236}">
                <a16:creationId xmlns:a16="http://schemas.microsoft.com/office/drawing/2014/main" id="{83FD7093-7921-D996-53AB-22E45D27E57D}"/>
              </a:ext>
            </a:extLst>
          </p:cNvPr>
          <p:cNvSpPr txBox="1"/>
          <p:nvPr/>
        </p:nvSpPr>
        <p:spPr>
          <a:xfrm>
            <a:off x="683568" y="5355744"/>
            <a:ext cx="7776864" cy="646331"/>
          </a:xfrm>
          <a:prstGeom prst="rect">
            <a:avLst/>
          </a:prstGeom>
          <a:noFill/>
        </p:spPr>
        <p:txBody>
          <a:bodyPr wrap="square" rtlCol="0">
            <a:spAutoFit/>
          </a:bodyPr>
          <a:lstStyle/>
          <a:p>
            <a:r>
              <a:rPr lang="en-US" dirty="0"/>
              <a:t>This graphs gives information about Total Number of matches played in different stadium. Eden gardens hosted the highest number of matches.</a:t>
            </a:r>
          </a:p>
        </p:txBody>
      </p:sp>
    </p:spTree>
    <p:extLst>
      <p:ext uri="{BB962C8B-B14F-4D97-AF65-F5344CB8AC3E}">
        <p14:creationId xmlns:p14="http://schemas.microsoft.com/office/powerpoint/2010/main" val="2727388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F1D79-475C-BB22-6A4C-99560466A704}"/>
              </a:ext>
            </a:extLst>
          </p:cNvPr>
          <p:cNvSpPr>
            <a:spLocks noGrp="1"/>
          </p:cNvSpPr>
          <p:nvPr>
            <p:ph type="title"/>
          </p:nvPr>
        </p:nvSpPr>
        <p:spPr/>
        <p:txBody>
          <a:bodyPr/>
          <a:lstStyle/>
          <a:p>
            <a:r>
              <a:rPr lang="en-US" dirty="0"/>
              <a:t>visualization</a:t>
            </a:r>
          </a:p>
        </p:txBody>
      </p:sp>
      <p:pic>
        <p:nvPicPr>
          <p:cNvPr id="5" name="Content Placeholder 4">
            <a:extLst>
              <a:ext uri="{FF2B5EF4-FFF2-40B4-BE49-F238E27FC236}">
                <a16:creationId xmlns:a16="http://schemas.microsoft.com/office/drawing/2014/main" id="{B4C8F169-4FDA-5649-1268-A92C3FD38D7F}"/>
              </a:ext>
            </a:extLst>
          </p:cNvPr>
          <p:cNvPicPr>
            <a:picLocks noGrp="1" noChangeAspect="1"/>
          </p:cNvPicPr>
          <p:nvPr>
            <p:ph idx="1"/>
          </p:nvPr>
        </p:nvPicPr>
        <p:blipFill>
          <a:blip r:embed="rId2"/>
          <a:stretch>
            <a:fillRect/>
          </a:stretch>
        </p:blipFill>
        <p:spPr>
          <a:xfrm>
            <a:off x="2005556" y="1923155"/>
            <a:ext cx="5376633" cy="3449638"/>
          </a:xfrm>
        </p:spPr>
      </p:pic>
      <p:sp>
        <p:nvSpPr>
          <p:cNvPr id="7" name="TextBox 6">
            <a:extLst>
              <a:ext uri="{FF2B5EF4-FFF2-40B4-BE49-F238E27FC236}">
                <a16:creationId xmlns:a16="http://schemas.microsoft.com/office/drawing/2014/main" id="{1B6BB17D-4C4C-BF5F-6D2C-6446E5391560}"/>
              </a:ext>
            </a:extLst>
          </p:cNvPr>
          <p:cNvSpPr txBox="1"/>
          <p:nvPr/>
        </p:nvSpPr>
        <p:spPr>
          <a:xfrm>
            <a:off x="539552" y="5456543"/>
            <a:ext cx="8352928" cy="646331"/>
          </a:xfrm>
          <a:prstGeom prst="rect">
            <a:avLst/>
          </a:prstGeom>
          <a:noFill/>
        </p:spPr>
        <p:txBody>
          <a:bodyPr wrap="square" rtlCol="0">
            <a:spAutoFit/>
          </a:bodyPr>
          <a:lstStyle/>
          <a:p>
            <a:r>
              <a:rPr lang="en-US" dirty="0"/>
              <a:t>This graph gives information about Toss decision. Most of the teams choose to field after they won the toss.</a:t>
            </a:r>
          </a:p>
        </p:txBody>
      </p:sp>
    </p:spTree>
    <p:extLst>
      <p:ext uri="{BB962C8B-B14F-4D97-AF65-F5344CB8AC3E}">
        <p14:creationId xmlns:p14="http://schemas.microsoft.com/office/powerpoint/2010/main" val="1491773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95294-170E-6103-4399-62DC3D8CBE16}"/>
              </a:ext>
            </a:extLst>
          </p:cNvPr>
          <p:cNvSpPr>
            <a:spLocks noGrp="1"/>
          </p:cNvSpPr>
          <p:nvPr>
            <p:ph type="title"/>
          </p:nvPr>
        </p:nvSpPr>
        <p:spPr/>
        <p:txBody>
          <a:bodyPr>
            <a:normAutofit/>
          </a:bodyPr>
          <a:lstStyle/>
          <a:p>
            <a:r>
              <a:rPr lang="en-US" sz="1800" dirty="0"/>
              <a:t>Visualization</a:t>
            </a:r>
            <a:endParaRPr lang="en-IN" sz="1800" dirty="0"/>
          </a:p>
        </p:txBody>
      </p:sp>
      <p:pic>
        <p:nvPicPr>
          <p:cNvPr id="7" name="Content Placeholder 6">
            <a:extLst>
              <a:ext uri="{FF2B5EF4-FFF2-40B4-BE49-F238E27FC236}">
                <a16:creationId xmlns:a16="http://schemas.microsoft.com/office/drawing/2014/main" id="{619D0BF6-31A8-C4EA-2C40-B4D74CC9B49D}"/>
              </a:ext>
            </a:extLst>
          </p:cNvPr>
          <p:cNvPicPr>
            <a:picLocks noGrp="1" noChangeAspect="1"/>
          </p:cNvPicPr>
          <p:nvPr>
            <p:ph idx="1"/>
          </p:nvPr>
        </p:nvPicPr>
        <p:blipFill>
          <a:blip r:embed="rId3"/>
          <a:stretch>
            <a:fillRect/>
          </a:stretch>
        </p:blipFill>
        <p:spPr>
          <a:xfrm>
            <a:off x="2930283" y="1916832"/>
            <a:ext cx="3597758" cy="3449638"/>
          </a:xfrm>
        </p:spPr>
      </p:pic>
      <p:sp>
        <p:nvSpPr>
          <p:cNvPr id="8" name="TextBox 7">
            <a:extLst>
              <a:ext uri="{FF2B5EF4-FFF2-40B4-BE49-F238E27FC236}">
                <a16:creationId xmlns:a16="http://schemas.microsoft.com/office/drawing/2014/main" id="{5223B05A-F2C1-C52A-0EEE-D784F14E1261}"/>
              </a:ext>
            </a:extLst>
          </p:cNvPr>
          <p:cNvSpPr txBox="1"/>
          <p:nvPr/>
        </p:nvSpPr>
        <p:spPr>
          <a:xfrm>
            <a:off x="179512" y="5440714"/>
            <a:ext cx="8784976" cy="646331"/>
          </a:xfrm>
          <a:prstGeom prst="rect">
            <a:avLst/>
          </a:prstGeom>
          <a:noFill/>
        </p:spPr>
        <p:txBody>
          <a:bodyPr wrap="square" rtlCol="0">
            <a:spAutoFit/>
          </a:bodyPr>
          <a:lstStyle/>
          <a:p>
            <a:r>
              <a:rPr lang="en-US" dirty="0"/>
              <a:t>This graph gives information about </a:t>
            </a:r>
            <a:r>
              <a:rPr lang="en-US" dirty="0" err="1"/>
              <a:t>runs_left,balls_left,wickets,Total_runs</a:t>
            </a:r>
            <a:r>
              <a:rPr lang="en-US" dirty="0"/>
              <a:t> vs Required </a:t>
            </a:r>
            <a:r>
              <a:rPr lang="en-US" dirty="0" err="1"/>
              <a:t>run_rate</a:t>
            </a:r>
            <a:r>
              <a:rPr lang="en-US" dirty="0"/>
              <a:t> and </a:t>
            </a:r>
            <a:r>
              <a:rPr lang="en-US" dirty="0" err="1"/>
              <a:t>currrent_runrate</a:t>
            </a:r>
            <a:endParaRPr lang="en-US" dirty="0"/>
          </a:p>
        </p:txBody>
      </p:sp>
    </p:spTree>
    <p:extLst>
      <p:ext uri="{BB962C8B-B14F-4D97-AF65-F5344CB8AC3E}">
        <p14:creationId xmlns:p14="http://schemas.microsoft.com/office/powerpoint/2010/main" val="1352704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3B12-34B2-355E-308C-125361766366}"/>
              </a:ext>
            </a:extLst>
          </p:cNvPr>
          <p:cNvSpPr>
            <a:spLocks noGrp="1"/>
          </p:cNvSpPr>
          <p:nvPr>
            <p:ph type="title"/>
          </p:nvPr>
        </p:nvSpPr>
        <p:spPr/>
        <p:txBody>
          <a:bodyPr/>
          <a:lstStyle/>
          <a:p>
            <a:r>
              <a:rPr lang="en-US" dirty="0"/>
              <a:t>Deploy and maintenance</a:t>
            </a:r>
          </a:p>
        </p:txBody>
      </p:sp>
      <p:sp>
        <p:nvSpPr>
          <p:cNvPr id="3" name="Content Placeholder 2">
            <a:extLst>
              <a:ext uri="{FF2B5EF4-FFF2-40B4-BE49-F238E27FC236}">
                <a16:creationId xmlns:a16="http://schemas.microsoft.com/office/drawing/2014/main" id="{41081710-FDAA-F27B-1D3D-0B124670F5D5}"/>
              </a:ext>
            </a:extLst>
          </p:cNvPr>
          <p:cNvSpPr>
            <a:spLocks noGrp="1"/>
          </p:cNvSpPr>
          <p:nvPr>
            <p:ph idx="1"/>
          </p:nvPr>
        </p:nvSpPr>
        <p:spPr>
          <a:xfrm>
            <a:off x="1331640" y="1866025"/>
            <a:ext cx="6571342" cy="338839"/>
          </a:xfrm>
        </p:spPr>
        <p:txBody>
          <a:bodyPr>
            <a:normAutofit fontScale="77500" lnSpcReduction="20000"/>
          </a:bodyPr>
          <a:lstStyle/>
          <a:p>
            <a:r>
              <a:rPr lang="en-US" dirty="0" err="1"/>
              <a:t>Github</a:t>
            </a:r>
            <a:endParaRPr lang="en-US" dirty="0"/>
          </a:p>
          <a:p>
            <a:pPr marL="0" indent="0">
              <a:buNone/>
            </a:pPr>
            <a:endParaRPr lang="en-US" dirty="0"/>
          </a:p>
        </p:txBody>
      </p:sp>
      <p:pic>
        <p:nvPicPr>
          <p:cNvPr id="5" name="Picture 4">
            <a:extLst>
              <a:ext uri="{FF2B5EF4-FFF2-40B4-BE49-F238E27FC236}">
                <a16:creationId xmlns:a16="http://schemas.microsoft.com/office/drawing/2014/main" id="{6F9617E6-9838-B059-A397-BEEC4E7CE14E}"/>
              </a:ext>
            </a:extLst>
          </p:cNvPr>
          <p:cNvPicPr>
            <a:picLocks noChangeAspect="1"/>
          </p:cNvPicPr>
          <p:nvPr/>
        </p:nvPicPr>
        <p:blipFill>
          <a:blip r:embed="rId2"/>
          <a:stretch>
            <a:fillRect/>
          </a:stretch>
        </p:blipFill>
        <p:spPr>
          <a:xfrm>
            <a:off x="1187624" y="2217134"/>
            <a:ext cx="7272808" cy="3096344"/>
          </a:xfrm>
          <a:prstGeom prst="rect">
            <a:avLst/>
          </a:prstGeom>
        </p:spPr>
      </p:pic>
      <p:sp>
        <p:nvSpPr>
          <p:cNvPr id="6" name="TextBox 5">
            <a:extLst>
              <a:ext uri="{FF2B5EF4-FFF2-40B4-BE49-F238E27FC236}">
                <a16:creationId xmlns:a16="http://schemas.microsoft.com/office/drawing/2014/main" id="{27B20FC1-3FD4-C243-1895-3FE94B7055BC}"/>
              </a:ext>
            </a:extLst>
          </p:cNvPr>
          <p:cNvSpPr txBox="1"/>
          <p:nvPr/>
        </p:nvSpPr>
        <p:spPr>
          <a:xfrm>
            <a:off x="251520" y="5445224"/>
            <a:ext cx="8712968" cy="369332"/>
          </a:xfrm>
          <a:prstGeom prst="rect">
            <a:avLst/>
          </a:prstGeom>
          <a:noFill/>
        </p:spPr>
        <p:txBody>
          <a:bodyPr wrap="square" rtlCol="0">
            <a:spAutoFit/>
          </a:bodyPr>
          <a:lstStyle/>
          <a:p>
            <a:r>
              <a:rPr lang="en-US" dirty="0"/>
              <a:t>As we push the code and datasets in to GITHUB .</a:t>
            </a:r>
          </a:p>
        </p:txBody>
      </p:sp>
    </p:spTree>
    <p:extLst>
      <p:ext uri="{BB962C8B-B14F-4D97-AF65-F5344CB8AC3E}">
        <p14:creationId xmlns:p14="http://schemas.microsoft.com/office/powerpoint/2010/main" val="4019728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8AECB-9203-6AA5-4D9F-C8C16E62A468}"/>
              </a:ext>
            </a:extLst>
          </p:cNvPr>
          <p:cNvSpPr>
            <a:spLocks noGrp="1"/>
          </p:cNvSpPr>
          <p:nvPr>
            <p:ph type="title"/>
          </p:nvPr>
        </p:nvSpPr>
        <p:spPr/>
        <p:txBody>
          <a:bodyPr/>
          <a:lstStyle/>
          <a:p>
            <a:r>
              <a:rPr lang="en-US" dirty="0"/>
              <a:t>DEPLOYEMENT OF THE MODEL</a:t>
            </a:r>
          </a:p>
        </p:txBody>
      </p:sp>
      <p:pic>
        <p:nvPicPr>
          <p:cNvPr id="5" name="Content Placeholder 4">
            <a:extLst>
              <a:ext uri="{FF2B5EF4-FFF2-40B4-BE49-F238E27FC236}">
                <a16:creationId xmlns:a16="http://schemas.microsoft.com/office/drawing/2014/main" id="{5E3C46F7-A6C3-5179-3850-1BBF68039D29}"/>
              </a:ext>
            </a:extLst>
          </p:cNvPr>
          <p:cNvPicPr>
            <a:picLocks noGrp="1" noChangeAspect="1"/>
          </p:cNvPicPr>
          <p:nvPr>
            <p:ph idx="1"/>
          </p:nvPr>
        </p:nvPicPr>
        <p:blipFill>
          <a:blip r:embed="rId2"/>
          <a:stretch>
            <a:fillRect/>
          </a:stretch>
        </p:blipFill>
        <p:spPr>
          <a:xfrm>
            <a:off x="1443038" y="2090160"/>
            <a:ext cx="6572250" cy="3301568"/>
          </a:xfrm>
        </p:spPr>
      </p:pic>
      <p:sp>
        <p:nvSpPr>
          <p:cNvPr id="6" name="TextBox 5">
            <a:extLst>
              <a:ext uri="{FF2B5EF4-FFF2-40B4-BE49-F238E27FC236}">
                <a16:creationId xmlns:a16="http://schemas.microsoft.com/office/drawing/2014/main" id="{A49994DC-5B99-9E43-8B3B-C50358923ED4}"/>
              </a:ext>
            </a:extLst>
          </p:cNvPr>
          <p:cNvSpPr txBox="1"/>
          <p:nvPr/>
        </p:nvSpPr>
        <p:spPr>
          <a:xfrm>
            <a:off x="251520" y="5589240"/>
            <a:ext cx="8496944" cy="369332"/>
          </a:xfrm>
          <a:prstGeom prst="rect">
            <a:avLst/>
          </a:prstGeom>
          <a:noFill/>
        </p:spPr>
        <p:txBody>
          <a:bodyPr wrap="square" rtlCol="0">
            <a:spAutoFit/>
          </a:bodyPr>
          <a:lstStyle/>
          <a:p>
            <a:r>
              <a:rPr lang="en-US" dirty="0"/>
              <a:t>And the model is ready for the DEPLOYEMENT in HEROKU:Cloud Application platform</a:t>
            </a:r>
          </a:p>
        </p:txBody>
      </p:sp>
    </p:spTree>
    <p:extLst>
      <p:ext uri="{BB962C8B-B14F-4D97-AF65-F5344CB8AC3E}">
        <p14:creationId xmlns:p14="http://schemas.microsoft.com/office/powerpoint/2010/main" val="3353826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C19F0-9A55-DCA9-912B-2DBB360A57E3}"/>
              </a:ext>
            </a:extLst>
          </p:cNvPr>
          <p:cNvSpPr>
            <a:spLocks noGrp="1"/>
          </p:cNvSpPr>
          <p:nvPr>
            <p:ph type="title"/>
          </p:nvPr>
        </p:nvSpPr>
        <p:spPr>
          <a:xfrm>
            <a:off x="1443491" y="804520"/>
            <a:ext cx="6571343" cy="652855"/>
          </a:xfrm>
        </p:spPr>
        <p:txBody>
          <a:bodyPr/>
          <a:lstStyle/>
          <a:p>
            <a:r>
              <a:rPr lang="en-US" dirty="0"/>
              <a:t>OUTPUT</a:t>
            </a:r>
          </a:p>
        </p:txBody>
      </p:sp>
      <p:pic>
        <p:nvPicPr>
          <p:cNvPr id="5" name="Content Placeholder 4">
            <a:extLst>
              <a:ext uri="{FF2B5EF4-FFF2-40B4-BE49-F238E27FC236}">
                <a16:creationId xmlns:a16="http://schemas.microsoft.com/office/drawing/2014/main" id="{9275B21A-40B3-2227-0B76-80835A4FF3BB}"/>
              </a:ext>
            </a:extLst>
          </p:cNvPr>
          <p:cNvPicPr>
            <a:picLocks noGrp="1" noChangeAspect="1"/>
          </p:cNvPicPr>
          <p:nvPr>
            <p:ph idx="1"/>
          </p:nvPr>
        </p:nvPicPr>
        <p:blipFill>
          <a:blip r:embed="rId2"/>
          <a:stretch>
            <a:fillRect/>
          </a:stretch>
        </p:blipFill>
        <p:spPr>
          <a:xfrm>
            <a:off x="1473028" y="1463899"/>
            <a:ext cx="6572250" cy="3411785"/>
          </a:xfrm>
        </p:spPr>
      </p:pic>
      <p:sp>
        <p:nvSpPr>
          <p:cNvPr id="6" name="TextBox 5">
            <a:extLst>
              <a:ext uri="{FF2B5EF4-FFF2-40B4-BE49-F238E27FC236}">
                <a16:creationId xmlns:a16="http://schemas.microsoft.com/office/drawing/2014/main" id="{17532E98-78D8-CCC6-9D9D-4E6BBEDC6E26}"/>
              </a:ext>
            </a:extLst>
          </p:cNvPr>
          <p:cNvSpPr txBox="1"/>
          <p:nvPr/>
        </p:nvSpPr>
        <p:spPr>
          <a:xfrm>
            <a:off x="287524" y="4875684"/>
            <a:ext cx="8568952" cy="923330"/>
          </a:xfrm>
          <a:prstGeom prst="rect">
            <a:avLst/>
          </a:prstGeom>
          <a:noFill/>
        </p:spPr>
        <p:txBody>
          <a:bodyPr wrap="square" rtlCol="0">
            <a:spAutoFit/>
          </a:bodyPr>
          <a:lstStyle/>
          <a:p>
            <a:r>
              <a:rPr lang="en-US" dirty="0"/>
              <a:t>This is outcome of our project where we choose the batting and bowling team and venue of the match. And we will give target, current Score, Overs, wickets fallen in second innings as the inputs.</a:t>
            </a:r>
          </a:p>
        </p:txBody>
      </p:sp>
    </p:spTree>
    <p:extLst>
      <p:ext uri="{BB962C8B-B14F-4D97-AF65-F5344CB8AC3E}">
        <p14:creationId xmlns:p14="http://schemas.microsoft.com/office/powerpoint/2010/main" val="3812886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E363-1ED9-2598-65B9-89DBE302CADE}"/>
              </a:ext>
            </a:extLst>
          </p:cNvPr>
          <p:cNvSpPr>
            <a:spLocks noGrp="1"/>
          </p:cNvSpPr>
          <p:nvPr>
            <p:ph type="title"/>
          </p:nvPr>
        </p:nvSpPr>
        <p:spPr/>
        <p:txBody>
          <a:bodyPr/>
          <a:lstStyle/>
          <a:p>
            <a:r>
              <a:rPr lang="en-US" dirty="0"/>
              <a:t>example</a:t>
            </a:r>
          </a:p>
        </p:txBody>
      </p:sp>
      <p:pic>
        <p:nvPicPr>
          <p:cNvPr id="5" name="Content Placeholder 4">
            <a:extLst>
              <a:ext uri="{FF2B5EF4-FFF2-40B4-BE49-F238E27FC236}">
                <a16:creationId xmlns:a16="http://schemas.microsoft.com/office/drawing/2014/main" id="{5421166B-BED5-F495-9E15-36CD58253249}"/>
              </a:ext>
            </a:extLst>
          </p:cNvPr>
          <p:cNvPicPr>
            <a:picLocks noGrp="1" noChangeAspect="1"/>
          </p:cNvPicPr>
          <p:nvPr>
            <p:ph idx="1"/>
          </p:nvPr>
        </p:nvPicPr>
        <p:blipFill>
          <a:blip r:embed="rId2"/>
          <a:stretch>
            <a:fillRect/>
          </a:stretch>
        </p:blipFill>
        <p:spPr>
          <a:xfrm>
            <a:off x="1460522" y="1628800"/>
            <a:ext cx="6554312" cy="3213075"/>
          </a:xfrm>
        </p:spPr>
      </p:pic>
      <p:sp>
        <p:nvSpPr>
          <p:cNvPr id="6" name="TextBox 5">
            <a:extLst>
              <a:ext uri="{FF2B5EF4-FFF2-40B4-BE49-F238E27FC236}">
                <a16:creationId xmlns:a16="http://schemas.microsoft.com/office/drawing/2014/main" id="{35B18F51-1C55-E63F-05DD-03F6BCA674E0}"/>
              </a:ext>
            </a:extLst>
          </p:cNvPr>
          <p:cNvSpPr txBox="1"/>
          <p:nvPr/>
        </p:nvSpPr>
        <p:spPr>
          <a:xfrm>
            <a:off x="359024" y="4953523"/>
            <a:ext cx="8784976" cy="1200329"/>
          </a:xfrm>
          <a:prstGeom prst="rect">
            <a:avLst/>
          </a:prstGeom>
          <a:noFill/>
        </p:spPr>
        <p:txBody>
          <a:bodyPr wrap="square" rtlCol="0">
            <a:spAutoFit/>
          </a:bodyPr>
          <a:lstStyle/>
          <a:p>
            <a:r>
              <a:rPr lang="en-US" dirty="0"/>
              <a:t>In this example Mumbai Indians scores 174.so175 Is the target for Chennai super kings and Chennai super kings current score is 82 per 2 After10 overs. Our model predicts Chennai Superkings has a 75% chance of winning the match and Mumbai Indians has a 25% chance of winning the match.</a:t>
            </a:r>
          </a:p>
        </p:txBody>
      </p:sp>
    </p:spTree>
    <p:extLst>
      <p:ext uri="{BB962C8B-B14F-4D97-AF65-F5344CB8AC3E}">
        <p14:creationId xmlns:p14="http://schemas.microsoft.com/office/powerpoint/2010/main" val="2330051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7C5B-70F6-F66B-C502-54909B91D860}"/>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Problem overview</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EEB1E9-569D-CD17-35D5-5C503AFFC0A5}"/>
              </a:ext>
            </a:extLst>
          </p:cNvPr>
          <p:cNvSpPr>
            <a:spLocks noGrp="1"/>
          </p:cNvSpPr>
          <p:nvPr>
            <p:ph idx="1"/>
          </p:nvPr>
        </p:nvSpPr>
        <p:spPr/>
        <p:txBody>
          <a:bodyPr>
            <a:normAutofit fontScale="55000" lnSpcReduction="20000"/>
          </a:bodyPr>
          <a:lstStyle/>
          <a:p>
            <a:pPr marL="457200" lvl="0" indent="-355600" algn="l" rtl="0">
              <a:spcBef>
                <a:spcPts val="0"/>
              </a:spcBef>
              <a:spcAft>
                <a:spcPts val="0"/>
              </a:spcAft>
              <a:buClr>
                <a:schemeClr val="dk1"/>
              </a:buClr>
              <a:buSzPts val="2000"/>
              <a:buFont typeface="Times New Roman"/>
              <a:buChar char="●"/>
            </a:pPr>
            <a:r>
              <a:rPr lang="en-US" sz="2800" dirty="0">
                <a:solidFill>
                  <a:schemeClr val="dk1"/>
                </a:solidFill>
                <a:latin typeface="Times New Roman"/>
                <a:ea typeface="Times New Roman"/>
                <a:cs typeface="Times New Roman"/>
                <a:sym typeface="Times New Roman"/>
              </a:rPr>
              <a:t>Cricket, especially the IPL has the maximum uncertainty where a single over can completely change the whole momentum and circumstances of the game.</a:t>
            </a:r>
          </a:p>
          <a:p>
            <a:pPr marL="457200" lvl="0" indent="-355600" algn="l" rtl="0">
              <a:spcBef>
                <a:spcPts val="0"/>
              </a:spcBef>
              <a:spcAft>
                <a:spcPts val="0"/>
              </a:spcAft>
              <a:buClr>
                <a:schemeClr val="dk1"/>
              </a:buClr>
              <a:buSzPts val="2000"/>
              <a:buFont typeface="Times New Roman"/>
              <a:buChar char="●"/>
            </a:pPr>
            <a:r>
              <a:rPr lang="en-US" sz="2800" dirty="0">
                <a:solidFill>
                  <a:schemeClr val="dk1"/>
                </a:solidFill>
                <a:latin typeface="Times New Roman"/>
                <a:ea typeface="Times New Roman"/>
                <a:cs typeface="Times New Roman"/>
                <a:sym typeface="Times New Roman"/>
              </a:rPr>
              <a:t>Doing Sports analysis is the process of collecting past matches data and analyzing them to extract the essential and meaningful insights.</a:t>
            </a:r>
          </a:p>
          <a:p>
            <a:pPr marL="457200" marR="0" lvl="0" indent="-355600" algn="l" rtl="0">
              <a:spcBef>
                <a:spcPts val="0"/>
              </a:spcBef>
              <a:spcAft>
                <a:spcPts val="0"/>
              </a:spcAft>
              <a:buClr>
                <a:srgbClr val="000000"/>
              </a:buClr>
              <a:buSzPts val="2000"/>
              <a:buFont typeface="Times New Roman"/>
              <a:buChar char="●"/>
            </a:pPr>
            <a:r>
              <a:rPr lang="en-US" sz="2800" dirty="0">
                <a:solidFill>
                  <a:srgbClr val="000000"/>
                </a:solidFill>
                <a:latin typeface="Times New Roman"/>
                <a:ea typeface="Times New Roman"/>
                <a:cs typeface="Times New Roman"/>
                <a:sym typeface="Times New Roman"/>
              </a:rPr>
              <a:t>Using descriptive and inferential statistics, this dataset is a gold mine depending on how deep the analysis is done and on top of that the dat</a:t>
            </a:r>
            <a:r>
              <a:rPr lang="en-US" sz="2800" dirty="0">
                <a:latin typeface="Times New Roman"/>
                <a:ea typeface="Times New Roman"/>
                <a:cs typeface="Times New Roman"/>
                <a:sym typeface="Times New Roman"/>
              </a:rPr>
              <a:t>a of 2019 is also available</a:t>
            </a:r>
            <a:r>
              <a:rPr lang="en-US" sz="2800" dirty="0">
                <a:solidFill>
                  <a:srgbClr val="000000"/>
                </a:solidFill>
                <a:latin typeface="Times New Roman"/>
                <a:ea typeface="Times New Roman"/>
                <a:cs typeface="Times New Roman"/>
                <a:sym typeface="Times New Roman"/>
              </a:rPr>
              <a:t>.</a:t>
            </a:r>
            <a:endParaRPr lang="en-US" sz="2800" dirty="0">
              <a:latin typeface="Times New Roman"/>
              <a:ea typeface="Times New Roman"/>
              <a:cs typeface="Times New Roman"/>
              <a:sym typeface="Times New Roman"/>
            </a:endParaRPr>
          </a:p>
          <a:p>
            <a:pPr marL="457200" marR="0" lvl="0" indent="-355600" algn="l" rtl="0">
              <a:spcBef>
                <a:spcPts val="0"/>
              </a:spcBef>
              <a:spcAft>
                <a:spcPts val="0"/>
              </a:spcAft>
              <a:buClr>
                <a:srgbClr val="000000"/>
              </a:buClr>
              <a:buSzPts val="2000"/>
              <a:buFont typeface="Times New Roman"/>
              <a:buChar char="●"/>
            </a:pPr>
            <a:r>
              <a:rPr lang="en-US" sz="2800" dirty="0">
                <a:solidFill>
                  <a:srgbClr val="000000"/>
                </a:solidFill>
                <a:latin typeface="Times New Roman"/>
                <a:ea typeface="Times New Roman"/>
                <a:cs typeface="Times New Roman"/>
                <a:sym typeface="Times New Roman"/>
              </a:rPr>
              <a:t>Visualization of this dataset is the key part of our project as it c</a:t>
            </a:r>
            <a:r>
              <a:rPr lang="en-US" sz="2800" dirty="0">
                <a:latin typeface="Times New Roman"/>
                <a:ea typeface="Times New Roman"/>
                <a:cs typeface="Times New Roman"/>
                <a:sym typeface="Times New Roman"/>
              </a:rPr>
              <a:t>over lot of factors determining the winner of match</a:t>
            </a:r>
            <a:r>
              <a:rPr lang="en-US" sz="2800" dirty="0">
                <a:solidFill>
                  <a:srgbClr val="000000"/>
                </a:solidFill>
                <a:latin typeface="Times New Roman"/>
                <a:ea typeface="Times New Roman"/>
                <a:cs typeface="Times New Roman"/>
                <a:sym typeface="Times New Roman"/>
              </a:rPr>
              <a:t>.</a:t>
            </a:r>
            <a:endParaRPr lang="en-US" sz="2800" dirty="0">
              <a:latin typeface="Times New Roman"/>
              <a:ea typeface="Times New Roman"/>
              <a:cs typeface="Times New Roman"/>
              <a:sym typeface="Times New Roman"/>
            </a:endParaRPr>
          </a:p>
          <a:p>
            <a:pPr marL="457200" marR="0" lvl="0" indent="-355600" algn="l" rtl="0">
              <a:spcBef>
                <a:spcPts val="0"/>
              </a:spcBef>
              <a:spcAft>
                <a:spcPts val="0"/>
              </a:spcAft>
              <a:buSzPts val="2000"/>
              <a:buFont typeface="Times New Roman"/>
              <a:buChar char="●"/>
            </a:pPr>
            <a:r>
              <a:rPr lang="en-US" sz="2800" dirty="0">
                <a:latin typeface="Times New Roman"/>
                <a:ea typeface="Times New Roman"/>
                <a:cs typeface="Times New Roman"/>
                <a:sym typeface="Times New Roman"/>
              </a:rPr>
              <a:t>As the IPL happens every year and is very popular in India therefore analysis</a:t>
            </a:r>
          </a:p>
          <a:p>
            <a:pPr marL="0" marR="0" lvl="0" indent="457200" algn="l" rtl="0">
              <a:spcBef>
                <a:spcPts val="0"/>
              </a:spcBef>
              <a:spcAft>
                <a:spcPts val="0"/>
              </a:spcAft>
              <a:buNone/>
            </a:pPr>
            <a:r>
              <a:rPr lang="en-US" sz="2800" dirty="0">
                <a:latin typeface="Times New Roman"/>
                <a:ea typeface="Times New Roman"/>
                <a:cs typeface="Times New Roman"/>
                <a:sym typeface="Times New Roman"/>
              </a:rPr>
              <a:t>and finding insights can be very useful for future matches.  </a:t>
            </a:r>
            <a:endParaRPr lang="en-US" sz="2800" dirty="0">
              <a:solidFill>
                <a:srgbClr val="000000"/>
              </a:solidFill>
              <a:latin typeface="Times New Roman"/>
              <a:ea typeface="Times New Roman"/>
              <a:cs typeface="Times New Roman"/>
              <a:sym typeface="Times New Roman"/>
            </a:endParaRPr>
          </a:p>
          <a:p>
            <a:endParaRPr lang="en-IN" dirty="0"/>
          </a:p>
        </p:txBody>
      </p:sp>
    </p:spTree>
    <p:extLst>
      <p:ext uri="{BB962C8B-B14F-4D97-AF65-F5344CB8AC3E}">
        <p14:creationId xmlns:p14="http://schemas.microsoft.com/office/powerpoint/2010/main" val="2423847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F61D4-06A2-0E02-6234-3D594E6AD7E8}"/>
              </a:ext>
            </a:extLst>
          </p:cNvPr>
          <p:cNvSpPr>
            <a:spLocks noGrp="1"/>
          </p:cNvSpPr>
          <p:nvPr>
            <p:ph type="title"/>
          </p:nvPr>
        </p:nvSpPr>
        <p:spPr/>
        <p:txBody>
          <a:bodyPr/>
          <a:lstStyle/>
          <a:p>
            <a:r>
              <a:rPr lang="en-US" dirty="0"/>
              <a:t>Conclusions</a:t>
            </a:r>
            <a:endParaRPr lang="en-IN" dirty="0"/>
          </a:p>
        </p:txBody>
      </p:sp>
      <p:sp>
        <p:nvSpPr>
          <p:cNvPr id="3" name="Content Placeholder 2">
            <a:extLst>
              <a:ext uri="{FF2B5EF4-FFF2-40B4-BE49-F238E27FC236}">
                <a16:creationId xmlns:a16="http://schemas.microsoft.com/office/drawing/2014/main" id="{0CDF37D0-F32F-D271-C918-111752B2BF64}"/>
              </a:ext>
            </a:extLst>
          </p:cNvPr>
          <p:cNvSpPr>
            <a:spLocks noGrp="1"/>
          </p:cNvSpPr>
          <p:nvPr>
            <p:ph idx="1"/>
          </p:nvPr>
        </p:nvSpPr>
        <p:spPr/>
        <p:txBody>
          <a:bodyPr>
            <a:normAutofit fontScale="55000" lnSpcReduction="20000"/>
          </a:bodyPr>
          <a:lstStyle/>
          <a:p>
            <a:pPr marL="457200" lvl="0" indent="-355600" algn="just" rtl="0">
              <a:spcBef>
                <a:spcPts val="0"/>
              </a:spcBef>
              <a:spcAft>
                <a:spcPts val="0"/>
              </a:spcAft>
              <a:buClr>
                <a:schemeClr val="dk1"/>
              </a:buClr>
              <a:buSzPts val="2000"/>
              <a:buFont typeface="Times New Roman"/>
              <a:buChar char="●"/>
            </a:pPr>
            <a:r>
              <a:rPr lang="en-US" sz="2800" dirty="0">
                <a:solidFill>
                  <a:schemeClr val="dk1"/>
                </a:solidFill>
                <a:latin typeface="Times New Roman"/>
                <a:ea typeface="Times New Roman"/>
                <a:cs typeface="Times New Roman"/>
                <a:sym typeface="Times New Roman"/>
              </a:rPr>
              <a:t>From the analysis, it was concluded that Chennai Super Kings and Mumbai Indians are more likely to win upcoming IPL seasons.</a:t>
            </a:r>
          </a:p>
          <a:p>
            <a:pPr marL="457200" lvl="0" indent="-355600" algn="just" rtl="0">
              <a:spcBef>
                <a:spcPts val="0"/>
              </a:spcBef>
              <a:spcAft>
                <a:spcPts val="0"/>
              </a:spcAft>
              <a:buClr>
                <a:schemeClr val="dk1"/>
              </a:buClr>
              <a:buSzPts val="2000"/>
              <a:buFont typeface="Times New Roman"/>
              <a:buChar char="●"/>
            </a:pPr>
            <a:r>
              <a:rPr lang="en-US" sz="2800" dirty="0">
                <a:solidFill>
                  <a:schemeClr val="dk1"/>
                </a:solidFill>
                <a:latin typeface="Times New Roman"/>
                <a:ea typeface="Times New Roman"/>
                <a:cs typeface="Times New Roman"/>
                <a:sym typeface="Times New Roman"/>
              </a:rPr>
              <a:t>Kolkata, Bangalore and Delhi is more likely to have bad weather during the IPL season.</a:t>
            </a:r>
          </a:p>
          <a:p>
            <a:pPr marL="457200" lvl="0" indent="-355600" algn="just" rtl="0">
              <a:spcBef>
                <a:spcPts val="0"/>
              </a:spcBef>
              <a:spcAft>
                <a:spcPts val="0"/>
              </a:spcAft>
              <a:buClr>
                <a:schemeClr val="dk1"/>
              </a:buClr>
              <a:buSzPts val="2000"/>
              <a:buFont typeface="Times New Roman"/>
              <a:buChar char="●"/>
            </a:pPr>
            <a:r>
              <a:rPr lang="en-US" sz="2800" dirty="0">
                <a:solidFill>
                  <a:schemeClr val="dk1"/>
                </a:solidFill>
                <a:latin typeface="Times New Roman"/>
                <a:ea typeface="Times New Roman"/>
                <a:cs typeface="Times New Roman"/>
                <a:sym typeface="Times New Roman"/>
              </a:rPr>
              <a:t>Teams have won more matches in their home grounds.</a:t>
            </a:r>
          </a:p>
          <a:p>
            <a:pPr marL="457200" lvl="0" indent="-355600" algn="just" rtl="0">
              <a:spcBef>
                <a:spcPts val="0"/>
              </a:spcBef>
              <a:spcAft>
                <a:spcPts val="0"/>
              </a:spcAft>
              <a:buClr>
                <a:schemeClr val="dk1"/>
              </a:buClr>
              <a:buSzPts val="2000"/>
              <a:buFont typeface="Times New Roman"/>
              <a:buChar char="●"/>
            </a:pPr>
            <a:r>
              <a:rPr lang="en-US" sz="2800" dirty="0">
                <a:solidFill>
                  <a:schemeClr val="dk1"/>
                </a:solidFill>
                <a:latin typeface="Times New Roman"/>
                <a:ea typeface="Times New Roman"/>
                <a:cs typeface="Times New Roman"/>
                <a:sym typeface="Times New Roman"/>
              </a:rPr>
              <a:t>M </a:t>
            </a:r>
            <a:r>
              <a:rPr lang="en-US" sz="2800" dirty="0" err="1">
                <a:solidFill>
                  <a:schemeClr val="dk1"/>
                </a:solidFill>
                <a:latin typeface="Times New Roman"/>
                <a:ea typeface="Times New Roman"/>
                <a:cs typeface="Times New Roman"/>
                <a:sym typeface="Times New Roman"/>
              </a:rPr>
              <a:t>Chinnaswamy</a:t>
            </a:r>
            <a:r>
              <a:rPr lang="en-US" sz="2800" dirty="0">
                <a:solidFill>
                  <a:schemeClr val="dk1"/>
                </a:solidFill>
                <a:latin typeface="Times New Roman"/>
                <a:ea typeface="Times New Roman"/>
                <a:cs typeface="Times New Roman"/>
                <a:sym typeface="Times New Roman"/>
              </a:rPr>
              <a:t> stadium and Eden Gardens is best Suited for Feilding and MA Chidambaram Stadium, </a:t>
            </a:r>
            <a:r>
              <a:rPr lang="en-US" sz="2800" dirty="0" err="1">
                <a:solidFill>
                  <a:schemeClr val="dk1"/>
                </a:solidFill>
                <a:latin typeface="Times New Roman"/>
                <a:ea typeface="Times New Roman"/>
                <a:cs typeface="Times New Roman"/>
                <a:sym typeface="Times New Roman"/>
              </a:rPr>
              <a:t>Chepauk</a:t>
            </a:r>
            <a:r>
              <a:rPr lang="en-US" sz="2800" dirty="0">
                <a:solidFill>
                  <a:schemeClr val="dk1"/>
                </a:solidFill>
                <a:latin typeface="Times New Roman"/>
                <a:ea typeface="Times New Roman"/>
                <a:cs typeface="Times New Roman"/>
                <a:sym typeface="Times New Roman"/>
              </a:rPr>
              <a:t> is best suited for Batting.</a:t>
            </a:r>
          </a:p>
          <a:p>
            <a:pPr marL="457200" lvl="0" indent="-355600" algn="just" rtl="0">
              <a:spcBef>
                <a:spcPts val="0"/>
              </a:spcBef>
              <a:spcAft>
                <a:spcPts val="0"/>
              </a:spcAft>
              <a:buClr>
                <a:schemeClr val="dk1"/>
              </a:buClr>
              <a:buSzPts val="2000"/>
              <a:buFont typeface="Times New Roman"/>
              <a:buChar char="●"/>
            </a:pPr>
            <a:r>
              <a:rPr lang="en-US" sz="2800" dirty="0">
                <a:solidFill>
                  <a:schemeClr val="dk1"/>
                </a:solidFill>
                <a:latin typeface="Times New Roman"/>
                <a:ea typeface="Times New Roman"/>
                <a:cs typeface="Times New Roman"/>
                <a:sym typeface="Times New Roman"/>
              </a:rPr>
              <a:t>At Mumbai highest number of matches has been played.</a:t>
            </a:r>
          </a:p>
          <a:p>
            <a:pPr marL="457200" lvl="0" indent="-355600" algn="just" rtl="0">
              <a:spcBef>
                <a:spcPts val="0"/>
              </a:spcBef>
              <a:spcAft>
                <a:spcPts val="0"/>
              </a:spcAft>
              <a:buClr>
                <a:schemeClr val="dk1"/>
              </a:buClr>
              <a:buSzPts val="2000"/>
              <a:buFont typeface="Times New Roman"/>
              <a:buChar char="●"/>
            </a:pPr>
            <a:r>
              <a:rPr lang="en-US" sz="2800" dirty="0">
                <a:solidFill>
                  <a:schemeClr val="dk1"/>
                </a:solidFill>
                <a:latin typeface="Times New Roman"/>
                <a:ea typeface="Times New Roman"/>
                <a:cs typeface="Times New Roman"/>
                <a:sym typeface="Times New Roman"/>
              </a:rPr>
              <a:t>Chris Gayle has most title for man of the matches </a:t>
            </a:r>
            <a:r>
              <a:rPr lang="en-US" sz="2800" dirty="0" err="1">
                <a:solidFill>
                  <a:schemeClr val="dk1"/>
                </a:solidFill>
                <a:latin typeface="Times New Roman"/>
                <a:ea typeface="Times New Roman"/>
                <a:cs typeface="Times New Roman"/>
                <a:sym typeface="Times New Roman"/>
              </a:rPr>
              <a:t>i.e</a:t>
            </a:r>
            <a:r>
              <a:rPr lang="en-US" sz="2800" dirty="0">
                <a:solidFill>
                  <a:schemeClr val="dk1"/>
                </a:solidFill>
                <a:latin typeface="Times New Roman"/>
                <a:ea typeface="Times New Roman"/>
                <a:cs typeface="Times New Roman"/>
                <a:sym typeface="Times New Roman"/>
              </a:rPr>
              <a:t> 21.</a:t>
            </a:r>
          </a:p>
          <a:p>
            <a:pPr marL="457200" lvl="0" indent="-355600" algn="just" rtl="0">
              <a:spcBef>
                <a:spcPts val="0"/>
              </a:spcBef>
              <a:spcAft>
                <a:spcPts val="0"/>
              </a:spcAft>
              <a:buClr>
                <a:schemeClr val="dk1"/>
              </a:buClr>
              <a:buSzPts val="2000"/>
              <a:buFont typeface="Times New Roman"/>
              <a:buChar char="●"/>
            </a:pPr>
            <a:r>
              <a:rPr lang="en-US" sz="2800" dirty="0">
                <a:solidFill>
                  <a:schemeClr val="dk1"/>
                </a:solidFill>
                <a:latin typeface="Times New Roman"/>
                <a:ea typeface="Times New Roman"/>
                <a:cs typeface="Times New Roman"/>
                <a:sym typeface="Times New Roman"/>
              </a:rPr>
              <a:t>Delhi Capitals has more chances of winning the toss followed by Deccan Chargers but Delhi Capitals has played only two seasons.</a:t>
            </a:r>
          </a:p>
          <a:p>
            <a:pPr marL="457200" lvl="0" indent="-355600" algn="just" rtl="0">
              <a:spcBef>
                <a:spcPts val="0"/>
              </a:spcBef>
              <a:spcAft>
                <a:spcPts val="0"/>
              </a:spcAft>
              <a:buClr>
                <a:schemeClr val="dk1"/>
              </a:buClr>
              <a:buSzPts val="2000"/>
              <a:buFont typeface="Times New Roman"/>
              <a:buChar char="●"/>
            </a:pPr>
            <a:r>
              <a:rPr lang="en-US" sz="2800" dirty="0">
                <a:solidFill>
                  <a:schemeClr val="dk1"/>
                </a:solidFill>
                <a:latin typeface="Times New Roman"/>
                <a:ea typeface="Times New Roman"/>
                <a:cs typeface="Times New Roman"/>
                <a:sym typeface="Times New Roman"/>
              </a:rPr>
              <a:t>There is no linear relation between </a:t>
            </a:r>
            <a:r>
              <a:rPr lang="en-US" sz="2800" dirty="0" err="1">
                <a:solidFill>
                  <a:schemeClr val="dk1"/>
                </a:solidFill>
                <a:latin typeface="Times New Roman"/>
                <a:ea typeface="Times New Roman"/>
                <a:cs typeface="Times New Roman"/>
                <a:sym typeface="Times New Roman"/>
              </a:rPr>
              <a:t>win_by_runs</a:t>
            </a:r>
            <a:r>
              <a:rPr lang="en-US" sz="2800" dirty="0">
                <a:solidFill>
                  <a:schemeClr val="dk1"/>
                </a:solidFill>
                <a:latin typeface="Times New Roman"/>
                <a:ea typeface="Times New Roman"/>
                <a:cs typeface="Times New Roman"/>
                <a:sym typeface="Times New Roman"/>
              </a:rPr>
              <a:t> and </a:t>
            </a:r>
            <a:r>
              <a:rPr lang="en-US" sz="2800" dirty="0" err="1">
                <a:solidFill>
                  <a:schemeClr val="dk1"/>
                </a:solidFill>
                <a:latin typeface="Times New Roman"/>
                <a:ea typeface="Times New Roman"/>
                <a:cs typeface="Times New Roman"/>
                <a:sym typeface="Times New Roman"/>
              </a:rPr>
              <a:t>win_by_wicket</a:t>
            </a:r>
            <a:r>
              <a:rPr lang="en-US" sz="2800" dirty="0">
                <a:solidFill>
                  <a:schemeClr val="dk1"/>
                </a:solidFill>
                <a:latin typeface="Times New Roman"/>
                <a:ea typeface="Times New Roman"/>
                <a:cs typeface="Times New Roman"/>
                <a:sym typeface="Times New Roman"/>
              </a:rPr>
              <a:t> as correlation coefficient is negative.</a:t>
            </a:r>
          </a:p>
          <a:p>
            <a:endParaRPr lang="en-IN" dirty="0"/>
          </a:p>
        </p:txBody>
      </p:sp>
    </p:spTree>
    <p:extLst>
      <p:ext uri="{BB962C8B-B14F-4D97-AF65-F5344CB8AC3E}">
        <p14:creationId xmlns:p14="http://schemas.microsoft.com/office/powerpoint/2010/main" val="3016323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5FA0-440B-0E70-36DD-94AD9BDC7A1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6A2E9BA-35C9-705C-5C9F-38B88A717E64}"/>
              </a:ext>
            </a:extLst>
          </p:cNvPr>
          <p:cNvSpPr>
            <a:spLocks noGrp="1"/>
          </p:cNvSpPr>
          <p:nvPr>
            <p:ph idx="1"/>
          </p:nvPr>
        </p:nvSpPr>
        <p:spPr/>
        <p:txBody>
          <a:bodyPr>
            <a:normAutofit fontScale="55000" lnSpcReduction="20000"/>
          </a:bodyPr>
          <a:lstStyle/>
          <a:p>
            <a:pPr marL="457200" marR="0" lvl="0" indent="-355600" algn="just" rtl="0">
              <a:spcBef>
                <a:spcPts val="0"/>
              </a:spcBef>
              <a:spcAft>
                <a:spcPts val="0"/>
              </a:spcAft>
              <a:buSzPts val="2000"/>
              <a:buFont typeface="Times New Roman"/>
              <a:buChar char="●"/>
            </a:pPr>
            <a:r>
              <a:rPr lang="en-US" sz="2800" dirty="0">
                <a:latin typeface="Times New Roman"/>
                <a:ea typeface="Times New Roman"/>
                <a:cs typeface="Times New Roman"/>
                <a:sym typeface="Times New Roman"/>
              </a:rPr>
              <a:t>Totally 13 teams has participated in IPL History and few teams like: Pune Warriors, Kochi Tuskers Kerala, Rising Pune </a:t>
            </a:r>
            <a:r>
              <a:rPr lang="en-US" sz="2800" dirty="0" err="1">
                <a:latin typeface="Times New Roman"/>
                <a:ea typeface="Times New Roman"/>
                <a:cs typeface="Times New Roman"/>
                <a:sym typeface="Times New Roman"/>
              </a:rPr>
              <a:t>Supergiants</a:t>
            </a:r>
            <a:r>
              <a:rPr lang="en-US" sz="2800" dirty="0">
                <a:latin typeface="Times New Roman"/>
                <a:ea typeface="Times New Roman"/>
                <a:cs typeface="Times New Roman"/>
                <a:sym typeface="Times New Roman"/>
              </a:rPr>
              <a:t>, Gujarat Lions  and Delhi Capitals has been only in 2 seasons and their success rate of is good when compared to other teams.</a:t>
            </a:r>
          </a:p>
          <a:p>
            <a:pPr marL="457200" marR="0" lvl="0" indent="-355600" algn="just" rtl="0">
              <a:spcBef>
                <a:spcPts val="0"/>
              </a:spcBef>
              <a:spcAft>
                <a:spcPts val="0"/>
              </a:spcAft>
              <a:buSzPts val="2000"/>
              <a:buFont typeface="Times New Roman"/>
              <a:buChar char="●"/>
            </a:pPr>
            <a:r>
              <a:rPr lang="en-US" sz="2800" dirty="0">
                <a:latin typeface="Times New Roman"/>
                <a:ea typeface="Times New Roman"/>
                <a:cs typeface="Times New Roman"/>
                <a:sym typeface="Times New Roman"/>
              </a:rPr>
              <a:t>Mumbai Indians, Royal Challengers Bangalore and Chennai Super kings are best Defending teams.</a:t>
            </a:r>
          </a:p>
          <a:p>
            <a:pPr marL="457200" marR="0" lvl="0" indent="-355600" algn="just" rtl="0">
              <a:spcBef>
                <a:spcPts val="0"/>
              </a:spcBef>
              <a:spcAft>
                <a:spcPts val="0"/>
              </a:spcAft>
              <a:buSzPts val="2000"/>
              <a:buFont typeface="Times New Roman"/>
              <a:buChar char="●"/>
            </a:pPr>
            <a:r>
              <a:rPr lang="en-US" sz="2800" dirty="0">
                <a:latin typeface="Times New Roman"/>
                <a:ea typeface="Times New Roman"/>
                <a:cs typeface="Times New Roman"/>
                <a:sym typeface="Times New Roman"/>
              </a:rPr>
              <a:t>Royal Challengers Bangalore, Mumbai Indians and Kolkata Knight Riders are the best Chasing teams.</a:t>
            </a:r>
          </a:p>
          <a:p>
            <a:pPr marL="457200" marR="0" lvl="0" indent="-355600" algn="just" rtl="0">
              <a:spcBef>
                <a:spcPts val="0"/>
              </a:spcBef>
              <a:spcAft>
                <a:spcPts val="0"/>
              </a:spcAft>
              <a:buSzPts val="2000"/>
              <a:buFont typeface="Times New Roman"/>
              <a:buChar char="●"/>
            </a:pPr>
            <a:r>
              <a:rPr lang="en-US" sz="2800" dirty="0">
                <a:latin typeface="Times New Roman"/>
                <a:ea typeface="Times New Roman"/>
                <a:cs typeface="Times New Roman"/>
                <a:sym typeface="Times New Roman"/>
              </a:rPr>
              <a:t>From the year 2014 most of the teams are opting to field after winning toss and are also successful in winning the match.</a:t>
            </a:r>
          </a:p>
          <a:p>
            <a:pPr marL="457200" marR="0" lvl="0" indent="-355600" algn="just" rtl="0">
              <a:spcBef>
                <a:spcPts val="0"/>
              </a:spcBef>
              <a:spcAft>
                <a:spcPts val="0"/>
              </a:spcAft>
              <a:buSzPts val="2000"/>
              <a:buFont typeface="Times New Roman"/>
              <a:buChar char="●"/>
            </a:pPr>
            <a:r>
              <a:rPr lang="en-US" sz="2800" dirty="0">
                <a:latin typeface="Times New Roman"/>
                <a:ea typeface="Times New Roman"/>
                <a:cs typeface="Times New Roman"/>
                <a:sym typeface="Times New Roman"/>
              </a:rPr>
              <a:t>Overall Chennai Super Kings and Mumbai Indians have high success rate and these two teams are the most successful teams as CSK has won 4 seasons and MI has won 3 seasons.</a:t>
            </a:r>
          </a:p>
          <a:p>
            <a:endParaRPr lang="en-IN" dirty="0"/>
          </a:p>
        </p:txBody>
      </p:sp>
    </p:spTree>
    <p:extLst>
      <p:ext uri="{BB962C8B-B14F-4D97-AF65-F5344CB8AC3E}">
        <p14:creationId xmlns:p14="http://schemas.microsoft.com/office/powerpoint/2010/main" val="1890721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A3AED-7FED-7EFD-70C9-DF1A911CA93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512A3B3-CCBD-4880-E257-FB1E6CECAF5C}"/>
              </a:ext>
            </a:extLst>
          </p:cNvPr>
          <p:cNvSpPr>
            <a:spLocks noGrp="1"/>
          </p:cNvSpPr>
          <p:nvPr>
            <p:ph idx="1"/>
          </p:nvPr>
        </p:nvSpPr>
        <p:spPr/>
        <p:txBody>
          <a:bodyPr/>
          <a:lstStyle/>
          <a:p>
            <a:endParaRPr lang="en-US" dirty="0"/>
          </a:p>
          <a:p>
            <a:endParaRPr lang="en-IN" dirty="0"/>
          </a:p>
          <a:p>
            <a:endParaRPr lang="en-IN" dirty="0"/>
          </a:p>
          <a:p>
            <a:endParaRPr lang="en-IN" dirty="0"/>
          </a:p>
          <a:p>
            <a:pPr marL="978408" lvl="3" indent="0">
              <a:buNone/>
            </a:pPr>
            <a:r>
              <a:rPr lang="en-IN" sz="5400" dirty="0"/>
              <a:t>THANK YOU</a:t>
            </a:r>
          </a:p>
        </p:txBody>
      </p:sp>
    </p:spTree>
    <p:extLst>
      <p:ext uri="{BB962C8B-B14F-4D97-AF65-F5344CB8AC3E}">
        <p14:creationId xmlns:p14="http://schemas.microsoft.com/office/powerpoint/2010/main" val="3674934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AC9E6-31D9-FAC9-3EB9-79FBBBCD9A6D}"/>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Introduction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91E5AC-56EA-5AE4-EE35-8C4D858844BA}"/>
              </a:ext>
            </a:extLst>
          </p:cNvPr>
          <p:cNvSpPr>
            <a:spLocks noGrp="1"/>
          </p:cNvSpPr>
          <p:nvPr>
            <p:ph idx="1"/>
          </p:nvPr>
        </p:nvSpPr>
        <p:spPr/>
        <p:txBody>
          <a:bodyPr>
            <a:normAutofit fontScale="77500" lnSpcReduction="20000"/>
          </a:bodyPr>
          <a:lstStyle/>
          <a:p>
            <a:pPr marL="457200" marR="0" lvl="0" indent="-355600" algn="l" rtl="0">
              <a:spcBef>
                <a:spcPts val="0"/>
              </a:spcBef>
              <a:spcAft>
                <a:spcPts val="0"/>
              </a:spcAft>
              <a:buClr>
                <a:schemeClr val="dk1"/>
              </a:buClr>
              <a:buSzPts val="2000"/>
              <a:buFont typeface="Times New Roman"/>
              <a:buChar char="●"/>
            </a:pPr>
            <a:r>
              <a:rPr lang="en-US" sz="2800" dirty="0">
                <a:solidFill>
                  <a:schemeClr val="dk1"/>
                </a:solidFill>
                <a:latin typeface="Times New Roman"/>
                <a:ea typeface="Times New Roman"/>
                <a:cs typeface="Times New Roman"/>
                <a:sym typeface="Times New Roman"/>
              </a:rPr>
              <a:t>The idea is to analyze the IPL data hosted by Kaggle to come up with something interesting and useful.</a:t>
            </a:r>
          </a:p>
          <a:p>
            <a:pPr marL="457200" marR="0" lvl="0" indent="-355600" algn="l" rtl="0">
              <a:spcBef>
                <a:spcPts val="0"/>
              </a:spcBef>
              <a:spcAft>
                <a:spcPts val="0"/>
              </a:spcAft>
              <a:buClr>
                <a:schemeClr val="dk1"/>
              </a:buClr>
              <a:buSzPts val="2000"/>
              <a:buFont typeface="Times New Roman"/>
              <a:buChar char="●"/>
            </a:pPr>
            <a:r>
              <a:rPr lang="en-US" sz="2800" dirty="0">
                <a:solidFill>
                  <a:schemeClr val="dk1"/>
                </a:solidFill>
                <a:latin typeface="Times New Roman"/>
                <a:ea typeface="Times New Roman"/>
                <a:cs typeface="Times New Roman"/>
                <a:sym typeface="Times New Roman"/>
              </a:rPr>
              <a:t>The insights from the dataset can really be helpful for the IPL management and team coach to improve themselves. </a:t>
            </a:r>
          </a:p>
          <a:p>
            <a:pPr marL="457200" marR="0" lvl="0" indent="-355600" algn="l" rtl="0">
              <a:spcBef>
                <a:spcPts val="0"/>
              </a:spcBef>
              <a:spcAft>
                <a:spcPts val="0"/>
              </a:spcAft>
              <a:buClr>
                <a:schemeClr val="dk1"/>
              </a:buClr>
              <a:buSzPts val="2000"/>
              <a:buFont typeface="Times New Roman"/>
              <a:buChar char="●"/>
            </a:pPr>
            <a:r>
              <a:rPr lang="en-US" sz="2800" dirty="0">
                <a:solidFill>
                  <a:schemeClr val="dk1"/>
                </a:solidFill>
                <a:latin typeface="Times New Roman"/>
                <a:ea typeface="Times New Roman"/>
                <a:cs typeface="Times New Roman"/>
                <a:sym typeface="Times New Roman"/>
              </a:rPr>
              <a:t>Handling all the factors like effect of home ground and toss winner is the real-world problem.</a:t>
            </a:r>
            <a:endParaRPr lang="en-US" sz="2800" dirty="0"/>
          </a:p>
          <a:p>
            <a:pPr marL="101600" marR="0" lvl="0" indent="0" algn="l" rtl="0">
              <a:spcBef>
                <a:spcPts val="0"/>
              </a:spcBef>
              <a:spcAft>
                <a:spcPts val="0"/>
              </a:spcAft>
              <a:buClr>
                <a:schemeClr val="dk1"/>
              </a:buClr>
              <a:buSzPts val="2000"/>
              <a:buNone/>
            </a:pPr>
            <a:r>
              <a:rPr lang="en-US" sz="2800" dirty="0">
                <a:solidFill>
                  <a:schemeClr val="dk1"/>
                </a:solidFill>
                <a:latin typeface="Times New Roman"/>
                <a:ea typeface="Times New Roman"/>
                <a:cs typeface="Times New Roman"/>
                <a:sym typeface="Times New Roman"/>
              </a:rPr>
              <a:t> </a:t>
            </a:r>
            <a:endParaRPr lang="en-IN" dirty="0"/>
          </a:p>
        </p:txBody>
      </p:sp>
    </p:spTree>
    <p:extLst>
      <p:ext uri="{BB962C8B-B14F-4D97-AF65-F5344CB8AC3E}">
        <p14:creationId xmlns:p14="http://schemas.microsoft.com/office/powerpoint/2010/main" val="3747409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42B6CE-0BF3-7A75-D67A-F8108D6370AB}"/>
              </a:ext>
            </a:extLst>
          </p:cNvPr>
          <p:cNvSpPr>
            <a:spLocks noGrp="1"/>
          </p:cNvSpPr>
          <p:nvPr>
            <p:ph idx="1"/>
          </p:nvPr>
        </p:nvSpPr>
        <p:spPr/>
        <p:txBody>
          <a:bodyPr/>
          <a:lstStyle/>
          <a:p>
            <a:r>
              <a:rPr lang="en-US" sz="2400" dirty="0">
                <a:solidFill>
                  <a:schemeClr val="dk1"/>
                </a:solidFill>
                <a:latin typeface="Times New Roman"/>
                <a:ea typeface="Times New Roman"/>
                <a:cs typeface="Times New Roman"/>
                <a:sym typeface="Times New Roman"/>
              </a:rPr>
              <a:t>For the future progress, Machine Learning model can be applied to determine the probability of winning a match based on previous data.</a:t>
            </a:r>
            <a:endParaRPr lang="en-US" sz="2400" dirty="0"/>
          </a:p>
          <a:p>
            <a:endParaRPr lang="en-US" dirty="0"/>
          </a:p>
          <a:p>
            <a:endParaRPr lang="en-IN" dirty="0"/>
          </a:p>
          <a:p>
            <a:endParaRPr lang="en-IN" dirty="0"/>
          </a:p>
          <a:p>
            <a:endParaRPr lang="en-IN" dirty="0"/>
          </a:p>
          <a:p>
            <a:endParaRPr lang="en-IN" dirty="0"/>
          </a:p>
          <a:p>
            <a:endParaRPr lang="en-IN" dirty="0"/>
          </a:p>
          <a:p>
            <a:endParaRPr lang="en-IN" dirty="0"/>
          </a:p>
        </p:txBody>
      </p:sp>
      <p:pic>
        <p:nvPicPr>
          <p:cNvPr id="4" name="Picture 3">
            <a:extLst>
              <a:ext uri="{FF2B5EF4-FFF2-40B4-BE49-F238E27FC236}">
                <a16:creationId xmlns:a16="http://schemas.microsoft.com/office/drawing/2014/main" id="{3580A665-93E4-5CD4-237E-881EFDFC04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7669" y="3429000"/>
            <a:ext cx="5806660" cy="2676435"/>
          </a:xfrm>
          <a:prstGeom prst="rect">
            <a:avLst/>
          </a:prstGeom>
        </p:spPr>
      </p:pic>
    </p:spTree>
    <p:extLst>
      <p:ext uri="{BB962C8B-B14F-4D97-AF65-F5344CB8AC3E}">
        <p14:creationId xmlns:p14="http://schemas.microsoft.com/office/powerpoint/2010/main" val="2531181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4DF50-7C74-2AA3-27E4-24B2742440FA}"/>
              </a:ext>
            </a:extLst>
          </p:cNvPr>
          <p:cNvSpPr>
            <a:spLocks noGrp="1"/>
          </p:cNvSpPr>
          <p:nvPr>
            <p:ph type="title"/>
          </p:nvPr>
        </p:nvSpPr>
        <p:spPr/>
        <p:txBody>
          <a:bodyPr/>
          <a:lstStyle/>
          <a:p>
            <a:r>
              <a:rPr lang="en-US" dirty="0"/>
              <a:t>About the dataset</a:t>
            </a:r>
            <a:endParaRPr lang="en-IN" dirty="0"/>
          </a:p>
        </p:txBody>
      </p:sp>
      <p:sp>
        <p:nvSpPr>
          <p:cNvPr id="3" name="Content Placeholder 2">
            <a:extLst>
              <a:ext uri="{FF2B5EF4-FFF2-40B4-BE49-F238E27FC236}">
                <a16:creationId xmlns:a16="http://schemas.microsoft.com/office/drawing/2014/main" id="{CA83DFD7-E617-FB1A-2181-28F17DFCF936}"/>
              </a:ext>
            </a:extLst>
          </p:cNvPr>
          <p:cNvSpPr>
            <a:spLocks noGrp="1"/>
          </p:cNvSpPr>
          <p:nvPr>
            <p:ph idx="1"/>
          </p:nvPr>
        </p:nvSpPr>
        <p:spPr/>
        <p:txBody>
          <a:bodyPr>
            <a:normAutofit fontScale="62500" lnSpcReduction="20000"/>
          </a:bodyPr>
          <a:lstStyle/>
          <a:p>
            <a:pPr marL="457200" lvl="0" indent="-355600" algn="just" rtl="0">
              <a:spcBef>
                <a:spcPts val="0"/>
              </a:spcBef>
              <a:spcAft>
                <a:spcPts val="0"/>
              </a:spcAft>
              <a:buClr>
                <a:schemeClr val="dk1"/>
              </a:buClr>
              <a:buSzPts val="2000"/>
              <a:buFont typeface="Times New Roman"/>
              <a:buChar char="●"/>
            </a:pPr>
            <a:r>
              <a:rPr lang="en-US" sz="2800" dirty="0">
                <a:solidFill>
                  <a:schemeClr val="dk1"/>
                </a:solidFill>
                <a:latin typeface="Times New Roman"/>
                <a:ea typeface="Times New Roman"/>
                <a:cs typeface="Times New Roman"/>
                <a:sym typeface="Times New Roman"/>
              </a:rPr>
              <a:t>The dataset was taken from the Kaggle and it contains the latest data of IPL 20.</a:t>
            </a:r>
          </a:p>
          <a:p>
            <a:pPr marL="457200" lvl="0" indent="-355600" algn="just" rtl="0">
              <a:spcBef>
                <a:spcPts val="0"/>
              </a:spcBef>
              <a:spcAft>
                <a:spcPts val="0"/>
              </a:spcAft>
              <a:buClr>
                <a:schemeClr val="dk1"/>
              </a:buClr>
              <a:buSzPts val="2000"/>
              <a:buFont typeface="Times New Roman"/>
              <a:buChar char="●"/>
            </a:pPr>
            <a:r>
              <a:rPr lang="en-US" sz="2800" dirty="0">
                <a:solidFill>
                  <a:schemeClr val="dk1"/>
                </a:solidFill>
                <a:latin typeface="Times New Roman"/>
                <a:ea typeface="Times New Roman"/>
                <a:cs typeface="Times New Roman"/>
                <a:sym typeface="Times New Roman"/>
              </a:rPr>
              <a:t>The dataset has nearly 756 rows and 18 columns with some missing data and wrong data (which is mostly </a:t>
            </a:r>
            <a:r>
              <a:rPr lang="en-US" sz="2800" dirty="0" err="1">
                <a:solidFill>
                  <a:schemeClr val="dk1"/>
                </a:solidFill>
                <a:latin typeface="Times New Roman"/>
                <a:ea typeface="Times New Roman"/>
                <a:cs typeface="Times New Roman"/>
                <a:sym typeface="Times New Roman"/>
              </a:rPr>
              <a:t>na</a:t>
            </a:r>
            <a:r>
              <a:rPr lang="en-US" sz="2800" dirty="0">
                <a:solidFill>
                  <a:schemeClr val="dk1"/>
                </a:solidFill>
                <a:latin typeface="Times New Roman"/>
                <a:ea typeface="Times New Roman"/>
                <a:cs typeface="Times New Roman"/>
                <a:sym typeface="Times New Roman"/>
              </a:rPr>
              <a:t> values).</a:t>
            </a:r>
          </a:p>
          <a:p>
            <a:pPr marL="457200" lvl="0" indent="-355600" algn="l" rtl="0">
              <a:lnSpc>
                <a:spcPct val="115000"/>
              </a:lnSpc>
              <a:spcBef>
                <a:spcPts val="0"/>
              </a:spcBef>
              <a:spcAft>
                <a:spcPts val="0"/>
              </a:spcAft>
              <a:buClr>
                <a:schemeClr val="dk1"/>
              </a:buClr>
              <a:buSzPts val="2000"/>
              <a:buFont typeface="Times New Roman"/>
              <a:buChar char="●"/>
            </a:pPr>
            <a:r>
              <a:rPr lang="en-US" sz="2800" dirty="0">
                <a:solidFill>
                  <a:schemeClr val="dk1"/>
                </a:solidFill>
                <a:latin typeface="Times New Roman"/>
                <a:ea typeface="Times New Roman"/>
                <a:cs typeface="Times New Roman"/>
                <a:sym typeface="Times New Roman"/>
              </a:rPr>
              <a:t>The dataset has detailed information about which team won the match by how much margin (wicket or runs depending on the team to opt for batting or bowling).</a:t>
            </a:r>
          </a:p>
          <a:p>
            <a:pPr marL="457200" lvl="0" indent="-355600" algn="l" rtl="0">
              <a:lnSpc>
                <a:spcPct val="115000"/>
              </a:lnSpc>
              <a:spcBef>
                <a:spcPts val="0"/>
              </a:spcBef>
              <a:spcAft>
                <a:spcPts val="0"/>
              </a:spcAft>
              <a:buClr>
                <a:schemeClr val="dk1"/>
              </a:buClr>
              <a:buSzPts val="2000"/>
              <a:buFont typeface="Times New Roman"/>
              <a:buChar char="●"/>
            </a:pPr>
            <a:r>
              <a:rPr lang="en-US" sz="2800" dirty="0">
                <a:solidFill>
                  <a:schemeClr val="dk1"/>
                </a:solidFill>
                <a:latin typeface="Times New Roman"/>
                <a:ea typeface="Times New Roman"/>
                <a:cs typeface="Times New Roman"/>
                <a:sym typeface="Times New Roman"/>
              </a:rPr>
              <a:t>The dataset has columns telling about the man of match, venue, and the dataset was not sorted on the basis of season so sorting of data was done at beginning.</a:t>
            </a:r>
          </a:p>
          <a:p>
            <a:pPr marL="457200" lvl="0" indent="-355600" algn="l" rtl="0">
              <a:lnSpc>
                <a:spcPct val="115000"/>
              </a:lnSpc>
              <a:spcBef>
                <a:spcPts val="0"/>
              </a:spcBef>
              <a:spcAft>
                <a:spcPts val="0"/>
              </a:spcAft>
              <a:buClr>
                <a:schemeClr val="dk1"/>
              </a:buClr>
              <a:buSzPts val="2000"/>
              <a:buFont typeface="Times New Roman"/>
              <a:buChar char="●"/>
            </a:pPr>
            <a:r>
              <a:rPr lang="en-US" sz="2800" dirty="0">
                <a:solidFill>
                  <a:schemeClr val="dk1"/>
                </a:solidFill>
                <a:latin typeface="Times New Roman"/>
                <a:ea typeface="Times New Roman"/>
                <a:cs typeface="Times New Roman"/>
                <a:sym typeface="Times New Roman"/>
              </a:rPr>
              <a:t>The column called Umpire3 in dataset was removed because more than 90% of data was missing.</a:t>
            </a:r>
          </a:p>
          <a:p>
            <a:endParaRPr lang="en-IN" dirty="0"/>
          </a:p>
        </p:txBody>
      </p:sp>
    </p:spTree>
    <p:extLst>
      <p:ext uri="{BB962C8B-B14F-4D97-AF65-F5344CB8AC3E}">
        <p14:creationId xmlns:p14="http://schemas.microsoft.com/office/powerpoint/2010/main" val="4228193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6BADC-C82C-71CC-06CD-AC81CC30B66A}"/>
              </a:ext>
            </a:extLst>
          </p:cNvPr>
          <p:cNvSpPr>
            <a:spLocks noGrp="1"/>
          </p:cNvSpPr>
          <p:nvPr>
            <p:ph type="title"/>
          </p:nvPr>
        </p:nvSpPr>
        <p:spPr/>
        <p:txBody>
          <a:bodyPr/>
          <a:lstStyle/>
          <a:p>
            <a:r>
              <a:rPr lang="en-US" dirty="0"/>
              <a:t>Approach to problem</a:t>
            </a:r>
            <a:endParaRPr lang="en-IN" dirty="0"/>
          </a:p>
        </p:txBody>
      </p:sp>
      <p:sp>
        <p:nvSpPr>
          <p:cNvPr id="3" name="Content Placeholder 2">
            <a:extLst>
              <a:ext uri="{FF2B5EF4-FFF2-40B4-BE49-F238E27FC236}">
                <a16:creationId xmlns:a16="http://schemas.microsoft.com/office/drawing/2014/main" id="{7A8C2636-581A-0E36-DBA5-FB6F7093571D}"/>
              </a:ext>
            </a:extLst>
          </p:cNvPr>
          <p:cNvSpPr>
            <a:spLocks noGrp="1"/>
          </p:cNvSpPr>
          <p:nvPr>
            <p:ph idx="1"/>
          </p:nvPr>
        </p:nvSpPr>
        <p:spPr/>
        <p:txBody>
          <a:bodyPr>
            <a:normAutofit fontScale="55000" lnSpcReduction="20000"/>
          </a:bodyPr>
          <a:lstStyle/>
          <a:p>
            <a:pPr marL="457200" marR="0" lvl="0" indent="-355600" algn="l" rtl="0">
              <a:spcBef>
                <a:spcPts val="0"/>
              </a:spcBef>
              <a:spcAft>
                <a:spcPts val="0"/>
              </a:spcAft>
              <a:buClr>
                <a:schemeClr val="dk1"/>
              </a:buClr>
              <a:buSzPts val="2000"/>
              <a:buFont typeface="Times New Roman"/>
              <a:buChar char="●"/>
            </a:pPr>
            <a:r>
              <a:rPr lang="en-US" sz="2800" dirty="0">
                <a:solidFill>
                  <a:schemeClr val="dk1"/>
                </a:solidFill>
                <a:latin typeface="Times New Roman"/>
                <a:ea typeface="Times New Roman"/>
                <a:cs typeface="Times New Roman"/>
                <a:sym typeface="Times New Roman"/>
              </a:rPr>
              <a:t>Predicting the winner of the next season of IPL based on past data can give us idea that which team has higher probability of winning the match which seems interesting. </a:t>
            </a:r>
            <a:endParaRPr lang="en-US" sz="2800" dirty="0"/>
          </a:p>
          <a:p>
            <a:pPr marL="457200" marR="0" lvl="0" indent="-355600" algn="l" rtl="0">
              <a:spcBef>
                <a:spcPts val="0"/>
              </a:spcBef>
              <a:spcAft>
                <a:spcPts val="0"/>
              </a:spcAft>
              <a:buClr>
                <a:schemeClr val="dk1"/>
              </a:buClr>
              <a:buSzPts val="2000"/>
              <a:buFont typeface="Times New Roman"/>
              <a:buChar char="●"/>
            </a:pPr>
            <a:r>
              <a:rPr lang="en-US" sz="2800" dirty="0">
                <a:solidFill>
                  <a:schemeClr val="dk1"/>
                </a:solidFill>
                <a:latin typeface="Times New Roman"/>
                <a:ea typeface="Times New Roman"/>
                <a:cs typeface="Times New Roman"/>
                <a:sym typeface="Times New Roman"/>
              </a:rPr>
              <a:t>As the dataset tell about the team, who won the toss along with the information of venue and man of match. The chances of winning the match by that team can also be determined on basis of these factor which is beneficial for sponsors and advertisement also.</a:t>
            </a:r>
          </a:p>
          <a:p>
            <a:pPr marL="457200" lvl="0" indent="-355600" algn="l" rtl="0">
              <a:spcBef>
                <a:spcPts val="0"/>
              </a:spcBef>
              <a:spcAft>
                <a:spcPts val="0"/>
              </a:spcAft>
              <a:buClr>
                <a:schemeClr val="dk1"/>
              </a:buClr>
              <a:buSzPts val="2000"/>
              <a:buFont typeface="Times New Roman"/>
              <a:buChar char="●"/>
            </a:pPr>
            <a:r>
              <a:rPr lang="en-US" sz="2800" dirty="0">
                <a:solidFill>
                  <a:schemeClr val="dk1"/>
                </a:solidFill>
                <a:latin typeface="Times New Roman"/>
                <a:ea typeface="Times New Roman"/>
                <a:cs typeface="Times New Roman"/>
                <a:sym typeface="Times New Roman"/>
              </a:rPr>
              <a:t>As a cricket enthusiast, working on this dataset was fun and getting the insights was interesting.</a:t>
            </a:r>
          </a:p>
          <a:p>
            <a:pPr marL="457200" lvl="0" indent="-355600" algn="l" rtl="0">
              <a:spcBef>
                <a:spcPts val="0"/>
              </a:spcBef>
              <a:spcAft>
                <a:spcPts val="0"/>
              </a:spcAft>
              <a:buClr>
                <a:schemeClr val="dk1"/>
              </a:buClr>
              <a:buSzPts val="2000"/>
              <a:buFont typeface="Times New Roman"/>
              <a:buChar char="●"/>
            </a:pPr>
            <a:r>
              <a:rPr lang="en-US" sz="2800" dirty="0">
                <a:solidFill>
                  <a:schemeClr val="dk1"/>
                </a:solidFill>
                <a:latin typeface="Times New Roman"/>
                <a:ea typeface="Times New Roman"/>
                <a:cs typeface="Times New Roman"/>
                <a:sym typeface="Times New Roman"/>
              </a:rPr>
              <a:t>Predicting the outcome of the match is a challenge but by means of inferential statistics and data visualization we can overcome the challenge to a certain extent. </a:t>
            </a:r>
          </a:p>
          <a:p>
            <a:endParaRPr lang="en-IN" dirty="0"/>
          </a:p>
        </p:txBody>
      </p:sp>
    </p:spTree>
    <p:extLst>
      <p:ext uri="{BB962C8B-B14F-4D97-AF65-F5344CB8AC3E}">
        <p14:creationId xmlns:p14="http://schemas.microsoft.com/office/powerpoint/2010/main" val="340012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CACE5-5E8B-BDE9-E8D5-85531F5783E3}"/>
              </a:ext>
            </a:extLst>
          </p:cNvPr>
          <p:cNvSpPr>
            <a:spLocks noGrp="1"/>
          </p:cNvSpPr>
          <p:nvPr>
            <p:ph type="title"/>
          </p:nvPr>
        </p:nvSpPr>
        <p:spPr/>
        <p:txBody>
          <a:bodyPr>
            <a:normAutofit/>
          </a:bodyPr>
          <a:lstStyle/>
          <a:p>
            <a:r>
              <a:rPr lang="en-US" dirty="0"/>
              <a:t>Data Cleaning</a:t>
            </a:r>
            <a:endParaRPr lang="en-IN" dirty="0"/>
          </a:p>
        </p:txBody>
      </p:sp>
      <p:sp>
        <p:nvSpPr>
          <p:cNvPr id="3" name="Content Placeholder 2">
            <a:extLst>
              <a:ext uri="{FF2B5EF4-FFF2-40B4-BE49-F238E27FC236}">
                <a16:creationId xmlns:a16="http://schemas.microsoft.com/office/drawing/2014/main" id="{86E18B55-56F2-7D5E-0746-CEB69A3A7F5C}"/>
              </a:ext>
            </a:extLst>
          </p:cNvPr>
          <p:cNvSpPr>
            <a:spLocks noGrp="1"/>
          </p:cNvSpPr>
          <p:nvPr>
            <p:ph idx="1"/>
          </p:nvPr>
        </p:nvSpPr>
        <p:spPr/>
        <p:txBody>
          <a:bodyPr>
            <a:normAutofit fontScale="62500" lnSpcReduction="20000"/>
          </a:bodyPr>
          <a:lstStyle/>
          <a:p>
            <a:pPr marL="457200" lvl="0" indent="-355600" algn="l" rtl="0">
              <a:lnSpc>
                <a:spcPct val="115000"/>
              </a:lnSpc>
              <a:spcBef>
                <a:spcPts val="0"/>
              </a:spcBef>
              <a:spcAft>
                <a:spcPts val="0"/>
              </a:spcAft>
              <a:buClr>
                <a:schemeClr val="dk1"/>
              </a:buClr>
              <a:buSzPts val="2000"/>
              <a:buFont typeface="Times New Roman"/>
              <a:buChar char="●"/>
            </a:pPr>
            <a:r>
              <a:rPr lang="en-US" sz="2800" dirty="0">
                <a:solidFill>
                  <a:schemeClr val="dk1"/>
                </a:solidFill>
                <a:latin typeface="Times New Roman"/>
                <a:ea typeface="Times New Roman"/>
                <a:cs typeface="Times New Roman"/>
                <a:sym typeface="Times New Roman"/>
              </a:rPr>
              <a:t>In the Dataset there was lot of  missing values in many rows and columns and cleaning the dataset is important to get graphs and insights without errors.</a:t>
            </a:r>
          </a:p>
          <a:p>
            <a:pPr marL="457200" lvl="0" indent="-355600" algn="l" rtl="0">
              <a:lnSpc>
                <a:spcPct val="115000"/>
              </a:lnSpc>
              <a:spcBef>
                <a:spcPts val="0"/>
              </a:spcBef>
              <a:spcAft>
                <a:spcPts val="0"/>
              </a:spcAft>
              <a:buClr>
                <a:schemeClr val="dk1"/>
              </a:buClr>
              <a:buSzPts val="2000"/>
              <a:buFont typeface="Times New Roman"/>
              <a:buChar char="●"/>
            </a:pPr>
            <a:r>
              <a:rPr lang="en-US" sz="2800" dirty="0">
                <a:solidFill>
                  <a:schemeClr val="dk1"/>
                </a:solidFill>
                <a:latin typeface="Times New Roman"/>
                <a:ea typeface="Times New Roman"/>
                <a:cs typeface="Times New Roman"/>
                <a:sym typeface="Times New Roman"/>
              </a:rPr>
              <a:t>The matches where no result (maybe due to bad weather),  the player of match and match-winner cannot be determined therefore data in those cells was filled with </a:t>
            </a:r>
            <a:r>
              <a:rPr lang="en-US" sz="2800" b="1" dirty="0">
                <a:solidFill>
                  <a:schemeClr val="dk1"/>
                </a:solidFill>
                <a:latin typeface="Times New Roman"/>
                <a:ea typeface="Times New Roman"/>
                <a:cs typeface="Times New Roman"/>
                <a:sym typeface="Times New Roman"/>
              </a:rPr>
              <a:t>'Not Possible</a:t>
            </a:r>
            <a:r>
              <a:rPr lang="en-US" sz="2800" dirty="0">
                <a:solidFill>
                  <a:schemeClr val="dk1"/>
                </a:solidFill>
                <a:latin typeface="Times New Roman"/>
                <a:ea typeface="Times New Roman"/>
                <a:cs typeface="Times New Roman"/>
                <a:sym typeface="Times New Roman"/>
              </a:rPr>
              <a:t>'.</a:t>
            </a:r>
          </a:p>
          <a:p>
            <a:pPr marL="457200" lvl="0" indent="-355600" algn="l" rtl="0">
              <a:lnSpc>
                <a:spcPct val="115000"/>
              </a:lnSpc>
              <a:spcBef>
                <a:spcPts val="0"/>
              </a:spcBef>
              <a:spcAft>
                <a:spcPts val="0"/>
              </a:spcAft>
              <a:buClr>
                <a:schemeClr val="dk1"/>
              </a:buClr>
              <a:buSzPts val="2000"/>
              <a:buFont typeface="Times New Roman"/>
              <a:buChar char="●"/>
            </a:pPr>
            <a:r>
              <a:rPr lang="en-US" sz="2800" dirty="0">
                <a:solidFill>
                  <a:schemeClr val="dk1"/>
                </a:solidFill>
                <a:latin typeface="Times New Roman"/>
                <a:ea typeface="Times New Roman"/>
                <a:cs typeface="Times New Roman"/>
                <a:sym typeface="Times New Roman"/>
              </a:rPr>
              <a:t>Missing data in the umpire column was replaced with the information present above the cell of missing data by the method of ‘</a:t>
            </a:r>
            <a:r>
              <a:rPr lang="en-US" sz="2800" b="1" dirty="0" err="1">
                <a:solidFill>
                  <a:schemeClr val="dk1"/>
                </a:solidFill>
                <a:latin typeface="Times New Roman"/>
                <a:ea typeface="Times New Roman"/>
                <a:cs typeface="Times New Roman"/>
                <a:sym typeface="Times New Roman"/>
              </a:rPr>
              <a:t>ffill</a:t>
            </a:r>
            <a:r>
              <a:rPr lang="en-US" sz="2800" dirty="0">
                <a:solidFill>
                  <a:schemeClr val="dk1"/>
                </a:solidFill>
                <a:latin typeface="Times New Roman"/>
                <a:ea typeface="Times New Roman"/>
                <a:cs typeface="Times New Roman"/>
                <a:sym typeface="Times New Roman"/>
              </a:rPr>
              <a:t>’.</a:t>
            </a:r>
          </a:p>
          <a:p>
            <a:pPr marL="457200" lvl="0" indent="-355600" algn="l" rtl="0">
              <a:lnSpc>
                <a:spcPct val="115000"/>
              </a:lnSpc>
              <a:spcBef>
                <a:spcPts val="0"/>
              </a:spcBef>
              <a:spcAft>
                <a:spcPts val="0"/>
              </a:spcAft>
              <a:buClr>
                <a:schemeClr val="dk1"/>
              </a:buClr>
              <a:buSzPts val="2000"/>
              <a:buFont typeface="Times New Roman"/>
              <a:buChar char="●"/>
            </a:pPr>
            <a:r>
              <a:rPr lang="en-US" sz="2800" dirty="0">
                <a:solidFill>
                  <a:schemeClr val="dk1"/>
                </a:solidFill>
                <a:latin typeface="Times New Roman"/>
                <a:ea typeface="Times New Roman"/>
                <a:cs typeface="Times New Roman"/>
                <a:sym typeface="Times New Roman"/>
              </a:rPr>
              <a:t>In the city column the</a:t>
            </a:r>
            <a:r>
              <a:rPr lang="en-US" sz="2800" b="1" dirty="0">
                <a:solidFill>
                  <a:schemeClr val="dk1"/>
                </a:solidFill>
                <a:latin typeface="Times New Roman"/>
                <a:ea typeface="Times New Roman"/>
                <a:cs typeface="Times New Roman"/>
                <a:sym typeface="Times New Roman"/>
              </a:rPr>
              <a:t> same city was written by two different names</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i.e</a:t>
            </a:r>
            <a:r>
              <a:rPr lang="en-US" sz="2800" dirty="0">
                <a:solidFill>
                  <a:schemeClr val="dk1"/>
                </a:solidFill>
                <a:latin typeface="Times New Roman"/>
                <a:ea typeface="Times New Roman"/>
                <a:cs typeface="Times New Roman"/>
                <a:sym typeface="Times New Roman"/>
              </a:rPr>
              <a:t> some columns had Bangalore written in them  and  some have Bengaluru written. </a:t>
            </a:r>
          </a:p>
        </p:txBody>
      </p:sp>
    </p:spTree>
    <p:extLst>
      <p:ext uri="{BB962C8B-B14F-4D97-AF65-F5344CB8AC3E}">
        <p14:creationId xmlns:p14="http://schemas.microsoft.com/office/powerpoint/2010/main" val="3181126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81C34-50D4-7D1C-7E09-BEE648961515}"/>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25F49CF7-202A-D87D-4758-2EA717AB33E8}"/>
              </a:ext>
            </a:extLst>
          </p:cNvPr>
          <p:cNvSpPr>
            <a:spLocks noGrp="1"/>
          </p:cNvSpPr>
          <p:nvPr>
            <p:ph idx="1"/>
          </p:nvPr>
        </p:nvSpPr>
        <p:spPr/>
        <p:txBody>
          <a:bodyPr/>
          <a:lstStyle/>
          <a:p>
            <a:r>
              <a:rPr lang="en-US" dirty="0"/>
              <a:t>Changing the old team names to new team names</a:t>
            </a:r>
          </a:p>
          <a:p>
            <a:r>
              <a:rPr lang="en-US" dirty="0"/>
              <a:t>Considering the regular playing teams in each season</a:t>
            </a:r>
          </a:p>
          <a:p>
            <a:r>
              <a:rPr lang="en-US" dirty="0"/>
              <a:t>Removing the matches which got the result based on the DL method(</a:t>
            </a:r>
            <a:r>
              <a:rPr lang="en-US" dirty="0" err="1"/>
              <a:t>match_df</a:t>
            </a:r>
            <a:r>
              <a:rPr lang="en-US" dirty="0"/>
              <a:t>)</a:t>
            </a:r>
          </a:p>
        </p:txBody>
      </p:sp>
    </p:spTree>
    <p:extLst>
      <p:ext uri="{BB962C8B-B14F-4D97-AF65-F5344CB8AC3E}">
        <p14:creationId xmlns:p14="http://schemas.microsoft.com/office/powerpoint/2010/main" val="3134283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7AAC6-667C-701A-9C26-769A12DAD405}"/>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6010717E-DF49-086E-771D-ED4473D9D46C}"/>
              </a:ext>
            </a:extLst>
          </p:cNvPr>
          <p:cNvSpPr>
            <a:spLocks noGrp="1"/>
          </p:cNvSpPr>
          <p:nvPr>
            <p:ph idx="1"/>
          </p:nvPr>
        </p:nvSpPr>
        <p:spPr/>
        <p:txBody>
          <a:bodyPr/>
          <a:lstStyle/>
          <a:p>
            <a:r>
              <a:rPr lang="en-US" dirty="0">
                <a:solidFill>
                  <a:schemeClr val="tx2">
                    <a:lumMod val="10000"/>
                  </a:schemeClr>
                </a:solidFill>
                <a:latin typeface="+mj-lt"/>
              </a:rPr>
              <a:t>G</a:t>
            </a:r>
            <a:r>
              <a:rPr lang="en-US" b="0" dirty="0">
                <a:solidFill>
                  <a:schemeClr val="tx2">
                    <a:lumMod val="10000"/>
                  </a:schemeClr>
                </a:solidFill>
                <a:effectLst/>
                <a:latin typeface="+mj-lt"/>
              </a:rPr>
              <a:t>rouping the 1st innings,2nd innings score in a particular </a:t>
            </a:r>
            <a:r>
              <a:rPr lang="en-US" b="0" dirty="0" err="1">
                <a:solidFill>
                  <a:schemeClr val="tx2">
                    <a:lumMod val="10000"/>
                  </a:schemeClr>
                </a:solidFill>
                <a:effectLst/>
                <a:latin typeface="+mj-lt"/>
              </a:rPr>
              <a:t>matcheid</a:t>
            </a:r>
            <a:r>
              <a:rPr lang="en-US" b="0" dirty="0">
                <a:solidFill>
                  <a:schemeClr val="tx2">
                    <a:lumMod val="10000"/>
                  </a:schemeClr>
                </a:solidFill>
                <a:effectLst/>
                <a:latin typeface="+mj-lt"/>
              </a:rPr>
              <a:t>.</a:t>
            </a:r>
          </a:p>
          <a:p>
            <a:r>
              <a:rPr lang="en-US" b="0" dirty="0">
                <a:solidFill>
                  <a:schemeClr val="tx2">
                    <a:lumMod val="10000"/>
                  </a:schemeClr>
                </a:solidFill>
                <a:effectLst/>
                <a:latin typeface="+mj-lt"/>
              </a:rPr>
              <a:t>capturing only the first </a:t>
            </a:r>
            <a:r>
              <a:rPr lang="en-US" b="0" dirty="0" err="1">
                <a:solidFill>
                  <a:schemeClr val="tx2">
                    <a:lumMod val="10000"/>
                  </a:schemeClr>
                </a:solidFill>
                <a:effectLst/>
                <a:latin typeface="+mj-lt"/>
              </a:rPr>
              <a:t>innings,As</a:t>
            </a:r>
            <a:r>
              <a:rPr lang="en-US" b="0" dirty="0">
                <a:solidFill>
                  <a:schemeClr val="tx2">
                    <a:lumMod val="10000"/>
                  </a:schemeClr>
                </a:solidFill>
                <a:effectLst/>
                <a:latin typeface="+mj-lt"/>
              </a:rPr>
              <a:t> we will be predicting for the second </a:t>
            </a:r>
            <a:r>
              <a:rPr lang="en-US" b="0" dirty="0" err="1">
                <a:solidFill>
                  <a:schemeClr val="tx2">
                    <a:lumMod val="10000"/>
                  </a:schemeClr>
                </a:solidFill>
                <a:effectLst/>
                <a:latin typeface="+mj-lt"/>
              </a:rPr>
              <a:t>innnigs</a:t>
            </a:r>
            <a:r>
              <a:rPr lang="en-US" b="0" dirty="0">
                <a:solidFill>
                  <a:schemeClr val="tx2">
                    <a:lumMod val="10000"/>
                  </a:schemeClr>
                </a:solidFill>
                <a:effectLst/>
                <a:latin typeface="+mj-lt"/>
              </a:rPr>
              <a:t>.</a:t>
            </a:r>
          </a:p>
          <a:p>
            <a:r>
              <a:rPr lang="en-US" b="0" dirty="0">
                <a:solidFill>
                  <a:schemeClr val="tx2">
                    <a:lumMod val="10000"/>
                  </a:schemeClr>
                </a:solidFill>
                <a:effectLst/>
                <a:latin typeface="+mj-lt"/>
              </a:rPr>
              <a:t>considering the 2nd innings :current score of particular match, runs left , balls </a:t>
            </a:r>
            <a:r>
              <a:rPr lang="en-US" b="0" dirty="0" err="1">
                <a:solidFill>
                  <a:schemeClr val="tx2">
                    <a:lumMod val="10000"/>
                  </a:schemeClr>
                </a:solidFill>
                <a:effectLst/>
                <a:latin typeface="+mj-lt"/>
              </a:rPr>
              <a:t>left,wickets</a:t>
            </a:r>
            <a:r>
              <a:rPr lang="en-US" b="0" dirty="0">
                <a:solidFill>
                  <a:schemeClr val="tx2">
                    <a:lumMod val="10000"/>
                  </a:schemeClr>
                </a:solidFill>
                <a:effectLst/>
                <a:latin typeface="+mj-lt"/>
              </a:rPr>
              <a:t> fallen , current run rate, required run rate.so we can predict wi</a:t>
            </a:r>
            <a:r>
              <a:rPr lang="en-US" dirty="0">
                <a:solidFill>
                  <a:schemeClr val="tx2">
                    <a:lumMod val="10000"/>
                  </a:schemeClr>
                </a:solidFill>
                <a:latin typeface="+mj-lt"/>
              </a:rPr>
              <a:t>n probability of the teams.</a:t>
            </a:r>
            <a:endParaRPr lang="en-US" b="0" dirty="0">
              <a:solidFill>
                <a:schemeClr val="tx2">
                  <a:lumMod val="10000"/>
                </a:schemeClr>
              </a:solidFill>
              <a:effectLst/>
              <a:latin typeface="+mj-lt"/>
            </a:endParaRPr>
          </a:p>
          <a:p>
            <a:pPr marL="0" indent="0">
              <a:buNone/>
            </a:pPr>
            <a:endParaRPr lang="en-US" b="0" dirty="0">
              <a:solidFill>
                <a:srgbClr val="D4D4D4"/>
              </a:solidFill>
              <a:effectLst/>
              <a:latin typeface="Consolas" panose="020B0609020204030204" pitchFamily="49" charset="0"/>
            </a:endParaRPr>
          </a:p>
          <a:p>
            <a:pPr marL="0" indent="0">
              <a:buNone/>
            </a:pP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endParaRPr lang="en-US" b="0" dirty="0">
              <a:solidFill>
                <a:schemeClr val="tx2">
                  <a:lumMod val="10000"/>
                </a:schemeClr>
              </a:solidFill>
              <a:effectLst/>
              <a:latin typeface="+mj-lt"/>
            </a:endParaRPr>
          </a:p>
          <a:p>
            <a:endParaRPr lang="en-US" dirty="0"/>
          </a:p>
        </p:txBody>
      </p:sp>
    </p:spTree>
    <p:extLst>
      <p:ext uri="{BB962C8B-B14F-4D97-AF65-F5344CB8AC3E}">
        <p14:creationId xmlns:p14="http://schemas.microsoft.com/office/powerpoint/2010/main" val="207391701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TM10001114[[fn=Gallery]]</Template>
  <TotalTime>1395</TotalTime>
  <Words>1256</Words>
  <Application>Microsoft Office PowerPoint</Application>
  <PresentationFormat>On-screen Show (4:3)</PresentationFormat>
  <Paragraphs>104</Paragraphs>
  <Slides>22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Consolas</vt:lpstr>
      <vt:lpstr>Gill Sans MT</vt:lpstr>
      <vt:lpstr>Times New Roman</vt:lpstr>
      <vt:lpstr>Gallery</vt:lpstr>
      <vt:lpstr>PowerPoint Presentation</vt:lpstr>
      <vt:lpstr>Problem overview</vt:lpstr>
      <vt:lpstr>Introduction</vt:lpstr>
      <vt:lpstr>PowerPoint Presentation</vt:lpstr>
      <vt:lpstr>About the dataset</vt:lpstr>
      <vt:lpstr>Approach to problem</vt:lpstr>
      <vt:lpstr>Data Cleaning</vt:lpstr>
      <vt:lpstr>DATA CLEANING</vt:lpstr>
      <vt:lpstr>Data analysis</vt:lpstr>
      <vt:lpstr>DATA MODELING</vt:lpstr>
      <vt:lpstr>Data modelling</vt:lpstr>
      <vt:lpstr>Visualization</vt:lpstr>
      <vt:lpstr>Visualization</vt:lpstr>
      <vt:lpstr>visualization</vt:lpstr>
      <vt:lpstr>Visualization</vt:lpstr>
      <vt:lpstr>Deploy and maintenance</vt:lpstr>
      <vt:lpstr>DEPLOYEMENT OF THE MODEL</vt:lpstr>
      <vt:lpstr>OUTPUT</vt:lpstr>
      <vt:lpstr>example</vt:lpstr>
      <vt:lpstr>Conclusions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Chappidi, Pradhyumna</cp:lastModifiedBy>
  <cp:revision>16</cp:revision>
  <dcterms:created xsi:type="dcterms:W3CDTF">2019-10-12T03:58:05Z</dcterms:created>
  <dcterms:modified xsi:type="dcterms:W3CDTF">2022-11-15T03:41:19Z</dcterms:modified>
</cp:coreProperties>
</file>