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7"/>
  </p:notesMasterIdLst>
  <p:handoutMasterIdLst>
    <p:handoutMasterId r:id="rId48"/>
  </p:handoutMasterIdLst>
  <p:sldIdLst>
    <p:sldId id="256" r:id="rId2"/>
    <p:sldId id="418" r:id="rId3"/>
    <p:sldId id="419" r:id="rId4"/>
    <p:sldId id="420" r:id="rId5"/>
    <p:sldId id="421" r:id="rId6"/>
    <p:sldId id="422" r:id="rId7"/>
    <p:sldId id="433" r:id="rId8"/>
    <p:sldId id="425" r:id="rId9"/>
    <p:sldId id="430" r:id="rId10"/>
    <p:sldId id="436" r:id="rId11"/>
    <p:sldId id="435" r:id="rId12"/>
    <p:sldId id="438" r:id="rId13"/>
    <p:sldId id="440" r:id="rId14"/>
    <p:sldId id="439" r:id="rId15"/>
    <p:sldId id="434" r:id="rId16"/>
    <p:sldId id="437" r:id="rId17"/>
    <p:sldId id="441" r:id="rId18"/>
    <p:sldId id="442" r:id="rId19"/>
    <p:sldId id="443" r:id="rId20"/>
    <p:sldId id="444" r:id="rId21"/>
    <p:sldId id="445" r:id="rId22"/>
    <p:sldId id="447" r:id="rId23"/>
    <p:sldId id="448" r:id="rId24"/>
    <p:sldId id="450" r:id="rId25"/>
    <p:sldId id="452" r:id="rId26"/>
    <p:sldId id="449" r:id="rId27"/>
    <p:sldId id="455" r:id="rId28"/>
    <p:sldId id="456" r:id="rId29"/>
    <p:sldId id="457" r:id="rId30"/>
    <p:sldId id="458" r:id="rId31"/>
    <p:sldId id="454" r:id="rId32"/>
    <p:sldId id="467" r:id="rId33"/>
    <p:sldId id="468" r:id="rId34"/>
    <p:sldId id="469" r:id="rId35"/>
    <p:sldId id="470" r:id="rId36"/>
    <p:sldId id="471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466" r:id="rId45"/>
    <p:sldId id="338" r:id="rId46"/>
  </p:sldIdLst>
  <p:sldSz cx="9144000" cy="6858000" type="screen4x3"/>
  <p:notesSz cx="6858000" cy="9239250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97" d="100"/>
          <a:sy n="97" d="100"/>
        </p:scale>
        <p:origin x="9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1C95ED-CFA9-45B7-8F4D-481B9A3842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63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2150"/>
            <a:ext cx="4621212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9438"/>
            <a:ext cx="50292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C712F7-A62B-44C6-93B8-C662DCFC5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57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F1A50-1DF3-4459-B00B-C407FC45BCE1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934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– it is not. There is a repeating</a:t>
            </a:r>
            <a:r>
              <a:rPr lang="en-US" baseline="0" dirty="0" smtClean="0"/>
              <a:t> group of </a:t>
            </a:r>
            <a:r>
              <a:rPr lang="en-US" baseline="0" dirty="0" err="1" smtClean="0"/>
              <a:t>majorID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hrsRequired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majorGpa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712F7-A62B-44C6-93B8-C662DCFC5F1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2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6C4067-E25C-4225-A141-ABA6B4131786}" type="slidenum">
              <a:rPr lang="en-US" smtClean="0"/>
              <a:pPr/>
              <a:t>45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64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0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4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F1DE6EE-4659-47C4-8224-7A3DBFA56A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D73DA-5000-4C73-8F6B-10ACB6FAAB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6EAC0-CE07-49A4-AB3F-7D16E34180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46F87-2999-4D27-82F7-8F576955ED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24336-D853-4F28-8E77-2F7C61D657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B41C1-795A-4AE6-A5D0-621A017B4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DF137-76E6-4AF3-8D84-38C857F2A7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4433C-9E4D-4E01-AC44-1B74655B9A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DC7ED-D710-467E-A859-AA7E132D1A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1D25D-F532-48BA-9768-D8F058C3D6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03A8C-0A6F-4CD0-9B16-C92614A3F8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5" name="Rectangle 1027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6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7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8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9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400" name="Rectangle 1032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9403" name="Rectangle 1035"/>
          <p:cNvSpPr>
            <a:spLocks noGrp="1" noChangeArrowheads="1"/>
          </p:cNvSpPr>
          <p:nvPr>
            <p:ph type="dt" sz="half" idx="2"/>
            <p:custDataLst>
              <p:tags r:id="rId13"/>
            </p:custDataLst>
          </p:nvPr>
        </p:nvSpPr>
        <p:spPr bwMode="auto">
          <a:xfrm>
            <a:off x="3671888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404" name="Rectangle 1036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1281113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940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4D52B444-D412-458A-B6BC-FE3F7E15E7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faye/343/f07/lectures/wk12/wk12_BCNF4-up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668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b="1" dirty="0" smtClean="0"/>
              <a:t>Normal 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 (2NF)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 eaLnBrk="0" fontAlgn="base" hangingPunct="0">
              <a:buNone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the </a:t>
            </a:r>
            <a:r>
              <a:rPr lang="en-US" sz="3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1NF </a:t>
            </a:r>
            <a:r>
              <a:rPr lang="en-US" sz="3200" b="1" baseline="0" dirty="0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3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table:</a:t>
            </a:r>
            <a:endParaRPr lang="en-US" sz="3200" dirty="0" smtClean="0">
              <a:effectLst/>
            </a:endParaRPr>
          </a:p>
          <a:p>
            <a:pPr marL="0" lvl="1" indent="0">
              <a:buClr>
                <a:schemeClr val="folHlink"/>
              </a:buClr>
              <a:buSzPct val="6000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Student(</a:t>
            </a:r>
            <a:r>
              <a:rPr lang="en-US" sz="2400" b="1" u="sng" dirty="0" smtClean="0">
                <a:latin typeface="Courier New" pitchFamily="49" charset="0"/>
                <a:cs typeface="Courier New" pitchFamily="49" charset="0"/>
              </a:rPr>
              <a:t>stuID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firstName lastName, gpa, </a:t>
            </a:r>
            <a:r>
              <a:rPr lang="en-US" sz="2400" b="1" u="sng" dirty="0" smtClean="0">
                <a:latin typeface="Courier New" pitchFamily="49" charset="0"/>
                <a:cs typeface="Courier New" pitchFamily="49" charset="0"/>
              </a:rPr>
              <a:t>majorID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hrsRequired,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majorGpa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1" indent="0">
              <a:buClr>
                <a:schemeClr val="folHlink"/>
              </a:buClr>
              <a:buSzPct val="60000"/>
              <a:buNone/>
            </a:pPr>
            <a:r>
              <a:rPr lang="en-US" sz="3200" dirty="0" smtClean="0">
                <a:solidFill>
                  <a:srgbClr val="FF0000"/>
                </a:solidFill>
                <a:ea typeface="+mn-ea"/>
                <a:cs typeface="+mn-cs"/>
              </a:rPr>
              <a:t>2NF</a:t>
            </a:r>
            <a:r>
              <a:rPr lang="en-US" sz="3200" dirty="0">
                <a:solidFill>
                  <a:srgbClr val="FF0000"/>
                </a:solidFill>
                <a:ea typeface="+mn-ea"/>
                <a:cs typeface="+mn-cs"/>
              </a:rPr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26973"/>
              </p:ext>
            </p:extLst>
          </p:nvPr>
        </p:nvGraphicFramePr>
        <p:xfrm>
          <a:off x="644484" y="3579308"/>
          <a:ext cx="8162347" cy="27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82"/>
                <a:gridCol w="1282254"/>
                <a:gridCol w="1236818"/>
                <a:gridCol w="870682"/>
                <a:gridCol w="1098868"/>
                <a:gridCol w="1527280"/>
                <a:gridCol w="1275763"/>
              </a:tblGrid>
              <a:tr h="30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gpa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majorID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hrsRequired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majorGpa</a:t>
                      </a:r>
                      <a:endParaRPr lang="en-US" sz="1600" dirty="0"/>
                    </a:p>
                  </a:txBody>
                  <a:tcPr/>
                </a:tc>
              </a:tr>
              <a:tr h="4748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Smith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3.8</a:t>
                      </a:r>
                    </a:p>
                  </a:txBody>
                  <a:tcPr/>
                </a:tc>
              </a:tr>
              <a:tr h="30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Smith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3.9</a:t>
                      </a:r>
                      <a:endParaRPr lang="en-US" sz="1600" dirty="0"/>
                    </a:p>
                  </a:txBody>
                  <a:tcPr/>
                </a:tc>
              </a:tr>
              <a:tr h="30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Smith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Physics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4.0</a:t>
                      </a:r>
                      <a:endParaRPr lang="en-US" sz="1600" dirty="0"/>
                    </a:p>
                  </a:txBody>
                  <a:tcPr/>
                </a:tc>
              </a:tr>
              <a:tr h="30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3.8</a:t>
                      </a:r>
                      <a:endParaRPr lang="en-US" sz="1600" dirty="0"/>
                    </a:p>
                  </a:txBody>
                  <a:tcPr/>
                </a:tc>
              </a:tr>
              <a:tr h="4748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3.7</a:t>
                      </a:r>
                    </a:p>
                  </a:txBody>
                  <a:tcPr/>
                </a:tc>
              </a:tr>
              <a:tr h="4748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2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0093" y="3591866"/>
            <a:ext cx="3678147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stuID </a:t>
            </a:r>
            <a:r>
              <a:rPr lang="en-US" sz="22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firstName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stuID </a:t>
            </a:r>
            <a:r>
              <a:rPr lang="en-US" sz="22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lastName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stuID  gpa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 (2NF)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314996"/>
            <a:ext cx="7458892" cy="2381794"/>
          </a:xfrm>
        </p:spPr>
        <p:txBody>
          <a:bodyPr/>
          <a:lstStyle/>
          <a:p>
            <a:r>
              <a:rPr lang="en-US" dirty="0" smtClean="0"/>
              <a:t>Several </a:t>
            </a:r>
            <a:r>
              <a:rPr lang="en-US" b="1" baseline="0" dirty="0" smtClean="0"/>
              <a:t>partial dependencies</a:t>
            </a:r>
            <a:r>
              <a:rPr lang="en-US" baseline="0" dirty="0" smtClean="0"/>
              <a:t> </a:t>
            </a:r>
          </a:p>
          <a:p>
            <a:r>
              <a:rPr lang="en-US" dirty="0" smtClean="0"/>
              <a:t>using “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” to denote that an attribute, or group of attributes, </a:t>
            </a:r>
            <a:r>
              <a:rPr lang="en-US" b="1" dirty="0" smtClean="0">
                <a:sym typeface="Wingdings" pitchFamily="2" charset="2"/>
              </a:rPr>
              <a:t>determines</a:t>
            </a:r>
            <a:r>
              <a:rPr lang="en-US" dirty="0" smtClean="0">
                <a:sym typeface="Wingdings" pitchFamily="2" charset="2"/>
              </a:rPr>
              <a:t> another attribute, we have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9497" y="3609328"/>
            <a:ext cx="4335696" cy="769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majorID </a:t>
            </a:r>
            <a:r>
              <a:rPr lang="en-US" sz="22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hrsRequired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stuID,majorID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majorGpa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56295"/>
              </p:ext>
            </p:extLst>
          </p:nvPr>
        </p:nvGraphicFramePr>
        <p:xfrm>
          <a:off x="3207769" y="4598071"/>
          <a:ext cx="5397424" cy="1891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746"/>
                <a:gridCol w="847902"/>
                <a:gridCol w="817857"/>
                <a:gridCol w="575746"/>
                <a:gridCol w="726636"/>
                <a:gridCol w="1009927"/>
                <a:gridCol w="843610"/>
              </a:tblGrid>
              <a:tr h="33611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firstName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lastName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gpa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majorID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hrsRequired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majorGpa</a:t>
                      </a:r>
                      <a:endParaRPr lang="en-US" sz="1000" dirty="0"/>
                    </a:p>
                  </a:txBody>
                  <a:tcPr/>
                </a:tc>
              </a:tr>
              <a:tr h="19459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Amy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Smith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</a:p>
                  </a:txBody>
                  <a:tcPr/>
                </a:tc>
              </a:tr>
              <a:tr h="19459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Amy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Smith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3.9</a:t>
                      </a:r>
                      <a:endParaRPr lang="en-US" sz="1000" dirty="0"/>
                    </a:p>
                  </a:txBody>
                  <a:tcPr/>
                </a:tc>
              </a:tr>
              <a:tr h="33611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Amy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Smith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Physics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4.0</a:t>
                      </a:r>
                      <a:endParaRPr lang="en-US" sz="1000" dirty="0"/>
                    </a:p>
                  </a:txBody>
                  <a:tcPr/>
                </a:tc>
              </a:tr>
              <a:tr h="19459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222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Bill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Brown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  <a:endParaRPr lang="en-US" sz="1000" dirty="0"/>
                    </a:p>
                  </a:txBody>
                  <a:tcPr/>
                </a:tc>
              </a:tr>
              <a:tr h="19459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333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Alex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Anders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3.7</a:t>
                      </a:r>
                    </a:p>
                  </a:txBody>
                  <a:tcPr/>
                </a:tc>
              </a:tr>
              <a:tr h="19459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333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Alex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Anders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5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 (2NF)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24862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Several examples of </a:t>
            </a:r>
            <a:r>
              <a:rPr lang="en-US" b="1" dirty="0" smtClean="0"/>
              <a:t>redundancy:</a:t>
            </a:r>
          </a:p>
          <a:p>
            <a:r>
              <a:rPr lang="en-US" dirty="0" smtClean="0"/>
              <a:t>personal</a:t>
            </a:r>
            <a:r>
              <a:rPr lang="en-US" baseline="0" dirty="0" smtClean="0"/>
              <a:t> information about student </a:t>
            </a:r>
            <a:r>
              <a:rPr lang="en-US" b="1" baseline="0" dirty="0" smtClean="0"/>
              <a:t>repeated</a:t>
            </a:r>
            <a:r>
              <a:rPr lang="en-US" baseline="0" dirty="0" smtClean="0"/>
              <a:t> for each major</a:t>
            </a:r>
          </a:p>
          <a:p>
            <a:r>
              <a:rPr lang="en-US" baseline="0" dirty="0" smtClean="0"/>
              <a:t>hours required for a major is </a:t>
            </a:r>
            <a:r>
              <a:rPr lang="en-US" b="1" baseline="0" dirty="0" smtClean="0"/>
              <a:t>repeated</a:t>
            </a:r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102684"/>
              </p:ext>
            </p:extLst>
          </p:nvPr>
        </p:nvGraphicFramePr>
        <p:xfrm>
          <a:off x="3207769" y="4598071"/>
          <a:ext cx="5397424" cy="1891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746"/>
                <a:gridCol w="847902"/>
                <a:gridCol w="817857"/>
                <a:gridCol w="575746"/>
                <a:gridCol w="726636"/>
                <a:gridCol w="1009927"/>
                <a:gridCol w="843610"/>
              </a:tblGrid>
              <a:tr h="33611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firstName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lastName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gpa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majorID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hrsRequired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majorGpa</a:t>
                      </a:r>
                      <a:endParaRPr lang="en-US" sz="1000" dirty="0"/>
                    </a:p>
                  </a:txBody>
                  <a:tcPr/>
                </a:tc>
              </a:tr>
              <a:tr h="19459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Amy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Smith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</a:p>
                  </a:txBody>
                  <a:tcPr/>
                </a:tc>
              </a:tr>
              <a:tr h="19459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Amy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Smith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3.9</a:t>
                      </a:r>
                      <a:endParaRPr lang="en-US" sz="1000" dirty="0"/>
                    </a:p>
                  </a:txBody>
                  <a:tcPr/>
                </a:tc>
              </a:tr>
              <a:tr h="33611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Amy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Smith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Physics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4.0</a:t>
                      </a:r>
                      <a:endParaRPr lang="en-US" sz="1000" dirty="0"/>
                    </a:p>
                  </a:txBody>
                  <a:tcPr/>
                </a:tc>
              </a:tr>
              <a:tr h="19459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222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Bill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Brown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  <a:endParaRPr lang="en-US" sz="1000" dirty="0"/>
                    </a:p>
                  </a:txBody>
                  <a:tcPr/>
                </a:tc>
              </a:tr>
              <a:tr h="19459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333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Alex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Anders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3.7</a:t>
                      </a:r>
                    </a:p>
                  </a:txBody>
                  <a:tcPr/>
                </a:tc>
              </a:tr>
              <a:tr h="19459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333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Alex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Anders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3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 (2NF)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236617"/>
            <a:ext cx="8367259" cy="4608513"/>
          </a:xfrm>
        </p:spPr>
        <p:txBody>
          <a:bodyPr/>
          <a:lstStyle/>
          <a:p>
            <a:r>
              <a:rPr lang="en-US" dirty="0" smtClean="0"/>
              <a:t>also </a:t>
            </a:r>
            <a:r>
              <a:rPr lang="en-US" b="1" dirty="0" smtClean="0"/>
              <a:t>mixing information </a:t>
            </a:r>
            <a:r>
              <a:rPr lang="en-US" dirty="0" smtClean="0"/>
              <a:t>about students and majors</a:t>
            </a:r>
            <a:r>
              <a:rPr lang="en-US" baseline="0" dirty="0" smtClean="0"/>
              <a:t> – using one table to store information about two entities</a:t>
            </a:r>
          </a:p>
          <a:p>
            <a:pPr lvl="1"/>
            <a:r>
              <a:rPr lang="en-US" dirty="0" smtClean="0"/>
              <a:t>if Amy Smith drops out of school, we will lose the information about the Physics major</a:t>
            </a:r>
          </a:p>
          <a:p>
            <a:pPr lvl="1"/>
            <a:r>
              <a:rPr lang="en-US" baseline="0" dirty="0" smtClean="0"/>
              <a:t>if the CS major is dropped, we will lose the information about Bill Brown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102684"/>
              </p:ext>
            </p:extLst>
          </p:nvPr>
        </p:nvGraphicFramePr>
        <p:xfrm>
          <a:off x="3207769" y="4598071"/>
          <a:ext cx="5397424" cy="1891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746"/>
                <a:gridCol w="847902"/>
                <a:gridCol w="817857"/>
                <a:gridCol w="575746"/>
                <a:gridCol w="726636"/>
                <a:gridCol w="1009927"/>
                <a:gridCol w="843610"/>
              </a:tblGrid>
              <a:tr h="33611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firstName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lastName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gpa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majorID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hrsRequired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majorGpa</a:t>
                      </a:r>
                      <a:endParaRPr lang="en-US" sz="1000" dirty="0"/>
                    </a:p>
                  </a:txBody>
                  <a:tcPr/>
                </a:tc>
              </a:tr>
              <a:tr h="19459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Amy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Smith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</a:p>
                  </a:txBody>
                  <a:tcPr/>
                </a:tc>
              </a:tr>
              <a:tr h="19459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Amy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Smith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3.9</a:t>
                      </a:r>
                      <a:endParaRPr lang="en-US" sz="1000" dirty="0"/>
                    </a:p>
                  </a:txBody>
                  <a:tcPr/>
                </a:tc>
              </a:tr>
              <a:tr h="33611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Amy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Smith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Physics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4.0</a:t>
                      </a:r>
                      <a:endParaRPr lang="en-US" sz="1000" dirty="0"/>
                    </a:p>
                  </a:txBody>
                  <a:tcPr/>
                </a:tc>
              </a:tr>
              <a:tr h="19459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222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Bill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Brown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  <a:endParaRPr lang="en-US" sz="1000" dirty="0"/>
                    </a:p>
                  </a:txBody>
                  <a:tcPr/>
                </a:tc>
              </a:tr>
              <a:tr h="19459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333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Alex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Anders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3.7</a:t>
                      </a:r>
                    </a:p>
                  </a:txBody>
                  <a:tcPr/>
                </a:tc>
              </a:tr>
              <a:tr h="19459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333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Alex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Anders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 (2NF)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345916"/>
            <a:ext cx="8223568" cy="4786598"/>
          </a:xfrm>
        </p:spPr>
        <p:txBody>
          <a:bodyPr/>
          <a:lstStyle/>
          <a:p>
            <a:r>
              <a:rPr lang="en-US" dirty="0" smtClean="0"/>
              <a:t>these problems result from partial dependencies</a:t>
            </a:r>
          </a:p>
          <a:p>
            <a:r>
              <a:rPr lang="en-US" dirty="0" smtClean="0"/>
              <a:t>we need to split this table into 3:</a:t>
            </a:r>
          </a:p>
          <a:p>
            <a:pPr lvl="1"/>
            <a:r>
              <a:rPr lang="en-US" dirty="0" smtClean="0"/>
              <a:t>one table containing the attributes dependent only 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stuID</a:t>
            </a:r>
          </a:p>
          <a:p>
            <a:pPr lvl="1"/>
            <a:r>
              <a:rPr lang="en-US" dirty="0" smtClean="0"/>
              <a:t>one table containing the attributes </a:t>
            </a:r>
            <a:r>
              <a:rPr lang="en-US" dirty="0"/>
              <a:t>dependent </a:t>
            </a:r>
            <a:r>
              <a:rPr lang="en-US" dirty="0" smtClean="0"/>
              <a:t>only 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majorID</a:t>
            </a:r>
          </a:p>
          <a:p>
            <a:pPr lvl="1"/>
            <a:r>
              <a:rPr lang="en-US" dirty="0" smtClean="0"/>
              <a:t>one table containing the attributes dependent on both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stuID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majorID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 (2NF)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41496"/>
              </p:ext>
            </p:extLst>
          </p:nvPr>
        </p:nvGraphicFramePr>
        <p:xfrm>
          <a:off x="4819740" y="3609655"/>
          <a:ext cx="34791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/>
                <a:gridCol w="1209993"/>
                <a:gridCol w="1376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majorID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majorGpa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92805"/>
              </p:ext>
            </p:extLst>
          </p:nvPr>
        </p:nvGraphicFramePr>
        <p:xfrm>
          <a:off x="1335640" y="1620385"/>
          <a:ext cx="42843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/>
                <a:gridCol w="1383030"/>
                <a:gridCol w="1333818"/>
                <a:gridCol w="6750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956858"/>
              </p:ext>
            </p:extLst>
          </p:nvPr>
        </p:nvGraphicFramePr>
        <p:xfrm>
          <a:off x="1359614" y="3760057"/>
          <a:ext cx="28628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93"/>
                <a:gridCol w="16529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majorID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hrsRequired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7565" y="6183196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2NF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 (2NF)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Student(</a:t>
            </a:r>
            <a:r>
              <a:rPr lang="en-US" sz="2400" b="1" u="sng" dirty="0" smtClean="0">
                <a:latin typeface="Courier New" pitchFamily="49" charset="0"/>
                <a:cs typeface="Courier New" pitchFamily="49" charset="0"/>
              </a:rPr>
              <a:t>stuID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firstName, lastName, gpa)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Major(</a:t>
            </a:r>
            <a:r>
              <a:rPr lang="en-US" sz="2400" b="1" u="sng" dirty="0" smtClean="0">
                <a:latin typeface="Courier New" pitchFamily="49" charset="0"/>
                <a:cs typeface="Courier New" pitchFamily="49" charset="0"/>
              </a:rPr>
              <a:t>majorID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hrsRequired)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Student_Major(</a:t>
            </a:r>
            <a:r>
              <a:rPr lang="en-US" sz="2400" b="1" u="sng" dirty="0" smtClean="0">
                <a:latin typeface="Courier New" pitchFamily="49" charset="0"/>
                <a:cs typeface="Courier New" pitchFamily="49" charset="0"/>
              </a:rPr>
              <a:t>stuID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u="sng" dirty="0" smtClean="0">
                <a:latin typeface="Courier New" pitchFamily="49" charset="0"/>
                <a:cs typeface="Courier New" pitchFamily="49" charset="0"/>
              </a:rPr>
              <a:t>majorID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majorGpa)</a:t>
            </a:r>
          </a:p>
          <a:p>
            <a:pPr marL="0" indent="0">
              <a:spcBef>
                <a:spcPts val="1200"/>
              </a:spcBef>
              <a:buNone/>
              <a:tabLst>
                <a:tab pos="2254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FK stuID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Student</a:t>
            </a:r>
          </a:p>
          <a:p>
            <a:pPr marL="0" indent="0">
              <a:spcBef>
                <a:spcPts val="1200"/>
              </a:spcBef>
              <a:buNone/>
              <a:tabLst>
                <a:tab pos="2254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FK majorID  Major</a:t>
            </a:r>
          </a:p>
          <a:p>
            <a:pPr marL="0" indent="0">
              <a:spcBef>
                <a:spcPts val="1200"/>
              </a:spcBef>
              <a:buNone/>
              <a:tabLst>
                <a:tab pos="225425" algn="l"/>
              </a:tabLst>
            </a:pPr>
            <a:endParaRPr lang="en-US" sz="2400" b="1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tabLst>
                <a:tab pos="225425" algn="l"/>
              </a:tabLst>
            </a:pPr>
            <a:r>
              <a:rPr lang="en-US" sz="2800" dirty="0" smtClean="0">
                <a:cs typeface="Courier New" pitchFamily="49" charset="0"/>
              </a:rPr>
              <a:t>note: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Student_Major</a:t>
            </a:r>
            <a:r>
              <a:rPr lang="en-US" sz="2800" dirty="0" smtClean="0">
                <a:cs typeface="Courier New" pitchFamily="49" charset="0"/>
              </a:rPr>
              <a:t> links the other two tables and must exist even if there are no attributes beyond the primary key attributes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2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499" y="1541395"/>
            <a:ext cx="7772400" cy="4608513"/>
          </a:xfrm>
        </p:spPr>
        <p:txBody>
          <a:bodyPr/>
          <a:lstStyle/>
          <a:p>
            <a:r>
              <a:rPr lang="en-US" dirty="0" smtClean="0"/>
              <a:t>when a </a:t>
            </a:r>
            <a:r>
              <a:rPr lang="en-US" b="1" dirty="0" smtClean="0"/>
              <a:t>non-key attribute uniquely determines the value of another attribute</a:t>
            </a:r>
            <a:endParaRPr lang="en-US" dirty="0"/>
          </a:p>
          <a:p>
            <a:r>
              <a:rPr lang="en-US" dirty="0" smtClean="0"/>
              <a:t>we have a </a:t>
            </a:r>
            <a:r>
              <a:rPr lang="en-US" b="1" dirty="0" smtClean="0"/>
              <a:t>transitive dependency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Normal Form (3NF)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521131"/>
            <a:ext cx="7772400" cy="36113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relation is in </a:t>
            </a:r>
            <a:r>
              <a:rPr lang="en-US" b="1" dirty="0" smtClean="0"/>
              <a:t>3NF</a:t>
            </a:r>
            <a:r>
              <a:rPr lang="en-US" dirty="0" smtClean="0"/>
              <a:t> if</a:t>
            </a:r>
          </a:p>
          <a:p>
            <a:r>
              <a:rPr lang="en-US" dirty="0" smtClean="0"/>
              <a:t>it is in </a:t>
            </a:r>
            <a:r>
              <a:rPr lang="en-US" b="1" dirty="0" smtClean="0"/>
              <a:t>2NF</a:t>
            </a:r>
            <a:r>
              <a:rPr lang="en-US" dirty="0" smtClean="0"/>
              <a:t>, and</a:t>
            </a:r>
          </a:p>
          <a:p>
            <a:r>
              <a:rPr lang="en-US" dirty="0" smtClean="0"/>
              <a:t>it has </a:t>
            </a:r>
            <a:r>
              <a:rPr lang="en-US" b="1" dirty="0" smtClean="0"/>
              <a:t>no transitive dependencies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Normal Form (3NF)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marL="339725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Faculty(</a:t>
            </a:r>
            <a:r>
              <a:rPr lang="en-US" sz="2800" b="1" u="sng" dirty="0" smtClean="0">
                <a:latin typeface="Courier New" pitchFamily="49" charset="0"/>
                <a:cs typeface="Courier New" pitchFamily="49" charset="0"/>
              </a:rPr>
              <a:t>facID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firstName, lastName, deptID, deptName)</a:t>
            </a:r>
          </a:p>
          <a:p>
            <a:pPr marL="339725" indent="-3397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Faculty</a:t>
            </a:r>
            <a:r>
              <a:rPr lang="en-US" dirty="0" smtClean="0"/>
              <a:t> is 1NF: every faculty member belongs to exactly one department, so we have </a:t>
            </a:r>
            <a:r>
              <a:rPr lang="en-US" b="1" dirty="0" smtClean="0"/>
              <a:t>no repeating groups</a:t>
            </a:r>
          </a:p>
          <a:p>
            <a:pPr marL="339725" indent="-339725"/>
            <a:r>
              <a:rPr lang="en-US" b="1" dirty="0">
                <a:latin typeface="Courier New" pitchFamily="49" charset="0"/>
                <a:cs typeface="Courier New" pitchFamily="49" charset="0"/>
              </a:rPr>
              <a:t>Faculty</a:t>
            </a:r>
            <a:r>
              <a:rPr lang="en-US" dirty="0" smtClean="0"/>
              <a:t> is 2NF: the primary key is a single attribute, so we have </a:t>
            </a:r>
            <a:r>
              <a:rPr lang="en-US" b="1" dirty="0" smtClean="0"/>
              <a:t>no partial dependencies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589" y="1524000"/>
            <a:ext cx="8001499" cy="4772297"/>
          </a:xfrm>
        </p:spPr>
        <p:txBody>
          <a:bodyPr/>
          <a:lstStyle/>
          <a:p>
            <a:r>
              <a:rPr lang="en-US" dirty="0" smtClean="0"/>
              <a:t>without a good table structure, </a:t>
            </a:r>
            <a:r>
              <a:rPr lang="en-US" b="1" dirty="0" smtClean="0"/>
              <a:t>data redundancy</a:t>
            </a:r>
            <a:r>
              <a:rPr lang="en-US" dirty="0" smtClean="0"/>
              <a:t> may occur in a database</a:t>
            </a:r>
          </a:p>
          <a:p>
            <a:r>
              <a:rPr lang="en-US" dirty="0" smtClean="0"/>
              <a:t>data redundancy results in</a:t>
            </a:r>
          </a:p>
          <a:p>
            <a:pPr lvl="1"/>
            <a:r>
              <a:rPr lang="en-US" b="1" baseline="0" dirty="0" smtClean="0"/>
              <a:t>wasted</a:t>
            </a:r>
            <a:r>
              <a:rPr lang="en-US" b="1" dirty="0" smtClean="0"/>
              <a:t> space</a:t>
            </a:r>
            <a:r>
              <a:rPr lang="en-US" dirty="0" smtClean="0"/>
              <a:t>, since the same data is stored in multiple locations</a:t>
            </a:r>
          </a:p>
          <a:p>
            <a:pPr lvl="1"/>
            <a:r>
              <a:rPr lang="en-US" b="1" baseline="0" dirty="0" smtClean="0"/>
              <a:t>loss</a:t>
            </a:r>
            <a:r>
              <a:rPr lang="en-US" b="1" dirty="0" smtClean="0"/>
              <a:t> of data integrity</a:t>
            </a:r>
            <a:r>
              <a:rPr lang="en-US" dirty="0" smtClean="0"/>
              <a:t> – when the same data is stored in multiple locations, one occurrence may be updated, but the second occurrence may not, resulting in </a:t>
            </a:r>
            <a:r>
              <a:rPr lang="en-US" b="1" dirty="0" smtClean="0"/>
              <a:t>inconsistent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Normal Form (3NF)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</a:t>
            </a:r>
            <a:r>
              <a:rPr lang="en-US" baseline="0" dirty="0" smtClean="0"/>
              <a:t> at sample data, we can see problems in the form of </a:t>
            </a:r>
            <a:r>
              <a:rPr lang="en-US" b="1" baseline="0" dirty="0" smtClean="0"/>
              <a:t>redundancy</a:t>
            </a:r>
            <a:r>
              <a:rPr lang="en-US" baseline="0" dirty="0" smtClean="0"/>
              <a:t> – the department</a:t>
            </a:r>
            <a:r>
              <a:rPr lang="en-US" dirty="0" smtClean="0"/>
              <a:t> name is </a:t>
            </a:r>
            <a:r>
              <a:rPr lang="en-US" b="1" dirty="0" smtClean="0"/>
              <a:t>repeated</a:t>
            </a:r>
            <a:r>
              <a:rPr lang="en-US" dirty="0" smtClean="0"/>
              <a:t> unnecessarily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05370"/>
              </p:ext>
            </p:extLst>
          </p:nvPr>
        </p:nvGraphicFramePr>
        <p:xfrm>
          <a:off x="1369888" y="3873072"/>
          <a:ext cx="659225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383030"/>
                <a:gridCol w="1333818"/>
                <a:gridCol w="1219200"/>
                <a:gridCol w="14370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7565" y="3923322"/>
            <a:ext cx="872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3NF?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24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</a:t>
            </a:r>
            <a:r>
              <a:rPr lang="en-US" baseline="0" dirty="0" smtClean="0"/>
              <a:t> Normal Form (3NF)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problem exists because we have a </a:t>
            </a:r>
            <a:r>
              <a:rPr lang="en-US" b="1" dirty="0" smtClean="0"/>
              <a:t>transitive dependency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deptID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deptName</a:t>
            </a:r>
          </a:p>
          <a:p>
            <a:r>
              <a:rPr lang="en-US" dirty="0" smtClean="0">
                <a:sym typeface="Wingdings" pitchFamily="2" charset="2"/>
              </a:rPr>
              <a:t>to fix this problem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remove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deptName</a:t>
            </a:r>
            <a:r>
              <a:rPr lang="en-US" dirty="0" smtClean="0">
                <a:sym typeface="Wingdings" pitchFamily="2" charset="2"/>
              </a:rPr>
              <a:t> from the original entity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create a new entity containing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deptName</a:t>
            </a:r>
            <a:r>
              <a:rPr lang="en-US" dirty="0" smtClean="0">
                <a:sym typeface="Wingdings" pitchFamily="2" charset="2"/>
              </a:rPr>
              <a:t>, with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deptID</a:t>
            </a:r>
            <a:r>
              <a:rPr lang="en-US" dirty="0" smtClean="0">
                <a:sym typeface="Wingdings" pitchFamily="2" charset="2"/>
              </a:rPr>
              <a:t> as the primary key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Normal Form (3NF)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524001"/>
            <a:ext cx="7772400" cy="173290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Faculty(</a:t>
            </a:r>
            <a:r>
              <a:rPr lang="en-US" sz="2000" b="1" u="sng" dirty="0">
                <a:latin typeface="Courier New" pitchFamily="49" charset="0"/>
                <a:cs typeface="Courier New" pitchFamily="49" charset="0"/>
              </a:rPr>
              <a:t>facID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firstName, lastName, deptID)</a:t>
            </a:r>
          </a:p>
          <a:p>
            <a:pPr marL="0" indent="0"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FK deptID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Department</a:t>
            </a:r>
          </a:p>
          <a:p>
            <a:pPr marL="0" indent="0"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Department(</a:t>
            </a:r>
            <a:r>
              <a:rPr lang="en-US" sz="20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deptID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deptName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28670"/>
              </p:ext>
            </p:extLst>
          </p:nvPr>
        </p:nvGraphicFramePr>
        <p:xfrm>
          <a:off x="445214" y="3390186"/>
          <a:ext cx="51552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383030"/>
                <a:gridCol w="1333818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33885"/>
              </p:ext>
            </p:extLst>
          </p:nvPr>
        </p:nvGraphicFramePr>
        <p:xfrm>
          <a:off x="6054903" y="3677863"/>
          <a:ext cx="24914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418"/>
                <a:gridCol w="14370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6569" y="5725997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3NF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14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834" y="0"/>
            <a:ext cx="8139204" cy="1143000"/>
          </a:xfrm>
        </p:spPr>
        <p:txBody>
          <a:bodyPr/>
          <a:lstStyle/>
          <a:p>
            <a:r>
              <a:rPr lang="en-US" dirty="0" smtClean="0"/>
              <a:t>3NF always achievable, no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4" y="1524000"/>
            <a:ext cx="8066814" cy="4608513"/>
          </a:xfrm>
        </p:spPr>
        <p:txBody>
          <a:bodyPr/>
          <a:lstStyle/>
          <a:p>
            <a:r>
              <a:rPr lang="en-US" b="1" dirty="0" smtClean="0"/>
              <a:t>for both partial and transitive dependencies</a:t>
            </a:r>
            <a:r>
              <a:rPr lang="en-US" dirty="0" smtClean="0"/>
              <a:t>,</a:t>
            </a:r>
            <a:r>
              <a:rPr lang="en-US" baseline="0" dirty="0" smtClean="0"/>
              <a:t> we “fix” the problem by splitting the original entity into two or more smaller entities</a:t>
            </a:r>
          </a:p>
          <a:p>
            <a:r>
              <a:rPr lang="en-US" baseline="0" dirty="0" smtClean="0"/>
              <a:t>They</a:t>
            </a:r>
            <a:r>
              <a:rPr lang="en-US" dirty="0" smtClean="0"/>
              <a:t> </a:t>
            </a:r>
            <a:r>
              <a:rPr lang="en-US" baseline="0" dirty="0" smtClean="0"/>
              <a:t>are linked by </a:t>
            </a:r>
            <a:r>
              <a:rPr lang="en-US" b="1" baseline="0" dirty="0" smtClean="0"/>
              <a:t>foreign keys</a:t>
            </a:r>
          </a:p>
          <a:p>
            <a:r>
              <a:rPr lang="en-US" baseline="0" dirty="0" smtClean="0"/>
              <a:t>The foreign keys enable us to </a:t>
            </a:r>
            <a:r>
              <a:rPr lang="en-US" b="1" baseline="0" dirty="0" smtClean="0"/>
              <a:t>join</a:t>
            </a:r>
            <a:r>
              <a:rPr lang="en-US" baseline="0" dirty="0" smtClean="0"/>
              <a:t> the new tables, if necessary, to reproduce the original table – so </a:t>
            </a:r>
            <a:r>
              <a:rPr lang="en-US" b="1" baseline="0" dirty="0" smtClean="0"/>
              <a:t>no information is lost</a:t>
            </a:r>
            <a:r>
              <a:rPr lang="en-US" baseline="0" dirty="0" smtClean="0"/>
              <a:t> as</a:t>
            </a:r>
            <a:r>
              <a:rPr lang="en-US" dirty="0" smtClean="0"/>
              <a:t> we move to higher normal forms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definition of second and third normal forms, a </a:t>
            </a:r>
            <a:r>
              <a:rPr lang="en-US" b="1" dirty="0" smtClean="0"/>
              <a:t>non-key attribute </a:t>
            </a:r>
            <a:r>
              <a:rPr lang="en-US" dirty="0" smtClean="0"/>
              <a:t>is as an attribute that is not part of the primary</a:t>
            </a:r>
            <a:r>
              <a:rPr lang="en-US" baseline="0" dirty="0" smtClean="0"/>
              <a:t> key</a:t>
            </a:r>
          </a:p>
          <a:p>
            <a:r>
              <a:rPr lang="en-US" dirty="0" smtClean="0"/>
              <a:t>there is an underlying assumption that there is </a:t>
            </a:r>
            <a:r>
              <a:rPr lang="en-US" b="1" dirty="0" smtClean="0"/>
              <a:t>only one candidate key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8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647" y="1524000"/>
            <a:ext cx="8197442" cy="4608513"/>
          </a:xfrm>
        </p:spPr>
        <p:txBody>
          <a:bodyPr/>
          <a:lstStyle/>
          <a:p>
            <a:r>
              <a:rPr lang="en-US" dirty="0" smtClean="0"/>
              <a:t>3NF</a:t>
            </a:r>
            <a:r>
              <a:rPr lang="en-US" baseline="0" dirty="0" smtClean="0"/>
              <a:t> does not adequately deal with problems that arise in the event that </a:t>
            </a:r>
          </a:p>
          <a:p>
            <a:pPr lvl="1"/>
            <a:r>
              <a:rPr lang="en-US" dirty="0" smtClean="0"/>
              <a:t>a relation has</a:t>
            </a:r>
            <a:r>
              <a:rPr lang="en-US" baseline="0" dirty="0" smtClean="0"/>
              <a:t> </a:t>
            </a:r>
            <a:r>
              <a:rPr lang="en-US" b="1" baseline="0" dirty="0" smtClean="0"/>
              <a:t>multiple</a:t>
            </a:r>
            <a:r>
              <a:rPr lang="en-US" baseline="0" dirty="0" smtClean="0"/>
              <a:t> </a:t>
            </a:r>
            <a:r>
              <a:rPr lang="en-US" b="1" baseline="0" dirty="0" smtClean="0"/>
              <a:t>candidate keys</a:t>
            </a:r>
            <a:r>
              <a:rPr lang="en-US" baseline="0" dirty="0" smtClean="0"/>
              <a:t> and</a:t>
            </a:r>
          </a:p>
          <a:p>
            <a:pPr lvl="1"/>
            <a:r>
              <a:rPr lang="en-US" baseline="0" dirty="0" smtClean="0"/>
              <a:t>some candidate keys are </a:t>
            </a:r>
            <a:r>
              <a:rPr lang="en-US" b="1" dirty="0"/>
              <a:t>composite</a:t>
            </a:r>
            <a:r>
              <a:rPr lang="en-US" baseline="0" dirty="0" smtClean="0"/>
              <a:t>, and</a:t>
            </a:r>
          </a:p>
          <a:p>
            <a:pPr lvl="1"/>
            <a:r>
              <a:rPr lang="en-US" dirty="0" smtClean="0"/>
              <a:t>some candidate keys have </a:t>
            </a:r>
            <a:r>
              <a:rPr lang="en-US" b="1" dirty="0"/>
              <a:t>overlapping attributes</a:t>
            </a:r>
          </a:p>
          <a:p>
            <a:pPr lvl="0"/>
            <a:r>
              <a:rPr lang="en-US" b="1" dirty="0" smtClean="0"/>
              <a:t>Boyce-</a:t>
            </a:r>
            <a:r>
              <a:rPr lang="en-US" b="1" dirty="0" err="1" smtClean="0"/>
              <a:t>Codd</a:t>
            </a:r>
            <a:r>
              <a:rPr lang="en-US" b="1" baseline="0" dirty="0" smtClean="0"/>
              <a:t> Normal Form (BCNF) </a:t>
            </a:r>
            <a:r>
              <a:rPr lang="en-US" baseline="0" dirty="0" smtClean="0"/>
              <a:t>addresses these issues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61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BCNF</a:t>
            </a:r>
            <a:r>
              <a:rPr lang="en-US" dirty="0" smtClean="0"/>
              <a:t> (Boyce-</a:t>
            </a:r>
            <a:r>
              <a:rPr lang="en-US" dirty="0" err="1" smtClean="0"/>
              <a:t>Codd</a:t>
            </a:r>
            <a:r>
              <a:rPr lang="en-US" dirty="0" smtClean="0"/>
              <a:t> Normal Form) is the next level (after 3NF) of normalization</a:t>
            </a:r>
          </a:p>
          <a:p>
            <a:r>
              <a:rPr lang="en-US" dirty="0" smtClean="0"/>
              <a:t>a relation is in BCNF if every </a:t>
            </a:r>
            <a:r>
              <a:rPr lang="en-US" b="1" dirty="0" smtClean="0"/>
              <a:t>non-trivial</a:t>
            </a:r>
            <a:r>
              <a:rPr lang="en-US" dirty="0" smtClean="0"/>
              <a:t>, </a:t>
            </a:r>
            <a:r>
              <a:rPr lang="en-US" b="1" dirty="0" smtClean="0"/>
              <a:t>left-irreducible</a:t>
            </a:r>
            <a:r>
              <a:rPr lang="en-US" dirty="0" smtClean="0"/>
              <a:t> </a:t>
            </a:r>
            <a:r>
              <a:rPr lang="en-US" b="1" dirty="0" smtClean="0"/>
              <a:t>functional dependency</a:t>
            </a:r>
            <a:r>
              <a:rPr lang="en-US" dirty="0" smtClean="0"/>
              <a:t> has a </a:t>
            </a:r>
            <a:r>
              <a:rPr lang="en-US" b="1" dirty="0" smtClean="0"/>
              <a:t>candidate key </a:t>
            </a:r>
            <a:r>
              <a:rPr lang="en-US" dirty="0" smtClean="0"/>
              <a:t>as its </a:t>
            </a:r>
            <a:r>
              <a:rPr lang="en-US" b="1" dirty="0" smtClean="0"/>
              <a:t>determinant</a:t>
            </a:r>
          </a:p>
          <a:p>
            <a:pPr lvl="1"/>
            <a:r>
              <a:rPr lang="en-US" dirty="0" smtClean="0"/>
              <a:t>by left-irreducible, we mean that no subset of the determinant on the left can be used – it is a minimal collection of attributes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56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425735" cy="4608513"/>
          </a:xfrm>
        </p:spPr>
        <p:txBody>
          <a:bodyPr/>
          <a:lstStyle/>
          <a:p>
            <a:r>
              <a:rPr lang="en-US" dirty="0" smtClean="0"/>
              <a:t>more informally, we define BCNF</a:t>
            </a:r>
            <a:r>
              <a:rPr lang="en-US" baseline="0" dirty="0" smtClean="0"/>
              <a:t> as</a:t>
            </a:r>
          </a:p>
          <a:p>
            <a:pPr lvl="1"/>
            <a:r>
              <a:rPr lang="en-US" dirty="0" smtClean="0"/>
              <a:t>a relation</a:t>
            </a:r>
            <a:r>
              <a:rPr lang="en-US" baseline="0" dirty="0" smtClean="0"/>
              <a:t> is in BCNF if </a:t>
            </a:r>
            <a:r>
              <a:rPr lang="en-US" b="1" baseline="0" dirty="0" smtClean="0"/>
              <a:t>every functional dependency has a candidate key as its determinant </a:t>
            </a:r>
            <a:r>
              <a:rPr lang="en-US" baseline="0" dirty="0" smtClean="0"/>
              <a:t>(that</a:t>
            </a:r>
            <a:r>
              <a:rPr lang="en-US" dirty="0" smtClean="0"/>
              <a:t> is, appearing on the left-hand side)</a:t>
            </a:r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99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baseline="0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562" y="1223555"/>
            <a:ext cx="7772400" cy="4608513"/>
          </a:xfrm>
        </p:spPr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the entity shown here (SSN = social security number)</a:t>
            </a:r>
          </a:p>
          <a:p>
            <a:endParaRPr lang="en-US" dirty="0"/>
          </a:p>
          <a:p>
            <a:pPr marL="0" indent="0">
              <a:buNone/>
            </a:pPr>
            <a:endParaRPr lang="en-US" baseline="0" dirty="0" smtClean="0"/>
          </a:p>
          <a:p>
            <a:pPr lvl="1"/>
            <a:r>
              <a:rPr lang="en-US" dirty="0" smtClean="0"/>
              <a:t>functional dependencies</a:t>
            </a:r>
          </a:p>
          <a:p>
            <a:pPr lvl="2"/>
            <a:r>
              <a:rPr lang="en-US" dirty="0" smtClean="0"/>
              <a:t>919# </a:t>
            </a:r>
            <a:r>
              <a:rPr lang="en-US" dirty="0" smtClean="0">
                <a:sym typeface="Wingdings"/>
              </a:rPr>
              <a:t> SSN</a:t>
            </a:r>
          </a:p>
          <a:p>
            <a:pPr lvl="2"/>
            <a:r>
              <a:rPr lang="en-US" dirty="0" smtClean="0">
                <a:sym typeface="Wingdings"/>
              </a:rPr>
              <a:t>919#  </a:t>
            </a:r>
            <a:r>
              <a:rPr lang="en-US" dirty="0" err="1" smtClean="0">
                <a:sym typeface="Wingdings"/>
              </a:rPr>
              <a:t>firstName</a:t>
            </a:r>
            <a:endParaRPr lang="en-US" dirty="0" smtClean="0">
              <a:sym typeface="Wingdings"/>
            </a:endParaRPr>
          </a:p>
          <a:p>
            <a:pPr lvl="2"/>
            <a:r>
              <a:rPr lang="en-US" dirty="0" smtClean="0">
                <a:sym typeface="Wingdings"/>
              </a:rPr>
              <a:t>919#  </a:t>
            </a:r>
            <a:r>
              <a:rPr lang="en-US" dirty="0" err="1" smtClean="0">
                <a:sym typeface="Wingdings"/>
              </a:rPr>
              <a:t>lastName</a:t>
            </a:r>
            <a:endParaRPr lang="en-US" dirty="0" smtClean="0">
              <a:sym typeface="Wingdings"/>
            </a:endParaRPr>
          </a:p>
          <a:p>
            <a:pPr lvl="2"/>
            <a:r>
              <a:rPr lang="en-US" dirty="0" smtClean="0"/>
              <a:t>SSN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919#</a:t>
            </a:r>
            <a:endParaRPr lang="en-US" dirty="0">
              <a:sym typeface="Wingdings"/>
            </a:endParaRPr>
          </a:p>
          <a:p>
            <a:pPr lvl="2"/>
            <a:r>
              <a:rPr lang="en-US" dirty="0" smtClean="0">
                <a:sym typeface="Wingdings"/>
              </a:rPr>
              <a:t>SSN </a:t>
            </a:r>
            <a:r>
              <a:rPr lang="en-US" dirty="0">
                <a:sym typeface="Wingdings"/>
              </a:rPr>
              <a:t> </a:t>
            </a:r>
            <a:r>
              <a:rPr lang="en-US" dirty="0" err="1">
                <a:sym typeface="Wingdings"/>
              </a:rPr>
              <a:t>firstName</a:t>
            </a:r>
            <a:endParaRPr lang="en-US" dirty="0">
              <a:sym typeface="Wingdings"/>
            </a:endParaRPr>
          </a:p>
          <a:p>
            <a:pPr lvl="2"/>
            <a:r>
              <a:rPr lang="en-US" dirty="0" smtClean="0">
                <a:sym typeface="Wingdings"/>
              </a:rPr>
              <a:t>SSN </a:t>
            </a:r>
            <a:r>
              <a:rPr lang="en-US" dirty="0" err="1" smtClean="0">
                <a:sym typeface="Wingdings"/>
              </a:rPr>
              <a:t>lastName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1782" y="2590744"/>
            <a:ext cx="6023252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FACULTY(</a:t>
            </a:r>
            <a:r>
              <a:rPr lang="en-US" u="sng" dirty="0">
                <a:latin typeface="+mn-lt"/>
              </a:rPr>
              <a:t>919#</a:t>
            </a:r>
            <a:r>
              <a:rPr lang="en-US" dirty="0">
                <a:latin typeface="+mn-lt"/>
              </a:rPr>
              <a:t>, SSN, </a:t>
            </a:r>
            <a:r>
              <a:rPr lang="en-US" dirty="0" err="1">
                <a:latin typeface="+mn-lt"/>
              </a:rPr>
              <a:t>firstName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lastName</a:t>
            </a:r>
            <a:r>
              <a:rPr lang="en-US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3197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FACULTY relation, we have selected 919# as the primary key</a:t>
            </a:r>
          </a:p>
          <a:p>
            <a:r>
              <a:rPr lang="en-US" baseline="0" dirty="0" smtClean="0"/>
              <a:t>SSN is not part of the primary key, but it determines all other attributes and therefore is a candidate key – it would</a:t>
            </a:r>
            <a:r>
              <a:rPr lang="en-US" dirty="0" smtClean="0"/>
              <a:t> work just as well for the primary key as 919#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9977" y="5686641"/>
            <a:ext cx="6023252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FACULTY(</a:t>
            </a:r>
            <a:r>
              <a:rPr lang="en-US" u="sng" dirty="0">
                <a:latin typeface="+mn-lt"/>
              </a:rPr>
              <a:t>919#</a:t>
            </a:r>
            <a:r>
              <a:rPr lang="en-US" dirty="0">
                <a:latin typeface="+mn-lt"/>
              </a:rPr>
              <a:t>, SSN, </a:t>
            </a:r>
            <a:r>
              <a:rPr lang="en-US" dirty="0" err="1">
                <a:latin typeface="+mn-lt"/>
              </a:rPr>
              <a:t>firstName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lastName</a:t>
            </a:r>
            <a:r>
              <a:rPr lang="en-US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039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normal forms are</a:t>
            </a:r>
          </a:p>
          <a:p>
            <a:pPr lvl="1"/>
            <a:r>
              <a:rPr lang="en-US" dirty="0" smtClean="0"/>
              <a:t>first normal form (1NF)</a:t>
            </a:r>
          </a:p>
          <a:p>
            <a:pPr lvl="1"/>
            <a:r>
              <a:rPr lang="en-US" dirty="0" smtClean="0"/>
              <a:t>second normal form (2NF)</a:t>
            </a:r>
          </a:p>
          <a:p>
            <a:pPr lvl="1"/>
            <a:r>
              <a:rPr lang="en-US" dirty="0" smtClean="0"/>
              <a:t>third normal form (3NF)</a:t>
            </a:r>
          </a:p>
          <a:p>
            <a:pPr lvl="1"/>
            <a:r>
              <a:rPr lang="en-US" dirty="0" smtClean="0"/>
              <a:t>Boyce-Codd normal form (BCNF)</a:t>
            </a:r>
          </a:p>
          <a:p>
            <a:pPr lvl="1"/>
            <a:r>
              <a:rPr lang="en-US" dirty="0" smtClean="0"/>
              <a:t>fourth normal form (4NF)</a:t>
            </a:r>
          </a:p>
          <a:p>
            <a:pPr lvl="1"/>
            <a:r>
              <a:rPr lang="en-US" dirty="0" smtClean="0"/>
              <a:t>fifth normal form (5NF)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37" y="1506605"/>
            <a:ext cx="8098972" cy="4608513"/>
          </a:xfrm>
        </p:spPr>
        <p:txBody>
          <a:bodyPr/>
          <a:lstStyle/>
          <a:p>
            <a:r>
              <a:rPr lang="en-US" baseline="0" dirty="0" smtClean="0"/>
              <a:t>the fact that SSN determines other attributes does not violate the definition of 3NF because</a:t>
            </a:r>
            <a:r>
              <a:rPr lang="en-US" dirty="0" smtClean="0"/>
              <a:t> </a:t>
            </a:r>
            <a:r>
              <a:rPr lang="en-US" baseline="0" dirty="0" smtClean="0"/>
              <a:t>SSN is a candidate key and therefore is not considered to be a “non-key” attribute</a:t>
            </a:r>
          </a:p>
          <a:p>
            <a:r>
              <a:rPr lang="en-US" b="1" dirty="0" smtClean="0"/>
              <a:t>Every LHS is a candidate key</a:t>
            </a:r>
            <a:r>
              <a:rPr lang="en-US" dirty="0" smtClean="0"/>
              <a:t>. </a:t>
            </a:r>
            <a:endParaRPr lang="en-US" baseline="0" dirty="0" smtClean="0"/>
          </a:p>
          <a:p>
            <a:r>
              <a:rPr lang="en-US" baseline="0" dirty="0" smtClean="0"/>
              <a:t>FACULTY is in</a:t>
            </a:r>
            <a:r>
              <a:rPr lang="en-US" dirty="0" smtClean="0"/>
              <a:t> both </a:t>
            </a:r>
            <a:r>
              <a:rPr lang="en-US" baseline="0" dirty="0" smtClean="0"/>
              <a:t>3NF and BCNF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9977" y="5686641"/>
            <a:ext cx="6023252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FACULTY(</a:t>
            </a:r>
            <a:r>
              <a:rPr lang="en-US" u="sng" dirty="0">
                <a:latin typeface="+mn-lt"/>
              </a:rPr>
              <a:t>919#</a:t>
            </a:r>
            <a:r>
              <a:rPr lang="en-US" dirty="0">
                <a:latin typeface="+mn-lt"/>
              </a:rPr>
              <a:t>, SSN, </a:t>
            </a:r>
            <a:r>
              <a:rPr lang="en-US" dirty="0" err="1">
                <a:latin typeface="+mn-lt"/>
              </a:rPr>
              <a:t>firstName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lastName</a:t>
            </a:r>
            <a:r>
              <a:rPr lang="en-US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9936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477986" cy="4608513"/>
          </a:xfrm>
        </p:spPr>
        <p:txBody>
          <a:bodyPr/>
          <a:lstStyle/>
          <a:p>
            <a:pPr lvl="0"/>
            <a:r>
              <a:rPr lang="en-US" dirty="0" smtClean="0"/>
              <a:t>it is very rare for a table that is in 3NF not to be in BCNF</a:t>
            </a:r>
          </a:p>
          <a:p>
            <a:pPr lvl="0"/>
            <a:r>
              <a:rPr lang="en-US" dirty="0" smtClean="0"/>
              <a:t>a 3NF table with </a:t>
            </a:r>
            <a:r>
              <a:rPr lang="en-US" b="1" dirty="0" smtClean="0"/>
              <a:t>no</a:t>
            </a:r>
            <a:r>
              <a:rPr lang="en-US" dirty="0" smtClean="0"/>
              <a:t> </a:t>
            </a:r>
            <a:r>
              <a:rPr lang="en-US" b="1" dirty="0" smtClean="0"/>
              <a:t>multiple overlapping candidate keys </a:t>
            </a:r>
            <a:r>
              <a:rPr lang="en-US" dirty="0" smtClean="0"/>
              <a:t>is guaranteed to be in </a:t>
            </a:r>
            <a:r>
              <a:rPr lang="en-US" b="1" dirty="0" smtClean="0"/>
              <a:t>BCNF</a:t>
            </a:r>
          </a:p>
          <a:p>
            <a:r>
              <a:rPr lang="en-US" dirty="0" smtClean="0"/>
              <a:t>a 3NF table with </a:t>
            </a:r>
            <a:r>
              <a:rPr lang="en-US" b="1" dirty="0" smtClean="0"/>
              <a:t>multiple overlapping candidate keys</a:t>
            </a:r>
            <a:r>
              <a:rPr lang="en-US" dirty="0" smtClean="0"/>
              <a:t> may or may not be in BCNF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31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3NF, not BCNF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058" y="1524001"/>
            <a:ext cx="8120030" cy="3439886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have a chance at </a:t>
            </a:r>
            <a:r>
              <a:rPr lang="en-US" b="1" dirty="0"/>
              <a:t>violating BCNF</a:t>
            </a:r>
            <a:r>
              <a:rPr lang="en-US" dirty="0"/>
              <a:t>, a 3NF entity </a:t>
            </a:r>
            <a:r>
              <a:rPr lang="en-US" dirty="0" smtClean="0"/>
              <a:t>must have </a:t>
            </a:r>
            <a:r>
              <a:rPr lang="en-US" b="1" dirty="0"/>
              <a:t>multiple, compound, overlapping candidate keys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Here's an example. 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in 3NF </a:t>
            </a:r>
            <a:r>
              <a:rPr lang="en-US" dirty="0" smtClean="0"/>
              <a:t>with </a:t>
            </a:r>
            <a:r>
              <a:rPr lang="en-US" b="1" dirty="0" smtClean="0"/>
              <a:t>multiple</a:t>
            </a:r>
            <a:r>
              <a:rPr lang="en-US" dirty="0" smtClean="0"/>
              <a:t>, </a:t>
            </a:r>
            <a:r>
              <a:rPr lang="en-US" b="1" dirty="0" smtClean="0"/>
              <a:t>compound</a:t>
            </a:r>
            <a:r>
              <a:rPr lang="en-US" dirty="0" smtClean="0"/>
              <a:t>, </a:t>
            </a:r>
            <a:r>
              <a:rPr lang="en-US" b="1" dirty="0" smtClean="0"/>
              <a:t>overlapping</a:t>
            </a:r>
            <a:r>
              <a:rPr lang="en-US" b="1" dirty="0"/>
              <a:t> </a:t>
            </a:r>
            <a:r>
              <a:rPr lang="en-US" dirty="0"/>
              <a:t>c</a:t>
            </a:r>
            <a:r>
              <a:rPr lang="en-US" dirty="0" smtClean="0"/>
              <a:t>andidate </a:t>
            </a:r>
            <a:r>
              <a:rPr lang="en-US" dirty="0"/>
              <a:t>keys: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4053" y="5390660"/>
            <a:ext cx="48523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A(</a:t>
            </a:r>
            <a:r>
              <a:rPr lang="en-US" u="sng" dirty="0" smtClean="0">
                <a:latin typeface="+mn-lt"/>
              </a:rPr>
              <a:t>Project</a:t>
            </a:r>
            <a:r>
              <a:rPr lang="en-US" dirty="0" smtClean="0">
                <a:latin typeface="+mn-lt"/>
              </a:rPr>
              <a:t>, </a:t>
            </a:r>
            <a:r>
              <a:rPr lang="en-US" u="sng" dirty="0" smtClean="0">
                <a:latin typeface="+mn-lt"/>
              </a:rPr>
              <a:t>Branch</a:t>
            </a:r>
            <a:r>
              <a:rPr lang="en-US" dirty="0" smtClean="0">
                <a:latin typeface="+mn-lt"/>
              </a:rPr>
              <a:t>, Manager, sales)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8532" y="6258210"/>
            <a:ext cx="4203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http://www.cs.toronto.edu/~</a:t>
            </a:r>
            <a:r>
              <a:rPr lang="en-US" sz="1000" dirty="0" smtClean="0">
                <a:hlinkClick r:id="rId2"/>
              </a:rPr>
              <a:t>faye/343/f07/lectures/wk12/wk12_BCNF4-up.pdf</a:t>
            </a:r>
            <a:endParaRPr lang="en-US" sz="1000" dirty="0" smtClean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89257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3NF, not BCNF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23" y="1524001"/>
            <a:ext cx="8119065" cy="43934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the following: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Project</a:t>
            </a:r>
            <a:r>
              <a:rPr lang="en-US" dirty="0" smtClean="0"/>
              <a:t>, </a:t>
            </a:r>
            <a:r>
              <a:rPr lang="en-US" b="1" dirty="0" smtClean="0"/>
              <a:t>Branch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/>
              <a:t>Manager</a:t>
            </a:r>
            <a:r>
              <a:rPr lang="en-US" dirty="0" smtClean="0"/>
              <a:t>.  Each </a:t>
            </a:r>
            <a:r>
              <a:rPr lang="en-US" dirty="0"/>
              <a:t>project has several managers, and runs </a:t>
            </a:r>
            <a:r>
              <a:rPr lang="en-US" dirty="0" smtClean="0"/>
              <a:t>at several </a:t>
            </a:r>
            <a:r>
              <a:rPr lang="en-US" dirty="0"/>
              <a:t>branches; however, a project has a unique manager for each branch.      </a:t>
            </a:r>
            <a:endParaRPr lang="en-US" dirty="0" smtClean="0"/>
          </a:p>
          <a:p>
            <a:pPr lvl="1"/>
            <a:r>
              <a:rPr lang="en-US" b="1" dirty="0"/>
              <a:t>Manager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/>
              <a:t>Branch</a:t>
            </a:r>
            <a:r>
              <a:rPr lang="en-US" dirty="0" smtClean="0"/>
              <a:t>. Each </a:t>
            </a:r>
            <a:r>
              <a:rPr lang="en-US" dirty="0"/>
              <a:t>manager works </a:t>
            </a:r>
            <a:r>
              <a:rPr lang="en-US" dirty="0" smtClean="0"/>
              <a:t>at a </a:t>
            </a:r>
            <a:r>
              <a:rPr lang="en-US" dirty="0"/>
              <a:t>particular </a:t>
            </a:r>
            <a:r>
              <a:rPr lang="en-US" dirty="0" smtClean="0"/>
              <a:t>branch.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Project</a:t>
            </a:r>
            <a:r>
              <a:rPr lang="en-US" b="1" dirty="0" smtClean="0"/>
              <a:t>, Manager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Branch</a:t>
            </a:r>
            <a:r>
              <a:rPr lang="en-US" dirty="0" smtClean="0">
                <a:sym typeface="Wingdings" panose="05000000000000000000" pitchFamily="2" charset="2"/>
              </a:rPr>
              <a:t> (another overlapping candidate key)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19550" y="6096054"/>
            <a:ext cx="48523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A(</a:t>
            </a:r>
            <a:r>
              <a:rPr lang="en-US" u="sng" dirty="0" smtClean="0">
                <a:latin typeface="+mn-lt"/>
              </a:rPr>
              <a:t>Project</a:t>
            </a:r>
            <a:r>
              <a:rPr lang="en-US" dirty="0" smtClean="0">
                <a:latin typeface="+mn-lt"/>
              </a:rPr>
              <a:t>, </a:t>
            </a:r>
            <a:r>
              <a:rPr lang="en-US" u="sng" dirty="0" smtClean="0">
                <a:latin typeface="+mn-lt"/>
              </a:rPr>
              <a:t>Branch</a:t>
            </a:r>
            <a:r>
              <a:rPr lang="en-US" dirty="0" smtClean="0">
                <a:latin typeface="+mn-lt"/>
              </a:rPr>
              <a:t>, Manager, sales)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7051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3NF, not BCNF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</a:t>
            </a:r>
            <a:r>
              <a:rPr lang="en-US" dirty="0"/>
              <a:t>, this entity has a chance at violating BCNF - but does it? </a:t>
            </a:r>
            <a:endParaRPr lang="en-US" dirty="0" smtClean="0"/>
          </a:p>
          <a:p>
            <a:r>
              <a:rPr lang="en-US" dirty="0"/>
              <a:t>To violate BCNF, there has to be a functional dependency </a:t>
            </a:r>
            <a:r>
              <a:rPr lang="en-US" dirty="0" smtClean="0"/>
              <a:t>where:</a:t>
            </a:r>
          </a:p>
          <a:p>
            <a:r>
              <a:rPr lang="en-US" dirty="0" smtClean="0"/>
              <a:t>the</a:t>
            </a:r>
            <a:r>
              <a:rPr lang="en-US" i="1" dirty="0"/>
              <a:t> left-hand side</a:t>
            </a:r>
            <a:r>
              <a:rPr lang="en-US" dirty="0"/>
              <a:t> is not a candidate </a:t>
            </a:r>
            <a:r>
              <a:rPr lang="en-US" dirty="0" smtClean="0"/>
              <a:t>key.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4053" y="5390660"/>
            <a:ext cx="48523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A(</a:t>
            </a:r>
            <a:r>
              <a:rPr lang="en-US" u="sng" dirty="0" smtClean="0">
                <a:latin typeface="+mn-lt"/>
              </a:rPr>
              <a:t>Project</a:t>
            </a:r>
            <a:r>
              <a:rPr lang="en-US" dirty="0" smtClean="0">
                <a:latin typeface="+mn-lt"/>
              </a:rPr>
              <a:t>, </a:t>
            </a:r>
            <a:r>
              <a:rPr lang="en-US" u="sng" dirty="0" smtClean="0">
                <a:latin typeface="+mn-lt"/>
              </a:rPr>
              <a:t>Branch</a:t>
            </a:r>
            <a:r>
              <a:rPr lang="en-US" dirty="0" smtClean="0">
                <a:latin typeface="+mn-lt"/>
              </a:rPr>
              <a:t>, Manager, sales)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875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3NF, not BCNF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058" y="1524000"/>
            <a:ext cx="7917056" cy="4608513"/>
          </a:xfrm>
        </p:spPr>
        <p:txBody>
          <a:bodyPr/>
          <a:lstStyle/>
          <a:p>
            <a:r>
              <a:rPr lang="en-US" dirty="0"/>
              <a:t>There are four functional dependencies: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Project, Branch -&gt; Manager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Project, Manager-</a:t>
            </a:r>
            <a:r>
              <a:rPr lang="en-US" dirty="0"/>
              <a:t>&gt; </a:t>
            </a:r>
            <a:r>
              <a:rPr lang="en-US" dirty="0" smtClean="0"/>
              <a:t>Branch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Manager</a:t>
            </a:r>
            <a:r>
              <a:rPr lang="en-US" dirty="0"/>
              <a:t> -&gt; </a:t>
            </a:r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Cloud 3"/>
          <p:cNvSpPr/>
          <p:nvPr/>
        </p:nvSpPr>
        <p:spPr bwMode="auto">
          <a:xfrm>
            <a:off x="5447211" y="2821578"/>
            <a:ext cx="3541290" cy="1789611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0313" y="3318693"/>
            <a:ext cx="2971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Any LHS</a:t>
            </a:r>
          </a:p>
          <a:p>
            <a:pPr algn="ctr"/>
            <a:r>
              <a:rPr lang="en-US" b="1" dirty="0" smtClean="0"/>
              <a:t>not</a:t>
            </a:r>
            <a:r>
              <a:rPr lang="en-US" dirty="0" smtClean="0"/>
              <a:t> a CK?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4053" y="5390660"/>
            <a:ext cx="48523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A(</a:t>
            </a:r>
            <a:r>
              <a:rPr lang="en-US" u="sng" dirty="0" smtClean="0">
                <a:latin typeface="+mn-lt"/>
              </a:rPr>
              <a:t>Project</a:t>
            </a:r>
            <a:r>
              <a:rPr lang="en-US" dirty="0" smtClean="0">
                <a:latin typeface="+mn-lt"/>
              </a:rPr>
              <a:t>, </a:t>
            </a:r>
            <a:r>
              <a:rPr lang="en-US" u="sng" dirty="0" smtClean="0">
                <a:latin typeface="+mn-lt"/>
              </a:rPr>
              <a:t>Branch</a:t>
            </a:r>
            <a:r>
              <a:rPr lang="en-US" dirty="0" smtClean="0">
                <a:latin typeface="+mn-lt"/>
              </a:rPr>
              <a:t>, Manager, sales)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2353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3NF, not BCNF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03" y="1524001"/>
            <a:ext cx="8393385" cy="3152502"/>
          </a:xfrm>
        </p:spPr>
        <p:txBody>
          <a:bodyPr/>
          <a:lstStyle/>
          <a:p>
            <a:pPr marL="571500" indent="-514350"/>
            <a:r>
              <a:rPr lang="en-US" dirty="0" smtClean="0"/>
              <a:t>The </a:t>
            </a:r>
            <a:r>
              <a:rPr lang="en-US" dirty="0"/>
              <a:t>first two functional dependencies have </a:t>
            </a:r>
            <a:r>
              <a:rPr lang="en-US" dirty="0" smtClean="0"/>
              <a:t>candidate </a:t>
            </a:r>
            <a:r>
              <a:rPr lang="en-US" dirty="0"/>
              <a:t>key on </a:t>
            </a:r>
            <a:r>
              <a:rPr lang="en-US" dirty="0" smtClean="0"/>
              <a:t>left </a:t>
            </a:r>
            <a:r>
              <a:rPr lang="en-US" dirty="0"/>
              <a:t>side, so they don't violate </a:t>
            </a:r>
            <a:r>
              <a:rPr lang="en-US" dirty="0" smtClean="0"/>
              <a:t>BCNF.</a:t>
            </a:r>
          </a:p>
          <a:p>
            <a:pPr marL="571500" indent="-514350"/>
            <a:r>
              <a:rPr lang="en-US" dirty="0" smtClean="0"/>
              <a:t>The </a:t>
            </a:r>
            <a:r>
              <a:rPr lang="en-US" dirty="0"/>
              <a:t>last </a:t>
            </a:r>
            <a:r>
              <a:rPr lang="en-US" dirty="0" smtClean="0"/>
              <a:t>functional dependency has a </a:t>
            </a:r>
            <a:r>
              <a:rPr lang="en-US" b="1" dirty="0" smtClean="0"/>
              <a:t>left-hand side </a:t>
            </a:r>
            <a:r>
              <a:rPr lang="en-US" dirty="0" smtClean="0"/>
              <a:t>(shown </a:t>
            </a:r>
            <a:r>
              <a:rPr lang="en-US" dirty="0"/>
              <a:t>in red) that </a:t>
            </a:r>
            <a:r>
              <a:rPr lang="en-US" dirty="0" smtClean="0"/>
              <a:t>is </a:t>
            </a:r>
            <a:r>
              <a:rPr lang="en-US" b="1" dirty="0" smtClean="0"/>
              <a:t>not </a:t>
            </a:r>
            <a:r>
              <a:rPr lang="en-US" b="1" dirty="0"/>
              <a:t>a </a:t>
            </a:r>
            <a:r>
              <a:rPr lang="en-US" b="1" dirty="0" smtClean="0"/>
              <a:t>candidate key</a:t>
            </a:r>
            <a:r>
              <a:rPr lang="en-US" dirty="0" smtClean="0"/>
              <a:t>. </a:t>
            </a:r>
            <a:r>
              <a:rPr lang="en-US" dirty="0"/>
              <a:t> </a:t>
            </a:r>
            <a:endParaRPr lang="en-US" dirty="0" smtClean="0"/>
          </a:p>
          <a:p>
            <a:pPr marL="571500" indent="-514350"/>
            <a:r>
              <a:rPr lang="en-US" dirty="0" smtClean="0"/>
              <a:t>Therefore</a:t>
            </a:r>
            <a:r>
              <a:rPr lang="en-US" dirty="0"/>
              <a:t>, this 3NF entity is NOT </a:t>
            </a:r>
            <a:r>
              <a:rPr lang="en-US" dirty="0" smtClean="0"/>
              <a:t>BCNF. </a:t>
            </a:r>
            <a:r>
              <a:rPr lang="en-US" dirty="0"/>
              <a:t> </a:t>
            </a:r>
            <a:br>
              <a:rPr lang="en-US" dirty="0"/>
            </a:br>
            <a:endParaRPr lang="en-US" sz="1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4053" y="5390660"/>
            <a:ext cx="48523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A(</a:t>
            </a:r>
            <a:r>
              <a:rPr lang="en-US" u="sng" dirty="0" smtClean="0">
                <a:latin typeface="+mn-lt"/>
              </a:rPr>
              <a:t>Project</a:t>
            </a:r>
            <a:r>
              <a:rPr lang="en-US" dirty="0" smtClean="0">
                <a:latin typeface="+mn-lt"/>
              </a:rPr>
              <a:t>, </a:t>
            </a:r>
            <a:r>
              <a:rPr lang="en-US" u="sng" dirty="0" smtClean="0">
                <a:latin typeface="+mn-lt"/>
              </a:rPr>
              <a:t>Branch</a:t>
            </a:r>
            <a:r>
              <a:rPr lang="en-US" dirty="0" smtClean="0">
                <a:latin typeface="+mn-lt"/>
              </a:rPr>
              <a:t>, Manager, sales)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1920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Normal Form (4NF)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fourth and fifth normal forms deal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multi-valued attributes</a:t>
            </a:r>
          </a:p>
          <a:p>
            <a:r>
              <a:rPr lang="en-US" dirty="0" smtClean="0"/>
              <a:t>a relation is in 4NF if</a:t>
            </a:r>
          </a:p>
          <a:p>
            <a:pPr lvl="1"/>
            <a:r>
              <a:rPr lang="en-US" dirty="0" smtClean="0"/>
              <a:t>it is in </a:t>
            </a:r>
            <a:r>
              <a:rPr lang="en-US" b="1" dirty="0" smtClean="0">
                <a:solidFill>
                  <a:schemeClr val="tx2"/>
                </a:solidFill>
              </a:rPr>
              <a:t>BCNF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the relation does not contain two or more independent multi-valued facts about an entity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18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Normal Form (4NF)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already know how to deal with multi-valued entities</a:t>
            </a:r>
          </a:p>
          <a:p>
            <a:pPr lvl="1"/>
            <a:r>
              <a:rPr lang="en-US" dirty="0" smtClean="0"/>
              <a:t>example: a student has</a:t>
            </a:r>
            <a:r>
              <a:rPr lang="en-US" baseline="0" dirty="0" smtClean="0"/>
              <a:t> multiple telephone numbers</a:t>
            </a:r>
          </a:p>
          <a:p>
            <a:pPr lvl="2"/>
            <a:r>
              <a:rPr lang="en-US" baseline="0" dirty="0" smtClean="0"/>
              <a:t>we create two relations 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STUDENT(</a:t>
            </a:r>
            <a:r>
              <a:rPr lang="en-US" u="sng" dirty="0" err="1" smtClean="0"/>
              <a:t>stuID</a:t>
            </a:r>
            <a:r>
              <a:rPr lang="en-US" dirty="0" smtClean="0"/>
              <a:t>, …other attributes)</a:t>
            </a:r>
          </a:p>
          <a:p>
            <a:pPr marL="914400" lvl="2" indent="0">
              <a:buNone/>
            </a:pPr>
            <a:r>
              <a:rPr lang="en-US" baseline="0" dirty="0" smtClean="0"/>
              <a:t>  STU_PHONE(</a:t>
            </a:r>
            <a:r>
              <a:rPr lang="en-US" u="sng" baseline="0" dirty="0" err="1" smtClean="0"/>
              <a:t>stuID</a:t>
            </a:r>
            <a:r>
              <a:rPr lang="en-US" baseline="0" dirty="0" smtClean="0"/>
              <a:t>, </a:t>
            </a:r>
            <a:r>
              <a:rPr lang="en-US" u="sng" baseline="0" dirty="0" err="1" smtClean="0"/>
              <a:t>phoneNumber</a:t>
            </a:r>
            <a:r>
              <a:rPr lang="en-US" baseline="0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61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Normal Form</a:t>
            </a:r>
            <a:r>
              <a:rPr lang="en-US" baseline="0" dirty="0" smtClean="0"/>
              <a:t> (4NF)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occurs when we have two or more independent multi-valued</a:t>
            </a:r>
            <a:r>
              <a:rPr lang="en-US" baseline="0" dirty="0" smtClean="0"/>
              <a:t> facts</a:t>
            </a:r>
          </a:p>
          <a:p>
            <a:pPr lvl="1"/>
            <a:r>
              <a:rPr lang="en-US" dirty="0" smtClean="0"/>
              <a:t>example:  suppose we store</a:t>
            </a:r>
            <a:r>
              <a:rPr lang="en-US" baseline="0" dirty="0" smtClean="0"/>
              <a:t> information about skills an employee has and also about the different languages an employee speaks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19" y="0"/>
            <a:ext cx="8545620" cy="1143000"/>
          </a:xfrm>
        </p:spPr>
        <p:txBody>
          <a:bodyPr/>
          <a:lstStyle/>
          <a:p>
            <a:r>
              <a:rPr lang="en-US" dirty="0" smtClean="0"/>
              <a:t>Normalizing Relational</a:t>
            </a:r>
            <a:r>
              <a:rPr lang="en-US" baseline="0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relational databases are normalized to </a:t>
            </a:r>
            <a:r>
              <a:rPr lang="en-US" b="1" dirty="0" smtClean="0"/>
              <a:t>3NF</a:t>
            </a:r>
          </a:p>
          <a:p>
            <a:r>
              <a:rPr lang="en-US" dirty="0" smtClean="0"/>
              <a:t>in most cases, if your tables are normalized to 3NF, they already meet the requirements of the higher normal forms</a:t>
            </a:r>
          </a:p>
          <a:p>
            <a:r>
              <a:rPr lang="en-US" dirty="0" smtClean="0"/>
              <a:t>we will look at the normalization process for 1NF, 2NF, and 3NF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0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Normal Form (4NF)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might use</a:t>
            </a:r>
            <a:r>
              <a:rPr lang="en-US" baseline="0" dirty="0" smtClean="0"/>
              <a:t> these relations</a:t>
            </a:r>
          </a:p>
          <a:p>
            <a:pPr marL="457200" lvl="1" indent="0">
              <a:buNone/>
            </a:pPr>
            <a:r>
              <a:rPr lang="en-US" dirty="0" smtClean="0"/>
              <a:t>EMPLOYEE(</a:t>
            </a:r>
            <a:r>
              <a:rPr lang="en-US" u="sng" dirty="0" err="1" smtClean="0"/>
              <a:t>empID</a:t>
            </a:r>
            <a:r>
              <a:rPr lang="en-US" u="none" dirty="0" smtClean="0"/>
              <a:t>,</a:t>
            </a:r>
            <a:r>
              <a:rPr lang="en-US" u="none" baseline="0" dirty="0" smtClean="0"/>
              <a:t> … other attributes)</a:t>
            </a:r>
          </a:p>
          <a:p>
            <a:pPr marL="457200" lvl="1" indent="0">
              <a:buNone/>
            </a:pPr>
            <a:r>
              <a:rPr lang="en-US" dirty="0" smtClean="0"/>
              <a:t>EMP_INFO(</a:t>
            </a:r>
            <a:r>
              <a:rPr lang="en-US" u="sng" dirty="0" err="1" smtClean="0"/>
              <a:t>empID</a:t>
            </a:r>
            <a:r>
              <a:rPr lang="en-US" dirty="0" smtClean="0"/>
              <a:t>,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skill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language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design causes many issues</a:t>
            </a:r>
          </a:p>
          <a:p>
            <a:pPr lvl="1"/>
            <a:r>
              <a:rPr lang="en-US" dirty="0" smtClean="0"/>
              <a:t>example: if employee 111 has skills only as a cook, but speaks three languages, we must introduce redundancy to store this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16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Normal Form (4NF)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records must be inserted in the table to represent employee 111’s skills and languages</a:t>
            </a:r>
          </a:p>
          <a:p>
            <a:pPr marL="457200" lvl="1" indent="0">
              <a:buNone/>
            </a:pPr>
            <a:r>
              <a:rPr lang="en-US" dirty="0" smtClean="0"/>
              <a:t>(111, cook, English)</a:t>
            </a:r>
          </a:p>
          <a:p>
            <a:pPr marL="457200" lvl="1" indent="0">
              <a:buNone/>
            </a:pPr>
            <a:r>
              <a:rPr lang="en-US" dirty="0" smtClean="0"/>
              <a:t>(111, cook, Greek)</a:t>
            </a:r>
          </a:p>
          <a:p>
            <a:pPr marL="457200" lvl="1" indent="0">
              <a:buNone/>
            </a:pPr>
            <a:r>
              <a:rPr lang="en-US" dirty="0" smtClean="0"/>
              <a:t>(111, cook, Russian)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78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Normal Form (4NF)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4NF design would use three relations</a:t>
            </a:r>
          </a:p>
          <a:p>
            <a:pPr marL="457200" lvl="1" indent="0">
              <a:buNone/>
            </a:pPr>
            <a:r>
              <a:rPr lang="en-US" dirty="0" smtClean="0"/>
              <a:t>EMPLOYEE(</a:t>
            </a:r>
            <a:r>
              <a:rPr lang="en-US" u="sng" dirty="0" err="1" smtClean="0"/>
              <a:t>empID</a:t>
            </a:r>
            <a:r>
              <a:rPr lang="en-US" dirty="0" smtClean="0"/>
              <a:t>, … other attributes)</a:t>
            </a:r>
          </a:p>
          <a:p>
            <a:pPr marL="457200" lvl="1" indent="0">
              <a:buNone/>
            </a:pPr>
            <a:r>
              <a:rPr lang="en-US" baseline="0" dirty="0" smtClean="0"/>
              <a:t>EMP_SKILL(</a:t>
            </a:r>
            <a:r>
              <a:rPr lang="en-US" u="sng" dirty="0" err="1" smtClean="0"/>
              <a:t>empID</a:t>
            </a:r>
            <a:r>
              <a:rPr lang="en-US" dirty="0" smtClean="0"/>
              <a:t>, </a:t>
            </a:r>
            <a:r>
              <a:rPr lang="en-US" u="sng" dirty="0" smtClean="0"/>
              <a:t>skill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EMP_LANGUAGE(</a:t>
            </a:r>
            <a:r>
              <a:rPr lang="en-US" u="sng" dirty="0" err="1" smtClean="0"/>
              <a:t>empID</a:t>
            </a:r>
            <a:r>
              <a:rPr lang="en-US" dirty="0" smtClean="0"/>
              <a:t>, </a:t>
            </a:r>
            <a:r>
              <a:rPr lang="en-US" u="sng" dirty="0" smtClean="0"/>
              <a:t>language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792" y="3962512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+mn-lt"/>
              </a:rPr>
              <a:t>4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NF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0735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 lvl="0" indent="0">
              <a:buNone/>
            </a:pPr>
            <a:r>
              <a:rPr lang="en-US" baseline="0" dirty="0" smtClean="0"/>
              <a:t> Fifth Normal Form (5NF)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very rare for a table that is in 4NF to not be in 5NF also</a:t>
            </a:r>
          </a:p>
          <a:p>
            <a:r>
              <a:rPr lang="en-US" dirty="0" smtClean="0"/>
              <a:t>in those rare cases, decomposition to 5NF will result in smaller relations with redundancy minimized</a:t>
            </a:r>
          </a:p>
          <a:p>
            <a:r>
              <a:rPr lang="en-US" dirty="0" smtClean="0"/>
              <a:t>in most situations, BCNF is a satisfactory level of  normalization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46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5" y="1894115"/>
            <a:ext cx="6010177" cy="447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32938" y="846944"/>
            <a:ext cx="3841116" cy="2202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000" i="1" kern="0" dirty="0" smtClean="0">
                <a:solidFill>
                  <a:schemeClr val="tx2"/>
                </a:solidFill>
              </a:rPr>
              <a:t>Non-key attributes depend on</a:t>
            </a:r>
          </a:p>
          <a:p>
            <a:pPr marL="0" indent="0" eaLnBrk="1" hangingPunct="1">
              <a:buNone/>
            </a:pPr>
            <a:r>
              <a:rPr lang="en-US" sz="2000" i="1" kern="0" dirty="0" smtClean="0">
                <a:solidFill>
                  <a:schemeClr val="tx2"/>
                </a:solidFill>
              </a:rPr>
              <a:t>The key (1NF),</a:t>
            </a:r>
          </a:p>
          <a:p>
            <a:pPr marL="0" indent="0" eaLnBrk="1" hangingPunct="1">
              <a:buNone/>
            </a:pPr>
            <a:r>
              <a:rPr lang="en-US" sz="2000" i="1" kern="0" dirty="0" smtClean="0">
                <a:solidFill>
                  <a:schemeClr val="tx2"/>
                </a:solidFill>
              </a:rPr>
              <a:t>The whole key (2NF),  and</a:t>
            </a:r>
          </a:p>
          <a:p>
            <a:pPr marL="0" indent="0" eaLnBrk="1" hangingPunct="1">
              <a:buNone/>
            </a:pPr>
            <a:r>
              <a:rPr lang="en-US" sz="2000" i="1" kern="0" dirty="0" smtClean="0">
                <a:solidFill>
                  <a:schemeClr val="tx2"/>
                </a:solidFill>
              </a:rPr>
              <a:t>Nothing but the key (3NF),</a:t>
            </a:r>
          </a:p>
          <a:p>
            <a:pPr marL="0" indent="0" eaLnBrk="1" hangingPunct="1">
              <a:buNone/>
            </a:pPr>
            <a:r>
              <a:rPr lang="en-US" sz="2000" i="1" kern="0" dirty="0" smtClean="0">
                <a:solidFill>
                  <a:schemeClr val="tx2"/>
                </a:solidFill>
              </a:rPr>
              <a:t>So help me </a:t>
            </a:r>
            <a:r>
              <a:rPr lang="en-US" sz="2000" i="1" kern="0" dirty="0" err="1" smtClean="0">
                <a:solidFill>
                  <a:schemeClr val="tx2"/>
                </a:solidFill>
              </a:rPr>
              <a:t>Codd</a:t>
            </a:r>
            <a:r>
              <a:rPr lang="en-US" sz="2000" i="1" kern="0" dirty="0" smtClean="0">
                <a:solidFill>
                  <a:schemeClr val="tx2"/>
                </a:solidFill>
              </a:rPr>
              <a:t> (BCNF).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2938" y="2833564"/>
            <a:ext cx="3841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http://stackoverflow.com/questions/723998/what-are-1nf-2nf-and-3nf-in-database-design</a:t>
            </a:r>
          </a:p>
        </p:txBody>
      </p:sp>
    </p:spTree>
    <p:extLst>
      <p:ext uri="{BB962C8B-B14F-4D97-AF65-F5344CB8AC3E}">
        <p14:creationId xmlns:p14="http://schemas.microsoft.com/office/powerpoint/2010/main" val="36602378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668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400" b="1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Normal Forms</a:t>
            </a:r>
            <a:endParaRPr lang="en-US" sz="4800" b="1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  <a:noFill/>
        </p:spPr>
        <p:txBody>
          <a:bodyPr lIns="90488" tIns="44450" rIns="90488" bIns="44450"/>
          <a:lstStyle/>
          <a:p>
            <a:pPr marL="793750" indent="-793750" eaLnBrk="1" hangingPunct="1"/>
            <a:r>
              <a:rPr lang="en-US" sz="4400" b="1" i="1" dirty="0" smtClean="0">
                <a:solidFill>
                  <a:schemeClr val="tx2"/>
                </a:solidFill>
              </a:rPr>
              <a:t>The End</a:t>
            </a:r>
          </a:p>
          <a:p>
            <a:pPr marL="793750" indent="-793750" eaLnBrk="1" hangingPunct="1"/>
            <a:endParaRPr lang="en-US" sz="1800" b="1" i="1" dirty="0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dirty="0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dirty="0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dirty="0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dirty="0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dirty="0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</a:t>
            </a:r>
            <a:r>
              <a:rPr lang="en-US" baseline="0" dirty="0" smtClean="0"/>
              <a:t> Form (1NF)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relation is 1NF if it has </a:t>
            </a:r>
            <a:r>
              <a:rPr lang="en-US" b="1" dirty="0" smtClean="0"/>
              <a:t>no repeating groups</a:t>
            </a:r>
          </a:p>
          <a:p>
            <a:pPr lvl="1"/>
            <a:r>
              <a:rPr lang="en-US" dirty="0" smtClean="0"/>
              <a:t>example:  we have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dirty="0" smtClean="0"/>
              <a:t> table defined as follows</a:t>
            </a:r>
          </a:p>
          <a:p>
            <a:pPr marL="739775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Student(</a:t>
            </a:r>
            <a:r>
              <a:rPr lang="en-US" sz="2400" b="1" u="sng" dirty="0">
                <a:latin typeface="Courier New" pitchFamily="49" charset="0"/>
                <a:cs typeface="Courier New" pitchFamily="49" charset="0"/>
              </a:rPr>
              <a:t>stuID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firstName lastName, gpa,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majorID,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hrsRequired, majorGpa)</a:t>
            </a:r>
          </a:p>
          <a:p>
            <a:pPr lvl="1"/>
            <a:r>
              <a:rPr lang="en-US" dirty="0"/>
              <a:t>a student may have more than one major, so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major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hrsRequired</a:t>
            </a:r>
            <a:r>
              <a:rPr lang="en-US" dirty="0"/>
              <a:t>,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majorGpa</a:t>
            </a:r>
            <a:r>
              <a:rPr lang="en-US" dirty="0"/>
              <a:t> form a repeating 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 (1NF)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8011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Is the following in </a:t>
            </a:r>
            <a:r>
              <a:rPr lang="en-US" dirty="0" smtClean="0">
                <a:solidFill>
                  <a:srgbClr val="FF0000"/>
                </a:solidFill>
              </a:rPr>
              <a:t>1NF?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23671"/>
              </p:ext>
            </p:extLst>
          </p:nvPr>
        </p:nvGraphicFramePr>
        <p:xfrm>
          <a:off x="740098" y="2609052"/>
          <a:ext cx="8009148" cy="214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798"/>
                <a:gridCol w="1254443"/>
                <a:gridCol w="1209993"/>
                <a:gridCol w="851798"/>
                <a:gridCol w="1098868"/>
                <a:gridCol w="1494155"/>
                <a:gridCol w="12480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gpa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majorID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hrsRequired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majorGpa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Smith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Math</a:t>
                      </a:r>
                    </a:p>
                    <a:p>
                      <a:r>
                        <a:rPr lang="en-US" sz="1600" dirty="0" smtClean="0"/>
                        <a:t>CS</a:t>
                      </a:r>
                    </a:p>
                    <a:p>
                      <a:r>
                        <a:rPr lang="en-US" sz="1600" dirty="0" smtClean="0"/>
                        <a:t>Physics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55</a:t>
                      </a:r>
                    </a:p>
                    <a:p>
                      <a:r>
                        <a:rPr lang="en-US" sz="1600" dirty="0" smtClean="0"/>
                        <a:t>66</a:t>
                      </a:r>
                    </a:p>
                    <a:p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3.8</a:t>
                      </a:r>
                    </a:p>
                    <a:p>
                      <a:r>
                        <a:rPr lang="en-US" sz="1600" dirty="0" smtClean="0"/>
                        <a:t>3.9</a:t>
                      </a:r>
                    </a:p>
                    <a:p>
                      <a:r>
                        <a:rPr lang="en-US" sz="1600" dirty="0" smtClean="0"/>
                        <a:t>4.0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Music</a:t>
                      </a:r>
                    </a:p>
                    <a:p>
                      <a:r>
                        <a:rPr lang="en-US" sz="1600" dirty="0" smtClean="0"/>
                        <a:t>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</a:t>
                      </a:r>
                    </a:p>
                    <a:p>
                      <a:r>
                        <a:rPr lang="en-US" sz="1600" dirty="0" smtClean="0"/>
                        <a:t>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3.7</a:t>
                      </a:r>
                    </a:p>
                    <a:p>
                      <a:r>
                        <a:rPr lang="en-US" sz="1600" dirty="0" smtClean="0"/>
                        <a:t>3.5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10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 (1NF)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595" y="1354183"/>
            <a:ext cx="7772400" cy="4608513"/>
          </a:xfrm>
        </p:spPr>
        <p:txBody>
          <a:bodyPr/>
          <a:lstStyle/>
          <a:p>
            <a:r>
              <a:rPr lang="en-US" dirty="0"/>
              <a:t>one way to fix this is to make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majorID</a:t>
            </a:r>
            <a:r>
              <a:rPr lang="en-US" dirty="0" smtClean="0"/>
              <a:t> </a:t>
            </a:r>
            <a:r>
              <a:rPr lang="en-US" dirty="0"/>
              <a:t>part of the primary key</a:t>
            </a:r>
          </a:p>
          <a:p>
            <a:pPr marL="339725" lvl="1" indent="0">
              <a:buClr>
                <a:schemeClr val="folHlink"/>
              </a:buClr>
              <a:buSzPct val="6000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Student(</a:t>
            </a:r>
            <a:r>
              <a:rPr lang="en-US" sz="2400" b="1" u="sng" dirty="0">
                <a:latin typeface="Courier New" pitchFamily="49" charset="0"/>
                <a:cs typeface="Courier New" pitchFamily="49" charset="0"/>
              </a:rPr>
              <a:t>stuID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firstName lastName, gpa, </a:t>
            </a:r>
            <a:r>
              <a:rPr lang="en-US" sz="2400" b="1" u="sng" dirty="0" smtClean="0">
                <a:latin typeface="Courier New" pitchFamily="49" charset="0"/>
                <a:cs typeface="Courier New" pitchFamily="49" charset="0"/>
              </a:rPr>
              <a:t>majorID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hrsRequired, majorGpa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23188"/>
              </p:ext>
            </p:extLst>
          </p:nvPr>
        </p:nvGraphicFramePr>
        <p:xfrm>
          <a:off x="534257" y="3409345"/>
          <a:ext cx="8167954" cy="27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82"/>
                <a:gridCol w="1282254"/>
                <a:gridCol w="1236818"/>
                <a:gridCol w="870682"/>
                <a:gridCol w="1112947"/>
                <a:gridCol w="1530850"/>
                <a:gridCol w="1263721"/>
              </a:tblGrid>
              <a:tr h="30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gpa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majorID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hrsRequired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majorGpa</a:t>
                      </a:r>
                      <a:endParaRPr lang="en-US" sz="1600" dirty="0"/>
                    </a:p>
                  </a:txBody>
                  <a:tcPr/>
                </a:tc>
              </a:tr>
              <a:tr h="4748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Smith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3.8</a:t>
                      </a:r>
                    </a:p>
                  </a:txBody>
                  <a:tcPr/>
                </a:tc>
              </a:tr>
              <a:tr h="30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Smith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3.9</a:t>
                      </a:r>
                      <a:endParaRPr lang="en-US" sz="1600" dirty="0"/>
                    </a:p>
                  </a:txBody>
                  <a:tcPr/>
                </a:tc>
              </a:tr>
              <a:tr h="30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Smith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Physics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4.0</a:t>
                      </a:r>
                      <a:endParaRPr lang="en-US" sz="1600" dirty="0"/>
                    </a:p>
                  </a:txBody>
                  <a:tcPr/>
                </a:tc>
              </a:tr>
              <a:tr h="30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3.8</a:t>
                      </a:r>
                      <a:endParaRPr lang="en-US" sz="1600" dirty="0"/>
                    </a:p>
                  </a:txBody>
                  <a:tcPr/>
                </a:tc>
              </a:tr>
              <a:tr h="4748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3.7</a:t>
                      </a:r>
                    </a:p>
                  </a:txBody>
                  <a:tcPr/>
                </a:tc>
              </a:tr>
              <a:tr h="4748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880" y="6270172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1NF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51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9" y="1524000"/>
            <a:ext cx="7190602" cy="460851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partial dependency </a:t>
            </a:r>
            <a:r>
              <a:rPr lang="en-US" dirty="0" smtClean="0"/>
              <a:t>occurs when a non-key attribute (an attribute that is not part of the primary key or any candidate key) is determined by only part of the primary key</a:t>
            </a:r>
          </a:p>
          <a:p>
            <a:r>
              <a:rPr lang="en-US" dirty="0" smtClean="0"/>
              <a:t>If every non-key attribute is </a:t>
            </a:r>
            <a:r>
              <a:rPr lang="en-US" b="1" dirty="0" smtClean="0"/>
              <a:t>fully dependent </a:t>
            </a:r>
            <a:r>
              <a:rPr lang="en-US" dirty="0" smtClean="0"/>
              <a:t>on the primary key, there are </a:t>
            </a:r>
            <a:r>
              <a:rPr lang="en-US" b="1" dirty="0" smtClean="0"/>
              <a:t>no</a:t>
            </a:r>
            <a:r>
              <a:rPr lang="en-US" dirty="0" smtClean="0"/>
              <a:t> </a:t>
            </a:r>
            <a:r>
              <a:rPr lang="en-US" b="1" dirty="0" smtClean="0"/>
              <a:t>partial dependencies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 (2NF)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103" y="2181497"/>
            <a:ext cx="6675120" cy="3951016"/>
          </a:xfrm>
        </p:spPr>
        <p:txBody>
          <a:bodyPr/>
          <a:lstStyle/>
          <a:p>
            <a:pPr marL="0" indent="0" rtl="0" eaLnBrk="0" fontAlgn="base" hangingPunct="0">
              <a:buNone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relation is in 2NF if </a:t>
            </a:r>
            <a:endParaRPr lang="en-US" sz="3200" dirty="0" smtClean="0">
              <a:effectLst/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in </a:t>
            </a:r>
            <a:r>
              <a:rPr lang="en-US" sz="3200" b="1" dirty="0" smtClean="0">
                <a:effectLst/>
                <a:latin typeface="+mn-lt"/>
                <a:ea typeface="+mn-ea"/>
                <a:cs typeface="+mn-cs"/>
              </a:rPr>
              <a:t>1NF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</a:t>
            </a:r>
            <a:endParaRPr lang="en-US" dirty="0" smtClean="0">
              <a:effectLst/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has </a:t>
            </a:r>
            <a:r>
              <a:rPr lang="en-US" sz="3200" b="1" dirty="0" smtClean="0">
                <a:effectLst/>
                <a:latin typeface="+mn-lt"/>
                <a:ea typeface="+mn-ea"/>
                <a:cs typeface="+mn-cs"/>
              </a:rPr>
              <a:t>no partial dependencies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C:\0Merry\Courses\courseSlidesMM.pot</Template>
  <TotalTime>2702</TotalTime>
  <Words>2187</Words>
  <Application>Microsoft Office PowerPoint</Application>
  <PresentationFormat>On-screen Show (4:3)</PresentationFormat>
  <Paragraphs>686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Courier New</vt:lpstr>
      <vt:lpstr>Tahoma</vt:lpstr>
      <vt:lpstr>Times New Roman</vt:lpstr>
      <vt:lpstr>Wingdings</vt:lpstr>
      <vt:lpstr>courseSlidesMM</vt:lpstr>
      <vt:lpstr>Normal Forms</vt:lpstr>
      <vt:lpstr>Normalization</vt:lpstr>
      <vt:lpstr>The Normal Forms</vt:lpstr>
      <vt:lpstr>Normalizing Relational Databases</vt:lpstr>
      <vt:lpstr>First Normal Form (1NF)</vt:lpstr>
      <vt:lpstr>First Normal Form (1NF)</vt:lpstr>
      <vt:lpstr>First Normal Form (1NF)</vt:lpstr>
      <vt:lpstr>Partial Dependencies</vt:lpstr>
      <vt:lpstr>Second Normal Form (2NF)</vt:lpstr>
      <vt:lpstr>Second Normal Form (2NF)</vt:lpstr>
      <vt:lpstr>Second Normal Form (2NF)</vt:lpstr>
      <vt:lpstr>Second Normal Form (2NF)</vt:lpstr>
      <vt:lpstr>Second Normal Form (2NF)</vt:lpstr>
      <vt:lpstr>Second Normal Form (2NF)</vt:lpstr>
      <vt:lpstr>Second Normal Form (2NF)</vt:lpstr>
      <vt:lpstr>Second Normal Form (2NF)</vt:lpstr>
      <vt:lpstr>Transitive Dependencies</vt:lpstr>
      <vt:lpstr>Third Normal Form (3NF)</vt:lpstr>
      <vt:lpstr>Third Normal Form (3NF)</vt:lpstr>
      <vt:lpstr>Third Normal Form (3NF)</vt:lpstr>
      <vt:lpstr>Third Normal Form (3NF)</vt:lpstr>
      <vt:lpstr>Third Normal Form (3NF)</vt:lpstr>
      <vt:lpstr>3NF always achievable, no loss</vt:lpstr>
      <vt:lpstr>Higher Normal Forms</vt:lpstr>
      <vt:lpstr>Higher Normal Forms</vt:lpstr>
      <vt:lpstr>Boyce-Codd Normal Form</vt:lpstr>
      <vt:lpstr>Boyce-Codd Normal Form</vt:lpstr>
      <vt:lpstr>Boyce-Codd Normal Form</vt:lpstr>
      <vt:lpstr>Boyce-Codd Normal Form</vt:lpstr>
      <vt:lpstr>Boyce-Codd Normal Form</vt:lpstr>
      <vt:lpstr>Boyce-Codd Normal Form</vt:lpstr>
      <vt:lpstr>3NF, not BCNF Example</vt:lpstr>
      <vt:lpstr>3NF, not BCNF Example</vt:lpstr>
      <vt:lpstr>3NF, not BCNF Example</vt:lpstr>
      <vt:lpstr>3NF, not BCNF Example</vt:lpstr>
      <vt:lpstr>3NF, not BCNF Example</vt:lpstr>
      <vt:lpstr>Fourth Normal Form (4NF)</vt:lpstr>
      <vt:lpstr>Fourth Normal Form (4NF)</vt:lpstr>
      <vt:lpstr>Fourth Normal Form (4NF)</vt:lpstr>
      <vt:lpstr>Fourth Normal Form (4NF)</vt:lpstr>
      <vt:lpstr>Fourth Normal Form (4NF)</vt:lpstr>
      <vt:lpstr>Fourth Normal Form (4NF)</vt:lpstr>
      <vt:lpstr> Fifth Normal Form (5NF)</vt:lpstr>
      <vt:lpstr>PowerPoint Presentation</vt:lpstr>
      <vt:lpstr>Normal Forms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Mark L. Gillenson</dc:creator>
  <cp:lastModifiedBy>Hawley,Douglas D</cp:lastModifiedBy>
  <cp:revision>289</cp:revision>
  <cp:lastPrinted>2012-01-16T21:55:10Z</cp:lastPrinted>
  <dcterms:created xsi:type="dcterms:W3CDTF">1998-04-22T17:13:08Z</dcterms:created>
  <dcterms:modified xsi:type="dcterms:W3CDTF">2017-01-18T17:39:17Z</dcterms:modified>
</cp:coreProperties>
</file>