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9"/>
  </p:notesMasterIdLst>
  <p:handoutMasterIdLst>
    <p:handoutMasterId r:id="rId50"/>
  </p:handoutMasterIdLst>
  <p:sldIdLst>
    <p:sldId id="256" r:id="rId2"/>
    <p:sldId id="344" r:id="rId3"/>
    <p:sldId id="343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3" r:id="rId12"/>
    <p:sldId id="354" r:id="rId13"/>
    <p:sldId id="355" r:id="rId14"/>
    <p:sldId id="352" r:id="rId15"/>
    <p:sldId id="356" r:id="rId16"/>
    <p:sldId id="357" r:id="rId17"/>
    <p:sldId id="358" r:id="rId18"/>
    <p:sldId id="359" r:id="rId19"/>
    <p:sldId id="360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83" r:id="rId30"/>
    <p:sldId id="371" r:id="rId31"/>
    <p:sldId id="372" r:id="rId32"/>
    <p:sldId id="374" r:id="rId33"/>
    <p:sldId id="392" r:id="rId34"/>
    <p:sldId id="393" r:id="rId35"/>
    <p:sldId id="373" r:id="rId36"/>
    <p:sldId id="375" r:id="rId37"/>
    <p:sldId id="376" r:id="rId38"/>
    <p:sldId id="384" r:id="rId39"/>
    <p:sldId id="385" r:id="rId40"/>
    <p:sldId id="388" r:id="rId41"/>
    <p:sldId id="389" r:id="rId42"/>
    <p:sldId id="377" r:id="rId43"/>
    <p:sldId id="378" r:id="rId44"/>
    <p:sldId id="380" r:id="rId45"/>
    <p:sldId id="379" r:id="rId46"/>
    <p:sldId id="390" r:id="rId47"/>
    <p:sldId id="382" r:id="rId48"/>
  </p:sldIdLst>
  <p:sldSz cx="9144000" cy="6858000" type="screen4x3"/>
  <p:notesSz cx="6858000" cy="9239250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55" autoAdjust="0"/>
  </p:normalViewPr>
  <p:slideViewPr>
    <p:cSldViewPr snapToGrid="0">
      <p:cViewPr varScale="1">
        <p:scale>
          <a:sx n="97" d="100"/>
          <a:sy n="97" d="100"/>
        </p:scale>
        <p:origin x="9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982EE7-6631-40BE-ACFA-9FEE643595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98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6F73F-A219-42AA-BA42-95258FE193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39E95-43BB-47F4-8C3C-2FA7D4F359CF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450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9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93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80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5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45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06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32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19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41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1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32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03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02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63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18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95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04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84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29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9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715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99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107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78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82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892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440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38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260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43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013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806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970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001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250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57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690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39E95-43BB-47F4-8C3C-2FA7D4F359CF}" type="slidenum">
              <a:rPr lang="en-US" smtClean="0"/>
              <a:pPr/>
              <a:t>47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19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0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8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4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27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9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47E987E-E550-471E-908E-D6B052FDF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D25AD-1523-467B-9048-8BEB6B39D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C85E6-E7F3-49A8-A6BD-83A3A8745F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524000"/>
            <a:ext cx="7772400" cy="46085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C66C6-3A94-49E0-8CB5-7ECCF7756D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058AE-2A27-4100-B612-64CF6ACD6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0A1F-2473-4DE5-A3DB-D40BA3E47C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C3693-63D5-4B60-A0CB-76C1BB25C8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55760-4A4D-4AD8-9BCF-E35D199BBC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D20B8-31B9-47C0-A6DB-7C106BC3AC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A8288-4BD6-4FAE-A1EC-95C68D10D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9EE98-7713-49E7-974F-38C81B5CF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6BFE6-20D0-488E-82D5-59DA6CA4DA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5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400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4"/>
            </p:custDataLst>
          </p:nvPr>
        </p:nvSpPr>
        <p:spPr bwMode="auto">
          <a:xfrm>
            <a:off x="342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5"/>
            </p:custDataLst>
          </p:nvPr>
        </p:nvSpPr>
        <p:spPr bwMode="auto">
          <a:xfrm>
            <a:off x="966788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2A6888C-381E-4B87-9E7A-FD081F9933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77074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dirty="0" smtClean="0"/>
              <a:t>Transaction Management</a:t>
            </a: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</p:spPr>
        <p:txBody>
          <a:bodyPr lIns="90488" tIns="44450" rIns="90488" bIns="44450"/>
          <a:lstStyle/>
          <a:p>
            <a:pPr marL="793750" indent="-793750" eaLnBrk="1" hangingPunct="1"/>
            <a:endParaRPr lang="en-US" sz="3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ACID</a:t>
            </a:r>
            <a:r>
              <a:rPr lang="en-US" baseline="0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0" u="sng" baseline="0" dirty="0" smtClean="0"/>
              <a:t>I</a:t>
            </a:r>
            <a:r>
              <a:rPr lang="en-US" i="0" baseline="0" dirty="0" smtClean="0"/>
              <a:t>solation: data used during a transaction must be isolated from other transactions that require the same data – no other transaction can use the data until the first transaction is completed</a:t>
            </a:r>
          </a:p>
          <a:p>
            <a:pPr lvl="1"/>
            <a:r>
              <a:rPr lang="en-US" u="sng" dirty="0" smtClean="0"/>
              <a:t>D</a:t>
            </a:r>
            <a:r>
              <a:rPr lang="en-US" dirty="0" smtClean="0"/>
              <a:t>urability: once the transaction is completed (committed), the changes are permanent, even in the case of system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passing the ACID test, transactions in multi-user databases must be </a:t>
            </a:r>
            <a:r>
              <a:rPr lang="en-US" i="1" dirty="0" smtClean="0"/>
              <a:t>serializable</a:t>
            </a:r>
          </a:p>
          <a:p>
            <a:pPr lvl="1"/>
            <a:r>
              <a:rPr lang="en-US" dirty="0" smtClean="0"/>
              <a:t>this means that if two transactions are being executed at the same time, the result must be the same as if they were executed one after the other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with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provides</a:t>
            </a:r>
            <a:r>
              <a:rPr lang="en-US" baseline="0" dirty="0" smtClean="0"/>
              <a:t> two statements to help with transaction management</a:t>
            </a:r>
          </a:p>
          <a:p>
            <a:pPr lvl="1"/>
            <a:r>
              <a:rPr lang="en-US" dirty="0" smtClean="0"/>
              <a:t>COMMIT: this statement signals the end of a transaction</a:t>
            </a:r>
            <a:r>
              <a:rPr lang="en-US" baseline="0" dirty="0" smtClean="0"/>
              <a:t> and causes all changes to be permanently recorded in the database</a:t>
            </a:r>
          </a:p>
          <a:p>
            <a:pPr lvl="1"/>
            <a:r>
              <a:rPr lang="en-US" baseline="0" dirty="0" smtClean="0"/>
              <a:t>ROLLBACK: this statement causes all changes made since the last COMMIT statement to be aborted, so the database is rolled back to a previous consistent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r>
              <a:rPr lang="en-US" baseline="0" dirty="0" smtClean="0"/>
              <a:t>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transaction log keeps track of all the changes in the database</a:t>
            </a:r>
          </a:p>
          <a:p>
            <a:r>
              <a:rPr lang="en-US" dirty="0" smtClean="0"/>
              <a:t>suppose we have the transaction shown on the following slide</a:t>
            </a:r>
          </a:p>
          <a:p>
            <a:pPr lvl="1"/>
            <a:r>
              <a:rPr lang="en-US" dirty="0" smtClean="0"/>
              <a:t>note: this transaction refers to tables </a:t>
            </a:r>
            <a:r>
              <a:rPr lang="en-US" smtClean="0"/>
              <a:t>in </a:t>
            </a:r>
            <a:r>
              <a:rPr lang="en-US" smtClean="0"/>
              <a:t>Chapter </a:t>
            </a:r>
            <a:r>
              <a:rPr lang="en-US" dirty="0" smtClean="0"/>
              <a:t>10 of your text, on page </a:t>
            </a:r>
            <a:r>
              <a:rPr lang="en-US" dirty="0" smtClean="0"/>
              <a:t>490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UPDATE PRODUCT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SET PROD_QOH = PROD_QOH – 2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WHERE PROD_CODE = ‘1558-QWI’;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UPDATE CUSTOMER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SET CUST_BALANCE = CUST_BALANCE + 89.98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where CUST_NUMBER = ‘10011’;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COMMIT;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Transaction 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6" descr="Tbl10-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8" y="2154547"/>
            <a:ext cx="7772400" cy="334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r>
              <a:rPr lang="en-US" baseline="0" dirty="0" smtClean="0"/>
              <a:t> of Transaction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transaction log is a vital element of a transaction DBMS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used to restore the database to a consistent state; in the event of a database failure</a:t>
            </a:r>
          </a:p>
          <a:p>
            <a:pPr lvl="1"/>
            <a:r>
              <a:rPr lang="en-US" dirty="0" smtClean="0"/>
              <a:t>roll back uncommitted transactions</a:t>
            </a:r>
          </a:p>
          <a:p>
            <a:pPr lvl="1"/>
            <a:r>
              <a:rPr lang="en-US" baseline="0" dirty="0" smtClean="0"/>
              <a:t>roll</a:t>
            </a:r>
            <a:r>
              <a:rPr lang="en-US" dirty="0" smtClean="0"/>
              <a:t> forward transactions that were committed but not yet physically written to the physical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multiuser systems must ensure the</a:t>
            </a:r>
            <a:r>
              <a:rPr lang="en-US" baseline="0" dirty="0" smtClean="0"/>
              <a:t> serializability of all transactions</a:t>
            </a:r>
          </a:p>
          <a:p>
            <a:r>
              <a:rPr lang="en-US" dirty="0" smtClean="0"/>
              <a:t>problems may occur because of </a:t>
            </a:r>
          </a:p>
          <a:p>
            <a:pPr lvl="1"/>
            <a:r>
              <a:rPr lang="en-US" dirty="0" smtClean="0"/>
              <a:t>lost updates</a:t>
            </a:r>
          </a:p>
          <a:p>
            <a:pPr lvl="1"/>
            <a:r>
              <a:rPr lang="en-US" dirty="0" smtClean="0"/>
              <a:t>uncommitted data</a:t>
            </a:r>
          </a:p>
          <a:p>
            <a:pPr lvl="1"/>
            <a:r>
              <a:rPr lang="en-US" dirty="0" smtClean="0"/>
              <a:t>inconsistent retrievals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r>
              <a:rPr lang="en-US" baseline="0" dirty="0" smtClean="0"/>
              <a:t> may be lost if two transactions are updating the same data element and one transaction overwrites the result of the other transaction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Lost Updates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6" descr="Tbl10-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612" y="1541728"/>
            <a:ext cx="7772400" cy="116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Tbl10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352800"/>
            <a:ext cx="7772400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database request</a:t>
            </a:r>
            <a:r>
              <a:rPr lang="en-US" i="0" dirty="0" smtClean="0"/>
              <a:t> is</a:t>
            </a:r>
            <a:r>
              <a:rPr lang="en-US" i="0" baseline="0" dirty="0" smtClean="0"/>
              <a:t> represented by a single SQL statement</a:t>
            </a:r>
          </a:p>
          <a:p>
            <a:r>
              <a:rPr lang="en-US" i="0" baseline="0" dirty="0" smtClean="0"/>
              <a:t>a </a:t>
            </a:r>
            <a:r>
              <a:rPr lang="en-US" i="1" baseline="0" dirty="0" smtClean="0"/>
              <a:t>transaction</a:t>
            </a:r>
            <a:r>
              <a:rPr lang="en-US" i="0" baseline="0" dirty="0" smtClean="0"/>
              <a:t> consists of one or more database requests that, together, represent a logical unit of work to perform some task</a:t>
            </a:r>
          </a:p>
          <a:p>
            <a:pPr lvl="0" eaLnBrk="1" hangingPunct="1"/>
            <a:r>
              <a:rPr lang="en-US" dirty="0" smtClean="0"/>
              <a:t>a transaction must be completed in its entirety or completely</a:t>
            </a:r>
            <a:r>
              <a:rPr lang="en-US" baseline="0" dirty="0" smtClean="0"/>
              <a:t> aborted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Lost Updates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6" descr="Tbl10-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674" y="1447319"/>
            <a:ext cx="7772400" cy="198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Uncommitted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problem of uncommitted data occurs when two transactions T1 and T2 are executing concurrently</a:t>
            </a:r>
          </a:p>
          <a:p>
            <a:pPr lvl="1"/>
            <a:r>
              <a:rPr lang="en-US" dirty="0" smtClean="0"/>
              <a:t>T1 writes some data</a:t>
            </a:r>
            <a:r>
              <a:rPr lang="en-US" baseline="0" dirty="0" smtClean="0"/>
              <a:t> to the database</a:t>
            </a:r>
          </a:p>
          <a:p>
            <a:pPr lvl="1"/>
            <a:r>
              <a:rPr lang="en-US" baseline="0" dirty="0" smtClean="0"/>
              <a:t>T2 uses the data that T1 has written to the database</a:t>
            </a:r>
          </a:p>
          <a:p>
            <a:pPr lvl="1"/>
            <a:r>
              <a:rPr lang="en-US" baseline="0" dirty="0" smtClean="0"/>
              <a:t>T1 rolls back the transaction involving the changes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Uncommitted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7" descr="Tbl10-0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908" y="1685666"/>
            <a:ext cx="7772400" cy="116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61696" y="3499944"/>
          <a:ext cx="744132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7"/>
                <a:gridCol w="1793065"/>
                <a:gridCol w="2968122"/>
                <a:gridCol w="1860331"/>
              </a:tblGrid>
              <a:tr h="163786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Stored Value</a:t>
                      </a:r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PROD_QOH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PROD_QOH = 35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PROD_QOH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*****ROLLBACK*****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PROD_QOH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PROD_QOH </a:t>
                      </a:r>
                      <a:r>
                        <a:rPr lang="en-US" baseline="0" dirty="0" smtClean="0"/>
                        <a:t> = 35 –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PROD_QOH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6290" y="3026979"/>
            <a:ext cx="595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Correct Execution of Two Transactions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Uncommitted</a:t>
            </a:r>
            <a:r>
              <a:rPr lang="en-US" baseline="0" dirty="0" smtClean="0"/>
              <a:t>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87820" y="2144110"/>
          <a:ext cx="74413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7"/>
                <a:gridCol w="1793065"/>
                <a:gridCol w="2968122"/>
                <a:gridCol w="1860331"/>
              </a:tblGrid>
              <a:tr h="163786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Stored Value</a:t>
                      </a:r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PROD_QOH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PROD_QOH = 35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PROD_QOH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PROD_QOH </a:t>
                      </a:r>
                    </a:p>
                    <a:p>
                      <a:r>
                        <a:rPr lang="en-US" dirty="0" smtClean="0"/>
                        <a:t>(read uncommitted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PROD_QOH </a:t>
                      </a:r>
                      <a:r>
                        <a:rPr lang="en-US" baseline="0" dirty="0" smtClean="0"/>
                        <a:t> = 135 –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*****ROLLBACK*****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18482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PROD_QOH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3945" y="1671144"/>
            <a:ext cx="595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Uncommitted Data Problem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Inconsistent Retrievals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problem of inconsistent retrievals occurs when a transaction is processing a collection of data that another transaction is updating</a:t>
            </a:r>
          </a:p>
          <a:p>
            <a:r>
              <a:rPr lang="en-US" baseline="0" dirty="0" smtClean="0"/>
              <a:t>the first transaction</a:t>
            </a:r>
            <a:r>
              <a:rPr lang="en-US" dirty="0" smtClean="0"/>
              <a:t> accesses some of the data </a:t>
            </a:r>
            <a:r>
              <a:rPr lang="en-US" i="1" dirty="0" smtClean="0"/>
              <a:t>before</a:t>
            </a:r>
            <a:r>
              <a:rPr lang="en-US" dirty="0" smtClean="0"/>
              <a:t> the second transaction has completed the update and accesses other parts of the data </a:t>
            </a:r>
            <a:r>
              <a:rPr lang="en-US" i="1" dirty="0" smtClean="0"/>
              <a:t>after</a:t>
            </a:r>
            <a:r>
              <a:rPr lang="en-US" dirty="0" smtClean="0"/>
              <a:t> the second transaction has completed the 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807" y="0"/>
            <a:ext cx="8116231" cy="1143000"/>
          </a:xfrm>
        </p:spPr>
        <p:txBody>
          <a:bodyPr/>
          <a:lstStyle/>
          <a:p>
            <a:r>
              <a:rPr lang="en-US" dirty="0" smtClean="0"/>
              <a:t>Example: Inconsistent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T1 is attempting to calculate the total of quantity on hand for</a:t>
            </a:r>
            <a:r>
              <a:rPr lang="en-US" baseline="0" dirty="0" smtClean="0"/>
              <a:t> all items in the Product table</a:t>
            </a:r>
          </a:p>
          <a:p>
            <a:r>
              <a:rPr lang="en-US" baseline="0" dirty="0" smtClean="0"/>
              <a:t>T2 is updating the quantity on hand for two of the products in the Product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152" y="0"/>
            <a:ext cx="8273886" cy="1143000"/>
          </a:xfrm>
        </p:spPr>
        <p:txBody>
          <a:bodyPr/>
          <a:lstStyle/>
          <a:p>
            <a:r>
              <a:rPr lang="en-US" dirty="0" smtClean="0"/>
              <a:t>Example: Inconsistent Retrieval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8" descr="Tbl10-0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612" y="2493574"/>
            <a:ext cx="7772400" cy="212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38" y="0"/>
            <a:ext cx="8084700" cy="1143000"/>
          </a:xfrm>
        </p:spPr>
        <p:txBody>
          <a:bodyPr/>
          <a:lstStyle/>
          <a:p>
            <a:r>
              <a:rPr lang="en-US" dirty="0" smtClean="0"/>
              <a:t>Example:</a:t>
            </a:r>
            <a:r>
              <a:rPr lang="en-US" baseline="0" dirty="0" smtClean="0"/>
              <a:t> Inconsistent Retrieval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9" descr="Tbl10-0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550" y="2206203"/>
            <a:ext cx="7772400" cy="239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807" y="0"/>
            <a:ext cx="8116231" cy="1143000"/>
          </a:xfrm>
        </p:spPr>
        <p:txBody>
          <a:bodyPr/>
          <a:lstStyle/>
          <a:p>
            <a:r>
              <a:rPr lang="en-US" dirty="0" smtClean="0"/>
              <a:t>Example: Inconsistent Retrieval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" name="Picture 6" descr="Tbl10-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206" y="1757114"/>
            <a:ext cx="7772400" cy="341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prevent these problems, there are several different types of concurrency controls</a:t>
            </a:r>
          </a:p>
          <a:p>
            <a:r>
              <a:rPr lang="en-US" dirty="0" smtClean="0"/>
              <a:t>we will look at two such controls</a:t>
            </a:r>
          </a:p>
          <a:p>
            <a:pPr lvl="1"/>
            <a:r>
              <a:rPr lang="en-US" baseline="0" dirty="0" smtClean="0"/>
              <a:t>locks</a:t>
            </a:r>
          </a:p>
          <a:p>
            <a:pPr lvl="1"/>
            <a:r>
              <a:rPr lang="en-US" baseline="0" dirty="0" smtClean="0"/>
              <a:t>time stamping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Database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is in a </a:t>
            </a:r>
            <a:r>
              <a:rPr lang="en-US" i="1" dirty="0" smtClean="0"/>
              <a:t>consistent</a:t>
            </a:r>
            <a:r>
              <a:rPr lang="en-US" i="1" baseline="0" dirty="0" smtClean="0"/>
              <a:t> state</a:t>
            </a:r>
            <a:r>
              <a:rPr lang="en-US" i="0" baseline="0" dirty="0" smtClean="0"/>
              <a:t> if all data integrity constraints are satisfied</a:t>
            </a:r>
          </a:p>
          <a:p>
            <a:pPr lvl="1"/>
            <a:r>
              <a:rPr lang="en-US" dirty="0" smtClean="0"/>
              <a:t>among other</a:t>
            </a:r>
            <a:r>
              <a:rPr lang="en-US" baseline="0" dirty="0" smtClean="0"/>
              <a:t> things, this means that the data in the database is accurate and unambiguous</a:t>
            </a:r>
          </a:p>
          <a:p>
            <a:pPr lvl="0"/>
            <a:r>
              <a:rPr lang="en-US" baseline="0" dirty="0" smtClean="0"/>
              <a:t>a transaction moves a database from one consistent state</a:t>
            </a:r>
            <a:r>
              <a:rPr lang="en-US" dirty="0" smtClean="0"/>
              <a:t> to another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locking </a:t>
            </a:r>
            <a:r>
              <a:rPr lang="en-US" dirty="0" smtClean="0"/>
              <a:t>is one of the most frequently used methods for handling some of the problems arising from concurrent users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level of locking, called </a:t>
            </a:r>
            <a:r>
              <a:rPr lang="en-US" i="1" dirty="0" smtClean="0"/>
              <a:t>lock granularity</a:t>
            </a:r>
            <a:r>
              <a:rPr lang="en-US" dirty="0" smtClean="0"/>
              <a:t>, may be at the</a:t>
            </a:r>
          </a:p>
          <a:p>
            <a:pPr lvl="1"/>
            <a:r>
              <a:rPr lang="en-US" dirty="0" smtClean="0"/>
              <a:t>database level</a:t>
            </a:r>
          </a:p>
          <a:p>
            <a:pPr lvl="1"/>
            <a:r>
              <a:rPr lang="en-US" dirty="0" smtClean="0"/>
              <a:t>table level</a:t>
            </a:r>
          </a:p>
          <a:p>
            <a:pPr lvl="1"/>
            <a:r>
              <a:rPr lang="en-US" dirty="0" smtClean="0"/>
              <a:t>page level</a:t>
            </a:r>
          </a:p>
          <a:p>
            <a:pPr lvl="1"/>
            <a:r>
              <a:rPr lang="en-US" dirty="0" smtClean="0"/>
              <a:t>row level</a:t>
            </a:r>
          </a:p>
          <a:p>
            <a:pPr lvl="1"/>
            <a:r>
              <a:rPr lang="en-US" dirty="0" smtClean="0"/>
              <a:t>field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types include</a:t>
            </a:r>
          </a:p>
          <a:p>
            <a:pPr lvl="1"/>
            <a:r>
              <a:rPr lang="en-US" dirty="0" smtClean="0"/>
              <a:t>binary locks:</a:t>
            </a:r>
            <a:r>
              <a:rPr lang="en-US" baseline="0" dirty="0" smtClean="0"/>
              <a:t>  has only two states – locked or unlocked</a:t>
            </a:r>
          </a:p>
          <a:p>
            <a:pPr lvl="1"/>
            <a:r>
              <a:rPr lang="en-US" baseline="0" dirty="0" smtClean="0"/>
              <a:t>shared/exclusive locks</a:t>
            </a:r>
          </a:p>
          <a:p>
            <a:pPr lvl="2"/>
            <a:r>
              <a:rPr lang="en-US" dirty="0" smtClean="0"/>
              <a:t>an</a:t>
            </a:r>
            <a:r>
              <a:rPr lang="en-US" baseline="0" dirty="0" smtClean="0"/>
              <a:t> exclusive lock must be used by a transaction that wants to write to an object; with an exclusive lock, no other transaction can access the object</a:t>
            </a:r>
          </a:p>
          <a:p>
            <a:pPr lvl="2"/>
            <a:r>
              <a:rPr lang="en-US" baseline="0" dirty="0" smtClean="0"/>
              <a:t>a shared lock can be used by all transactions that want read-only access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two-phase locking describes a method for acquiring</a:t>
            </a:r>
            <a:r>
              <a:rPr lang="en-US" baseline="0" dirty="0" smtClean="0"/>
              <a:t> and releasing locks</a:t>
            </a:r>
          </a:p>
          <a:p>
            <a:pPr lvl="1"/>
            <a:r>
              <a:rPr lang="en-US" dirty="0" smtClean="0"/>
              <a:t>growing phase:</a:t>
            </a:r>
            <a:r>
              <a:rPr lang="en-US" baseline="0" dirty="0" smtClean="0"/>
              <a:t> locks are acquired but none are released</a:t>
            </a:r>
          </a:p>
          <a:p>
            <a:pPr lvl="2"/>
            <a:r>
              <a:rPr lang="en-US" dirty="0" smtClean="0"/>
              <a:t>once all locks are acquired, the transaction is in its locked point</a:t>
            </a:r>
          </a:p>
          <a:p>
            <a:pPr lvl="2"/>
            <a:r>
              <a:rPr lang="en-US" dirty="0" smtClean="0"/>
              <a:t>no data are affected until the transaction is in its locked point</a:t>
            </a:r>
          </a:p>
          <a:p>
            <a:pPr lvl="1"/>
            <a:r>
              <a:rPr lang="en-US" dirty="0" smtClean="0"/>
              <a:t>shrinking</a:t>
            </a:r>
            <a:r>
              <a:rPr lang="en-US" baseline="0" dirty="0" smtClean="0"/>
              <a:t> phase: locks</a:t>
            </a:r>
            <a:r>
              <a:rPr lang="en-US" dirty="0" smtClean="0"/>
              <a:t> are released, and no new locks can be acquired</a:t>
            </a: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Locking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1609" y="1391920"/>
            <a:ext cx="515119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when two-phase locking is used, no transaction can affect any data until all locks are obtained</a:t>
            </a:r>
          </a:p>
          <a:p>
            <a:r>
              <a:rPr lang="en-US" dirty="0" smtClean="0"/>
              <a:t>two-phase locking </a:t>
            </a:r>
            <a:endParaRPr lang="en-US" baseline="0" dirty="0" smtClean="0"/>
          </a:p>
          <a:p>
            <a:pPr lvl="1"/>
            <a:r>
              <a:rPr lang="en-US" dirty="0" smtClean="0"/>
              <a:t>guarantees serializability</a:t>
            </a:r>
          </a:p>
          <a:p>
            <a:pPr lvl="1"/>
            <a:r>
              <a:rPr lang="en-US" dirty="0" smtClean="0"/>
              <a:t>does not prevent deadlock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deadlocks may occur if two transactions are acquiring locks and each needs a record locked by the 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</a:t>
            </a:r>
            <a:r>
              <a:rPr lang="en-US" baseline="0" dirty="0" smtClean="0"/>
              <a:t>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228" y="1524000"/>
            <a:ext cx="7961860" cy="4608513"/>
          </a:xfrm>
        </p:spPr>
        <p:txBody>
          <a:bodyPr/>
          <a:lstStyle/>
          <a:p>
            <a:r>
              <a:rPr lang="en-US" dirty="0" smtClean="0"/>
              <a:t>methods</a:t>
            </a:r>
            <a:r>
              <a:rPr lang="en-US" baseline="0" dirty="0" smtClean="0"/>
              <a:t> for handling deadlock</a:t>
            </a:r>
            <a:endParaRPr lang="en-US" dirty="0" smtClean="0"/>
          </a:p>
          <a:p>
            <a:pPr lvl="1"/>
            <a:r>
              <a:rPr lang="en-US" dirty="0" smtClean="0"/>
              <a:t>deadlock detection – test for deadlocks periodically and abort one of the transactions</a:t>
            </a:r>
          </a:p>
          <a:p>
            <a:pPr lvl="1"/>
            <a:r>
              <a:rPr lang="en-US" dirty="0" smtClean="0"/>
              <a:t>deadlock prevention/avoidance</a:t>
            </a:r>
          </a:p>
          <a:p>
            <a:pPr lvl="2"/>
            <a:r>
              <a:rPr lang="en-US" dirty="0" smtClean="0"/>
              <a:t>abort</a:t>
            </a:r>
            <a:r>
              <a:rPr lang="en-US" baseline="0" dirty="0" smtClean="0"/>
              <a:t> a transaction if it requests a lock that could create deadlock</a:t>
            </a:r>
          </a:p>
          <a:p>
            <a:pPr lvl="2"/>
            <a:r>
              <a:rPr lang="en-US" dirty="0" smtClean="0"/>
              <a:t>require that locks be acquired in a specified order; no data can be altered until all locks are obtained</a:t>
            </a:r>
          </a:p>
          <a:p>
            <a:pPr lvl="2"/>
            <a:r>
              <a:rPr lang="en-US" dirty="0" smtClean="0"/>
              <a:t>method for deadlock avoidance: </a:t>
            </a:r>
            <a:r>
              <a:rPr lang="en-US" dirty="0" err="1" smtClean="0"/>
              <a:t>timestamping</a:t>
            </a: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stamping</a:t>
            </a:r>
            <a:r>
              <a:rPr lang="en-US" baseline="0" dirty="0" smtClean="0"/>
              <a:t> requires that each transaction be assigned a time stamp</a:t>
            </a:r>
          </a:p>
          <a:p>
            <a:r>
              <a:rPr lang="en-US" baseline="0" dirty="0" smtClean="0"/>
              <a:t>time stamps are guaranteed to be u</a:t>
            </a:r>
            <a:r>
              <a:rPr lang="en-US" dirty="0" smtClean="0"/>
              <a:t>nique and to always increase in value</a:t>
            </a:r>
          </a:p>
          <a:p>
            <a:r>
              <a:rPr lang="en-US" dirty="0" smtClean="0"/>
              <a:t>based on the relative value of the timestamps of two transactions, a transaction may be allowed to wait for locks to be released, or may be rolled back and re-scheduled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Wait/Die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ts(T1)</a:t>
            </a:r>
            <a:r>
              <a:rPr lang="en-US" baseline="0" dirty="0" smtClean="0"/>
              <a:t> &lt; ts(T2) (so T1 is the older transaction)</a:t>
            </a:r>
          </a:p>
          <a:p>
            <a:pPr lvl="1"/>
            <a:r>
              <a:rPr lang="en-US" baseline="0" dirty="0" smtClean="0"/>
              <a:t>assume T1 requests a lock that T2 holds</a:t>
            </a:r>
          </a:p>
          <a:p>
            <a:pPr lvl="2"/>
            <a:r>
              <a:rPr lang="en-US" baseline="0" dirty="0" smtClean="0"/>
              <a:t>T1 waits until T2 is completed and the locks are released</a:t>
            </a:r>
          </a:p>
          <a:p>
            <a:pPr lvl="2"/>
            <a:r>
              <a:rPr lang="en-US" baseline="0" dirty="0" smtClean="0"/>
              <a:t>then T1 can proceed</a:t>
            </a:r>
          </a:p>
          <a:p>
            <a:pPr lvl="1"/>
            <a:r>
              <a:rPr lang="en-US" dirty="0" smtClean="0"/>
              <a:t>assume T2 requests a lock that T1 holds</a:t>
            </a:r>
          </a:p>
          <a:p>
            <a:pPr lvl="2"/>
            <a:r>
              <a:rPr lang="en-US" baseline="0" dirty="0" smtClean="0"/>
              <a:t>T2 dies (rolls</a:t>
            </a:r>
            <a:r>
              <a:rPr lang="en-US" dirty="0" smtClean="0"/>
              <a:t> back)</a:t>
            </a:r>
          </a:p>
          <a:p>
            <a:pPr lvl="2"/>
            <a:r>
              <a:rPr lang="en-US" baseline="0" dirty="0" smtClean="0"/>
              <a:t>T2</a:t>
            </a:r>
            <a:r>
              <a:rPr lang="en-US" dirty="0" smtClean="0"/>
              <a:t> is re-scheduled, </a:t>
            </a:r>
            <a:r>
              <a:rPr lang="en-US" dirty="0" smtClean="0">
                <a:solidFill>
                  <a:srgbClr val="FF0000"/>
                </a:solidFill>
              </a:rPr>
              <a:t>with the same time stamp</a:t>
            </a:r>
            <a:endParaRPr 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slide </a:t>
            </a:r>
            <a:r>
              <a:rPr lang="en-US" baseline="0" dirty="0" smtClean="0"/>
              <a:t>is for a small database consisting of four tables and storing school enrollment data for the current semester</a:t>
            </a:r>
          </a:p>
          <a:p>
            <a:r>
              <a:rPr lang="en-US" baseline="0" dirty="0" smtClean="0"/>
              <a:t>for simplicity, we will assume all courses are three credit hours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wait/die,</a:t>
            </a:r>
            <a:r>
              <a:rPr lang="en-US" baseline="0" dirty="0" smtClean="0"/>
              <a:t> the older transaction waits, so we cannot have a wait cycle:</a:t>
            </a:r>
          </a:p>
          <a:p>
            <a:pPr>
              <a:buNone/>
            </a:pPr>
            <a:r>
              <a:rPr lang="en-US" dirty="0" smtClean="0"/>
              <a:t>	T1 waits on T2 waits on T3 waits on T1</a:t>
            </a:r>
          </a:p>
          <a:p>
            <a:pPr lvl="1"/>
            <a:r>
              <a:rPr lang="en-US" dirty="0" smtClean="0"/>
              <a:t>for this to occur, T1 must be older than T2 which must be older than T3, which must be older than T1 – impossible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stamping also prevents</a:t>
            </a:r>
            <a:r>
              <a:rPr lang="en-US" baseline="0" dirty="0" smtClean="0"/>
              <a:t> </a:t>
            </a:r>
            <a:r>
              <a:rPr lang="en-US" i="1" baseline="0" dirty="0" smtClean="0"/>
              <a:t>starvation</a:t>
            </a:r>
          </a:p>
          <a:p>
            <a:r>
              <a:rPr lang="en-US" baseline="0" dirty="0" smtClean="0"/>
              <a:t>starvation occurs when a transaction waits forever</a:t>
            </a:r>
          </a:p>
          <a:p>
            <a:r>
              <a:rPr lang="en-US" dirty="0" smtClean="0"/>
              <a:t>with time stamping, transactions are rescheduled using the same time stamp, thus guaranteeing that they will grow older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US" baseline="0" dirty="0" smtClean="0"/>
              <a:t>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recovery procedures may vary depending on whether transactions are written to the database using deferred-write (deferred update) or write-through (immediate update)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r>
              <a:rPr lang="en-US" baseline="0" dirty="0" smtClean="0"/>
              <a:t>  are not immediately updated in the physical database</a:t>
            </a:r>
          </a:p>
          <a:p>
            <a:r>
              <a:rPr lang="en-US" baseline="0" dirty="0" smtClean="0"/>
              <a:t>only the transaction log is updated</a:t>
            </a:r>
          </a:p>
          <a:p>
            <a:r>
              <a:rPr lang="en-US" baseline="0" dirty="0" smtClean="0"/>
              <a:t>the physical database is updated after the commit point</a:t>
            </a:r>
          </a:p>
          <a:p>
            <a:pPr lvl="1"/>
            <a:r>
              <a:rPr lang="en-US" dirty="0" smtClean="0"/>
              <a:t>data is stored in buffers and is written to the database at database </a:t>
            </a:r>
            <a:r>
              <a:rPr lang="en-US" i="1" dirty="0" smtClean="0"/>
              <a:t>checkpoints</a:t>
            </a:r>
            <a:r>
              <a:rPr lang="en-US" dirty="0" smtClean="0"/>
              <a:t> ; checkpoints are automatically scheduled several times per hour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Write-Through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write-through updates, the database is immediately updated</a:t>
            </a:r>
            <a:r>
              <a:rPr lang="en-US" baseline="0" dirty="0" smtClean="0"/>
              <a:t> by each operation in the transaction, even before the commit point is reached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71751"/>
            <a:ext cx="7772400" cy="4797973"/>
          </a:xfrm>
        </p:spPr>
        <p:txBody>
          <a:bodyPr/>
          <a:lstStyle/>
          <a:p>
            <a:r>
              <a:rPr lang="en-US" dirty="0" smtClean="0"/>
              <a:t>in case of a database failure, the first steps of the recovery process are the same for either deferred updates or write-through updates</a:t>
            </a:r>
          </a:p>
          <a:p>
            <a:pPr lvl="1"/>
            <a:r>
              <a:rPr lang="en-US" dirty="0" smtClean="0"/>
              <a:t>identify the latest checkpoint</a:t>
            </a:r>
          </a:p>
          <a:p>
            <a:pPr lvl="1"/>
            <a:r>
              <a:rPr lang="en-US" dirty="0" smtClean="0"/>
              <a:t>for transactions started and committed before the last checkpoint, do nothing</a:t>
            </a:r>
          </a:p>
          <a:p>
            <a:pPr lvl="1"/>
            <a:r>
              <a:rPr lang="en-US" baseline="0" dirty="0" smtClean="0"/>
              <a:t>for transactions committed after the last checkpoint, use the after values in the transaction log to redo the transaction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for any transaction that had a rollback or was active after the last checkpoint</a:t>
            </a:r>
          </a:p>
          <a:p>
            <a:pPr lvl="1"/>
            <a:r>
              <a:rPr lang="en-US" baseline="0" dirty="0" smtClean="0"/>
              <a:t>for deferred updates, do nothing – with deferred updates, the database was never updated</a:t>
            </a:r>
          </a:p>
          <a:p>
            <a:pPr lvl="1"/>
            <a:r>
              <a:rPr lang="en-US" dirty="0" smtClean="0"/>
              <a:t>for write-through updates, undo the operations using the before values in the transaction logs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dirty="0" smtClean="0"/>
              <a:t>Transaction Management</a:t>
            </a: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</p:spPr>
        <p:txBody>
          <a:bodyPr lIns="90488" tIns="44450" rIns="90488" bIns="44450"/>
          <a:lstStyle/>
          <a:p>
            <a:pPr marL="793750" indent="-793750" eaLnBrk="1" hangingPunct="1"/>
            <a:r>
              <a:rPr lang="en-US" sz="3600" dirty="0" smtClean="0">
                <a:solidFill>
                  <a:schemeClr val="tx2"/>
                </a:solidFill>
              </a:rPr>
              <a:t>The 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1" y="1492193"/>
            <a:ext cx="5168900" cy="372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</a:t>
            </a:r>
            <a:r>
              <a:rPr lang="en-US" baseline="0" dirty="0" smtClean="0"/>
              <a:t> we want to insert a record into the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EnrollsIn</a:t>
            </a:r>
            <a:r>
              <a:rPr lang="en-US" baseline="0" dirty="0" smtClean="0"/>
              <a:t> table</a:t>
            </a:r>
          </a:p>
          <a:p>
            <a:r>
              <a:rPr lang="en-US" baseline="0" dirty="0" smtClean="0"/>
              <a:t>this will require several SQL statements since the attributes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seatsAvailable</a:t>
            </a:r>
            <a:r>
              <a:rPr lang="en-US" baseline="0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enrolled</a:t>
            </a:r>
            <a:r>
              <a:rPr lang="en-US" baseline="0" dirty="0" smtClean="0"/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baseline="0" dirty="0" smtClean="0"/>
              <a:t> and the attribute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hrsEnrolled</a:t>
            </a:r>
            <a:r>
              <a:rPr lang="en-US" baseline="0" dirty="0" smtClean="0"/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baseline="0" dirty="0" smtClean="0"/>
              <a:t> must also be updated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INSERT INTO EnrollsIn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VALUES('002', '987654');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UPDATE Section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SET enrolled = enrolled + 1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WHERE CRN = '987654';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UPDATE Section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SET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seatsAvailable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seatsAvailable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-1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WHERE CRN = '987654';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SET hrsEnrolled = hrsEnrolled + 3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WHERE studentID = '002';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result of this transaction, </a:t>
            </a:r>
          </a:p>
          <a:p>
            <a:pPr lvl="1"/>
            <a:r>
              <a:rPr lang="en-US" dirty="0" smtClean="0"/>
              <a:t>one row will be added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EnrollsIn</a:t>
            </a:r>
          </a:p>
          <a:p>
            <a:pPr lvl="1"/>
            <a:r>
              <a:rPr lang="en-US" dirty="0" smtClean="0"/>
              <a:t>a row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dirty="0" smtClean="0"/>
              <a:t> will be modified (the value of two fields will be changed)</a:t>
            </a:r>
          </a:p>
          <a:p>
            <a:pPr lvl="1"/>
            <a:r>
              <a:rPr lang="en-US" dirty="0" smtClean="0"/>
              <a:t>a row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dirty="0" smtClean="0"/>
              <a:t> will be modified</a:t>
            </a:r>
          </a:p>
          <a:p>
            <a:r>
              <a:rPr lang="en-US" dirty="0" smtClean="0"/>
              <a:t>clearly, it is important that either </a:t>
            </a:r>
            <a:r>
              <a:rPr lang="en-US" i="1" dirty="0" smtClean="0"/>
              <a:t>all</a:t>
            </a:r>
            <a:r>
              <a:rPr lang="en-US" dirty="0" smtClean="0"/>
              <a:t> of these changes be made or </a:t>
            </a:r>
            <a:r>
              <a:rPr lang="en-US" i="1" dirty="0" smtClean="0"/>
              <a:t>none</a:t>
            </a:r>
            <a:r>
              <a:rPr lang="en-US" dirty="0" smtClean="0"/>
              <a:t> of these changes be made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ACID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transaction must pass the ACID</a:t>
            </a:r>
            <a:r>
              <a:rPr lang="en-US" baseline="0" dirty="0" smtClean="0"/>
              <a:t> test by satisfying these four properties</a:t>
            </a:r>
          </a:p>
          <a:p>
            <a:pPr lvl="1"/>
            <a:r>
              <a:rPr lang="en-US" u="sng" dirty="0" smtClean="0"/>
              <a:t>A</a:t>
            </a:r>
            <a:r>
              <a:rPr lang="en-US" dirty="0" smtClean="0"/>
              <a:t>tomicity: </a:t>
            </a:r>
            <a:r>
              <a:rPr lang="en-US" i="1" dirty="0" smtClean="0"/>
              <a:t>all</a:t>
            </a:r>
            <a:r>
              <a:rPr lang="en-US" i="0" dirty="0" smtClean="0"/>
              <a:t> operations of the transaction</a:t>
            </a:r>
            <a:r>
              <a:rPr lang="en-US" i="0" baseline="0" dirty="0" smtClean="0"/>
              <a:t> must be completed</a:t>
            </a:r>
          </a:p>
          <a:p>
            <a:pPr lvl="1"/>
            <a:r>
              <a:rPr lang="en-US" i="0" u="sng" baseline="0" dirty="0" smtClean="0"/>
              <a:t>C</a:t>
            </a:r>
            <a:r>
              <a:rPr lang="en-US" i="0" baseline="0" dirty="0" smtClean="0"/>
              <a:t>onsistency:  the result of the transaction must leave the database in a consistent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2957</TotalTime>
  <Words>1742</Words>
  <Application>Microsoft Office PowerPoint</Application>
  <PresentationFormat>On-screen Show (4:3)</PresentationFormat>
  <Paragraphs>372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Courier New</vt:lpstr>
      <vt:lpstr>Tahoma</vt:lpstr>
      <vt:lpstr>Times New Roman</vt:lpstr>
      <vt:lpstr>Wingdings</vt:lpstr>
      <vt:lpstr>courseSlidesMM</vt:lpstr>
      <vt:lpstr>Transaction Management</vt:lpstr>
      <vt:lpstr>Transactions</vt:lpstr>
      <vt:lpstr>Consistent Database State</vt:lpstr>
      <vt:lpstr>Example</vt:lpstr>
      <vt:lpstr>School Database</vt:lpstr>
      <vt:lpstr>Transaction Example</vt:lpstr>
      <vt:lpstr>Transaction Example</vt:lpstr>
      <vt:lpstr>Transaction Results</vt:lpstr>
      <vt:lpstr>The ACID Test</vt:lpstr>
      <vt:lpstr>The ACID Test</vt:lpstr>
      <vt:lpstr>Serializability</vt:lpstr>
      <vt:lpstr>Transactions with SQL</vt:lpstr>
      <vt:lpstr>Transaction Logs</vt:lpstr>
      <vt:lpstr>Sample Transaction</vt:lpstr>
      <vt:lpstr>Sample Transaction Log</vt:lpstr>
      <vt:lpstr>Uses of Transaction Logs</vt:lpstr>
      <vt:lpstr>Concurrency Controls</vt:lpstr>
      <vt:lpstr>Lost Updates</vt:lpstr>
      <vt:lpstr>Example: Lost Updates</vt:lpstr>
      <vt:lpstr>Example: Lost Updates</vt:lpstr>
      <vt:lpstr>Uncommitted Data</vt:lpstr>
      <vt:lpstr>Example: Uncommitted Data</vt:lpstr>
      <vt:lpstr>Example: Uncommitted Data</vt:lpstr>
      <vt:lpstr>Inconsistent Retrievals</vt:lpstr>
      <vt:lpstr>Example: Inconsistent Retrieval</vt:lpstr>
      <vt:lpstr>Example: Inconsistent Retrieval</vt:lpstr>
      <vt:lpstr>Example: Inconsistent Retrieval</vt:lpstr>
      <vt:lpstr>Example: Inconsistent Retrieval</vt:lpstr>
      <vt:lpstr>What to Do?</vt:lpstr>
      <vt:lpstr>Locks</vt:lpstr>
      <vt:lpstr>Lock Granularity</vt:lpstr>
      <vt:lpstr>Lock Types</vt:lpstr>
      <vt:lpstr>Two-Phase Locking</vt:lpstr>
      <vt:lpstr>Two-Phase Locking</vt:lpstr>
      <vt:lpstr>Two-Phase Locking</vt:lpstr>
      <vt:lpstr>Two-Phase Locking</vt:lpstr>
      <vt:lpstr>Handling Deadlock</vt:lpstr>
      <vt:lpstr>Time Stamping</vt:lpstr>
      <vt:lpstr>Example: Wait/Die</vt:lpstr>
      <vt:lpstr>Time Stamping</vt:lpstr>
      <vt:lpstr>Time Stamping</vt:lpstr>
      <vt:lpstr>Transaction Recovery</vt:lpstr>
      <vt:lpstr>Deferred Updates</vt:lpstr>
      <vt:lpstr>Write-Through Updates</vt:lpstr>
      <vt:lpstr>Transaction Recovery</vt:lpstr>
      <vt:lpstr>Transaction Recovery</vt:lpstr>
      <vt:lpstr>Transaction Management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Mark L. Gillenson</dc:creator>
  <cp:lastModifiedBy>Hawley,Douglas D</cp:lastModifiedBy>
  <cp:revision>291</cp:revision>
  <dcterms:created xsi:type="dcterms:W3CDTF">1998-04-22T17:13:08Z</dcterms:created>
  <dcterms:modified xsi:type="dcterms:W3CDTF">2016-09-22T15:13:32Z</dcterms:modified>
</cp:coreProperties>
</file>