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92" r:id="rId3"/>
    <p:sldId id="396" r:id="rId4"/>
    <p:sldId id="394" r:id="rId5"/>
    <p:sldId id="395" r:id="rId6"/>
    <p:sldId id="393" r:id="rId7"/>
    <p:sldId id="397" r:id="rId8"/>
    <p:sldId id="398" r:id="rId9"/>
    <p:sldId id="399" r:id="rId10"/>
    <p:sldId id="403" r:id="rId11"/>
    <p:sldId id="402" r:id="rId12"/>
    <p:sldId id="400" r:id="rId13"/>
    <p:sldId id="404" r:id="rId14"/>
    <p:sldId id="405" r:id="rId15"/>
    <p:sldId id="408" r:id="rId16"/>
    <p:sldId id="407" r:id="rId17"/>
  </p:sldIdLst>
  <p:sldSz cx="9144000" cy="6858000" type="screen4x3"/>
  <p:notesSz cx="6858000" cy="923925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6" autoAdjust="0"/>
    <p:restoredTop sz="79567" autoAdjust="0"/>
  </p:normalViewPr>
  <p:slideViewPr>
    <p:cSldViewPr snapToGrid="0">
      <p:cViewPr varScale="1">
        <p:scale>
          <a:sx n="46" d="100"/>
          <a:sy n="46" d="100"/>
        </p:scale>
        <p:origin x="120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1C95ED-CFA9-45B7-8F4D-481B9A384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3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92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C712F7-A62B-44C6-93B8-C662DCFC5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7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Show customer,</a:t>
            </a:r>
            <a:r>
              <a:rPr lang="en-US" baseline="0" dirty="0" smtClean="0"/>
              <a:t> order, </a:t>
            </a:r>
            <a:r>
              <a:rPr lang="en-US" baseline="0" dirty="0" err="1" smtClean="0"/>
              <a:t>order_line</a:t>
            </a:r>
            <a:r>
              <a:rPr lang="en-US" baseline="0" dirty="0" smtClean="0"/>
              <a:t>. And cross out.</a:t>
            </a:r>
          </a:p>
          <a:p>
            <a:r>
              <a:rPr lang="en-US" baseline="0" dirty="0" smtClean="0"/>
              <a:t>Today NoSQL: they cannot handle relationship well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F1A50-1DF3-4459-B00B-C407FC45BCE1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0134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712F7-A62B-44C6-93B8-C662DCFC5F1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10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Newer</a:t>
            </a:r>
            <a:r>
              <a:rPr lang="en-US" baseline="0" dirty="0" smtClean="0"/>
              <a:t> than relational</a:t>
            </a:r>
          </a:p>
          <a:p>
            <a:r>
              <a:rPr lang="en-US" baseline="0" dirty="0" smtClean="0"/>
              <a:t>No rectangle table vs “table”</a:t>
            </a:r>
          </a:p>
          <a:p>
            <a:r>
              <a:rPr lang="en-US" dirty="0" smtClean="0"/>
              <a:t>Fast, easy, large.</a:t>
            </a:r>
          </a:p>
          <a:p>
            <a:r>
              <a:rPr lang="en-US" dirty="0" smtClean="0"/>
              <a:t>Data are not related.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Performance: store browser history vs very tiny info is important</a:t>
            </a: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5A478-3AD2-464B-A88B-33610CE719B7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97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Document: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Graph: Adjacency matrix.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712F7-A62B-44C6-93B8-C662DCFC5F1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4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for </a:t>
            </a:r>
            <a:r>
              <a:rPr lang="en-US" dirty="0" err="1" smtClean="0"/>
              <a:t>mysql</a:t>
            </a:r>
            <a:r>
              <a:rPr lang="en-US" dirty="0" smtClean="0"/>
              <a:t>, oracle, and</a:t>
            </a:r>
            <a:r>
              <a:rPr lang="en-US" baseline="0" dirty="0" smtClean="0"/>
              <a:t>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712F7-A62B-44C6-93B8-C662DCFC5F1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1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tables</a:t>
            </a:r>
            <a:r>
              <a:rPr lang="en-US" baseline="0" dirty="0" smtClean="0"/>
              <a:t> but collections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712F7-A62B-44C6-93B8-C662DCFC5F1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73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 ]: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712F7-A62B-44C6-93B8-C662DCFC5F1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Nested documents. Or embedding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712F7-A62B-44C6-93B8-C662DCFC5F1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3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712F7-A62B-44C6-93B8-C662DCFC5F1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3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CRUD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712F7-A62B-44C6-93B8-C662DCFC5F1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7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0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F1DE6EE-4659-47C4-8224-7A3DBFA56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D73DA-5000-4C73-8F6B-10ACB6FAA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6EAC0-CE07-49A4-AB3F-7D16E3418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46F87-2999-4D27-82F7-8F576955E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24336-D853-4F28-8E77-2F7C61D65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B41C1-795A-4AE6-A5D0-621A017B4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DF137-76E6-4AF3-8D84-38C857F2A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4433C-9E4D-4E01-AC44-1B74655B9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DC7ED-D710-467E-A859-AA7E132D1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1D25D-F532-48BA-9768-D8F058C3D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03A8C-0A6F-4CD0-9B16-C92614A3F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395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396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397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398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399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400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403" name="Rectangle 1035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671888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404" name="Rectangle 1036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1281113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5940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4D52B444-D412-458A-B6BC-FE3F7E15E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b="1" dirty="0" smtClean="0"/>
              <a:t>Introduction to </a:t>
            </a:r>
            <a:br>
              <a:rPr lang="en-US" b="1" dirty="0" smtClean="0"/>
            </a:br>
            <a:r>
              <a:rPr lang="en-US" b="1" dirty="0" err="1" smtClean="0"/>
              <a:t>NoSQL</a:t>
            </a:r>
            <a:endParaRPr lang="en-US" b="1" dirty="0" smtClean="0"/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</p:spPr>
        <p:txBody>
          <a:bodyPr lIns="90488" tIns="44450" rIns="90488" bIns="44450"/>
          <a:lstStyle/>
          <a:p>
            <a:pPr marL="793750" indent="-793750" eaLnBrk="1" hangingPunct="1"/>
            <a:endParaRPr lang="en-US" sz="1800" b="1" i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documents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dealershipName</a:t>
            </a:r>
            <a:r>
              <a:rPr lang="en-US" sz="2000" dirty="0" smtClean="0"/>
              <a:t>: “NW Cars”,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yearOpened</a:t>
            </a:r>
            <a:r>
              <a:rPr lang="en-US" sz="2000" dirty="0" smtClean="0"/>
              <a:t>: 1995,</a:t>
            </a:r>
          </a:p>
          <a:p>
            <a:pPr>
              <a:buNone/>
            </a:pPr>
            <a:r>
              <a:rPr lang="en-US" sz="2000" dirty="0" smtClean="0"/>
              <a:t>	cars: [ </a:t>
            </a:r>
          </a:p>
          <a:p>
            <a:pPr>
              <a:buNone/>
            </a:pPr>
            <a:r>
              <a:rPr lang="en-US" sz="2000" dirty="0" smtClean="0"/>
              <a:t>		{year: 2013, make: “Bear”, model: “Cat”, </a:t>
            </a:r>
            <a:r>
              <a:rPr lang="en-US" sz="2000" dirty="0" err="1" smtClean="0"/>
              <a:t>vin</a:t>
            </a:r>
            <a:r>
              <a:rPr lang="en-US" sz="2000" dirty="0" smtClean="0"/>
              <a:t>: 3928056, 	</a:t>
            </a:r>
            <a:r>
              <a:rPr lang="en-US" sz="2000" dirty="0" err="1" smtClean="0"/>
              <a:t>mechanicNotes</a:t>
            </a:r>
            <a:r>
              <a:rPr lang="en-US" sz="2000" dirty="0" smtClean="0"/>
              <a:t>: “Runs great!”}, </a:t>
            </a:r>
          </a:p>
          <a:p>
            <a:pPr>
              <a:buNone/>
            </a:pPr>
            <a:r>
              <a:rPr lang="en-US" sz="2000" dirty="0" smtClean="0"/>
              <a:t>		{year: 1961, make: “Chevy”, model: “Impala”, </a:t>
            </a:r>
            <a:r>
              <a:rPr lang="en-US" sz="2000" dirty="0" err="1" smtClean="0"/>
              <a:t>vin</a:t>
            </a:r>
            <a:r>
              <a:rPr lang="en-US" sz="2000" dirty="0" smtClean="0"/>
              <a:t>: 	8056309, </a:t>
            </a:r>
            <a:r>
              <a:rPr lang="en-US" sz="2000" dirty="0" err="1" smtClean="0"/>
              <a:t>mechanicNotes</a:t>
            </a:r>
            <a:r>
              <a:rPr lang="en-US" sz="2000" dirty="0" smtClean="0"/>
              <a:t>: “Great Scott!”}</a:t>
            </a:r>
          </a:p>
          <a:p>
            <a:pPr>
              <a:buNone/>
            </a:pPr>
            <a:r>
              <a:rPr lang="en-US" sz="2000" dirty="0" smtClean="0"/>
              <a:t>		 ]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708" y="1284158"/>
            <a:ext cx="7772400" cy="709533"/>
          </a:xfrm>
        </p:spPr>
        <p:txBody>
          <a:bodyPr/>
          <a:lstStyle/>
          <a:p>
            <a:r>
              <a:rPr lang="en-US" dirty="0" smtClean="0"/>
              <a:t>Document references</a:t>
            </a:r>
          </a:p>
          <a:p>
            <a:pPr>
              <a:buNone/>
            </a:pPr>
            <a:r>
              <a:rPr lang="en-US" sz="1400" dirty="0" smtClean="0"/>
              <a:t>{	_id: 1111,</a:t>
            </a:r>
          </a:p>
          <a:p>
            <a:pPr>
              <a:buNone/>
            </a:pPr>
            <a:r>
              <a:rPr lang="en-US" sz="1400" dirty="0" smtClean="0"/>
              <a:t>	year: 2013, </a:t>
            </a:r>
          </a:p>
          <a:p>
            <a:pPr>
              <a:buNone/>
            </a:pPr>
            <a:r>
              <a:rPr lang="en-US" sz="1400" dirty="0" smtClean="0"/>
              <a:t>	make: “Bear”, </a:t>
            </a:r>
          </a:p>
          <a:p>
            <a:pPr>
              <a:buNone/>
            </a:pPr>
            <a:r>
              <a:rPr lang="en-US" sz="1400" dirty="0" smtClean="0"/>
              <a:t>	model: “Cat”,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vin</a:t>
            </a:r>
            <a:r>
              <a:rPr lang="en-US" sz="1400" dirty="0" smtClean="0"/>
              <a:t>: 3928056,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mechanicNotes</a:t>
            </a:r>
            <a:r>
              <a:rPr lang="en-US" sz="1400" dirty="0" smtClean="0"/>
              <a:t>: “Runs great!”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{	_id: 2222, </a:t>
            </a:r>
          </a:p>
          <a:p>
            <a:pPr>
              <a:buNone/>
            </a:pPr>
            <a:r>
              <a:rPr lang="en-US" sz="1400" dirty="0" smtClean="0"/>
              <a:t>	year: 1961, </a:t>
            </a:r>
          </a:p>
          <a:p>
            <a:pPr>
              <a:buNone/>
            </a:pPr>
            <a:r>
              <a:rPr lang="en-US" sz="1400" dirty="0" smtClean="0"/>
              <a:t>	make: “Chevy”, </a:t>
            </a:r>
          </a:p>
          <a:p>
            <a:pPr>
              <a:buNone/>
            </a:pPr>
            <a:r>
              <a:rPr lang="en-US" sz="1400" dirty="0" smtClean="0"/>
              <a:t>	model: “Impala”,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vin</a:t>
            </a:r>
            <a:r>
              <a:rPr lang="en-US" sz="1400" dirty="0" smtClean="0"/>
              <a:t>: 8056309,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mechanicNotes</a:t>
            </a:r>
            <a:r>
              <a:rPr lang="en-US" sz="1400" dirty="0" smtClean="0"/>
              <a:t>: “Great Scott!”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{	_id: 1234,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dealershipName</a:t>
            </a:r>
            <a:r>
              <a:rPr lang="en-US" sz="1400" dirty="0" smtClean="0"/>
              <a:t>: “NW Cars”,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yearOpened</a:t>
            </a:r>
            <a:r>
              <a:rPr lang="en-US" sz="1400" dirty="0" smtClean="0"/>
              <a:t>: 1995,</a:t>
            </a:r>
          </a:p>
          <a:p>
            <a:pPr>
              <a:buNone/>
            </a:pPr>
            <a:r>
              <a:rPr lang="en-US" sz="1400" dirty="0" smtClean="0"/>
              <a:t>	cars: [1111, 2222] 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relationships using references and embedding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Remember to use a RDMS for highly relational scenarios.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http://www.mongodb.org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Running on Windows and need to know your version &amp; architecture?</a:t>
            </a:r>
          </a:p>
          <a:p>
            <a:pPr marL="0" indent="0">
              <a:buNone/>
            </a:pPr>
            <a:r>
              <a:rPr lang="en-US" sz="1800" dirty="0" smtClean="0"/>
              <a:t>Enter </a:t>
            </a:r>
            <a:r>
              <a:rPr lang="en-US" sz="1800" dirty="0"/>
              <a:t>the following commands in the </a:t>
            </a:r>
            <a:r>
              <a:rPr lang="en-US" sz="1800" b="1" dirty="0"/>
              <a:t>Command Prompt</a:t>
            </a:r>
            <a:r>
              <a:rPr lang="en-US" sz="1800" dirty="0"/>
              <a:t> or </a:t>
            </a:r>
            <a:r>
              <a:rPr lang="en-US" sz="1800" b="1" dirty="0" err="1"/>
              <a:t>Powershell</a:t>
            </a:r>
            <a:r>
              <a:rPr lang="en-US" sz="1800" dirty="0"/>
              <a:t>:</a:t>
            </a:r>
          </a:p>
          <a:p>
            <a:pPr marL="40005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wmic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get caption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wmic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osarchitecture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– CRUD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524001"/>
            <a:ext cx="8617527" cy="4983677"/>
          </a:xfrm>
        </p:spPr>
        <p:txBody>
          <a:bodyPr/>
          <a:lstStyle/>
          <a:p>
            <a:r>
              <a:rPr lang="en-US" sz="2400" dirty="0" smtClean="0"/>
              <a:t>CRUD – Refers to database commands that Create, Read, Update, and Delete</a:t>
            </a:r>
          </a:p>
          <a:p>
            <a:r>
              <a:rPr lang="en-US" sz="2400" dirty="0" smtClean="0"/>
              <a:t>The following example works with </a:t>
            </a:r>
            <a:r>
              <a:rPr lang="en-US" sz="2400" i="1" dirty="0" smtClean="0"/>
              <a:t>primer-</a:t>
            </a:r>
            <a:r>
              <a:rPr lang="en-US" sz="2400" i="1" dirty="0" err="1" smtClean="0"/>
              <a:t>dataset.json</a:t>
            </a:r>
            <a:r>
              <a:rPr lang="en-US" sz="2400" i="1" dirty="0" smtClean="0"/>
              <a:t> </a:t>
            </a:r>
            <a:r>
              <a:rPr lang="en-US" sz="2400" dirty="0" smtClean="0"/>
              <a:t>(see course site).</a:t>
            </a:r>
          </a:p>
          <a:p>
            <a:r>
              <a:rPr lang="en-US" sz="2400" dirty="0" smtClean="0"/>
              <a:t>Import the database</a:t>
            </a:r>
          </a:p>
          <a:p>
            <a:pPr marL="0" indent="0">
              <a:buNone/>
            </a:pPr>
            <a:r>
              <a:rPr lang="en-US" sz="2400" dirty="0" err="1" smtClean="0"/>
              <a:t>mongoimport</a:t>
            </a:r>
            <a:r>
              <a:rPr lang="en-US" sz="2400" dirty="0" smtClean="0"/>
              <a:t> </a:t>
            </a:r>
            <a:r>
              <a:rPr lang="en-US" sz="2400" dirty="0"/>
              <a:t>--</a:t>
            </a:r>
            <a:r>
              <a:rPr lang="en-US" sz="2400" dirty="0" err="1"/>
              <a:t>db</a:t>
            </a:r>
            <a:r>
              <a:rPr lang="en-US" sz="2400" dirty="0"/>
              <a:t> </a:t>
            </a:r>
            <a:r>
              <a:rPr lang="en-US" sz="2400" dirty="0" err="1"/>
              <a:t>ADBRestaurants</a:t>
            </a:r>
            <a:r>
              <a:rPr lang="en-US" sz="2400" dirty="0"/>
              <a:t> --collection restaurants --drop --file c:\dataIn\primer-dataset.json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ADBRestaurants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how collections;</a:t>
            </a:r>
            <a:endParaRPr lang="en-US" sz="2400" dirty="0"/>
          </a:p>
          <a:p>
            <a:r>
              <a:rPr lang="en-US" sz="2400" dirty="0" err="1"/>
              <a:t>db.restaurants.find</a:t>
            </a:r>
            <a:r>
              <a:rPr lang="en-US" sz="2400" dirty="0" smtClean="0"/>
              <a:t>();</a:t>
            </a:r>
          </a:p>
          <a:p>
            <a:r>
              <a:rPr lang="en-US" sz="2400" dirty="0" err="1" smtClean="0"/>
              <a:t>db.restaurants.find</a:t>
            </a:r>
            <a:r>
              <a:rPr lang="en-US" sz="2400" dirty="0" smtClean="0"/>
              <a:t>().pretty();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49" y="106879"/>
            <a:ext cx="7793038" cy="1143000"/>
          </a:xfrm>
        </p:spPr>
        <p:txBody>
          <a:bodyPr/>
          <a:lstStyle/>
          <a:p>
            <a:r>
              <a:rPr lang="en-US" dirty="0" smtClean="0"/>
              <a:t>MongoDB – CRUD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487" y="1249879"/>
            <a:ext cx="7530161" cy="53201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</a:t>
            </a:r>
          </a:p>
          <a:p>
            <a:r>
              <a:rPr lang="en-US" sz="2000" dirty="0" err="1"/>
              <a:t>db.restaurants.count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db.restaurants.insert</a:t>
            </a:r>
            <a:r>
              <a:rPr lang="en-US" sz="2000" dirty="0"/>
              <a:t>( </a:t>
            </a:r>
            <a:r>
              <a:rPr lang="en-US" sz="2000" dirty="0" smtClean="0"/>
              <a:t>{</a:t>
            </a:r>
            <a:r>
              <a:rPr lang="en-US" sz="2000" dirty="0" err="1" smtClean="0"/>
              <a:t>restaurant_id</a:t>
            </a:r>
            <a:r>
              <a:rPr lang="en-US" sz="2000" dirty="0" smtClean="0"/>
              <a:t>: “123456"} )</a:t>
            </a:r>
            <a:endParaRPr lang="en-US" sz="2000" dirty="0"/>
          </a:p>
          <a:p>
            <a:r>
              <a:rPr lang="en-US" sz="2000" dirty="0" err="1" smtClean="0"/>
              <a:t>db.restaurants.count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Read</a:t>
            </a:r>
            <a:endParaRPr lang="en-US" dirty="0"/>
          </a:p>
          <a:p>
            <a:r>
              <a:rPr lang="en-US" sz="2000" dirty="0" err="1"/>
              <a:t>db.restaurants.find</a:t>
            </a:r>
            <a:r>
              <a:rPr lang="en-US" sz="2000" dirty="0"/>
              <a:t>({</a:t>
            </a:r>
            <a:r>
              <a:rPr lang="en-US" sz="2000" dirty="0" err="1"/>
              <a:t>name:"Carvel</a:t>
            </a:r>
            <a:r>
              <a:rPr lang="en-US" sz="2000" dirty="0"/>
              <a:t> Ice Cream"}).pretty</a:t>
            </a:r>
            <a:r>
              <a:rPr lang="en-US" sz="2000" dirty="0" smtClean="0"/>
              <a:t>();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dirty="0" smtClean="0"/>
              <a:t>Update</a:t>
            </a:r>
          </a:p>
          <a:p>
            <a:r>
              <a:rPr lang="en-US" sz="2000" dirty="0" err="1" smtClean="0"/>
              <a:t>db.restaurants.update</a:t>
            </a:r>
            <a:r>
              <a:rPr lang="en-US" sz="2000" dirty="0"/>
              <a:t>( </a:t>
            </a:r>
            <a:r>
              <a:rPr lang="en-US" sz="2000" dirty="0" smtClean="0"/>
              <a:t>{</a:t>
            </a:r>
            <a:r>
              <a:rPr lang="en-US" sz="2000" dirty="0" err="1" smtClean="0"/>
              <a:t>restaurant_id</a:t>
            </a:r>
            <a:r>
              <a:rPr lang="en-US" sz="2000" dirty="0" smtClean="0"/>
              <a:t>: “123456"},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{$</a:t>
            </a:r>
            <a:r>
              <a:rPr lang="en-US" sz="2000" dirty="0"/>
              <a:t>set: </a:t>
            </a:r>
            <a:r>
              <a:rPr lang="en-US" sz="2000" dirty="0" smtClean="0"/>
              <a:t>{name: “Happy Garden“, </a:t>
            </a:r>
            <a:r>
              <a:rPr lang="en-US" sz="2000" dirty="0" err="1" smtClean="0"/>
              <a:t>city:”Maryville</a:t>
            </a:r>
            <a:r>
              <a:rPr lang="en-US" sz="2000" dirty="0" smtClean="0"/>
              <a:t>”}})</a:t>
            </a:r>
            <a:endParaRPr lang="en-US" sz="2000" dirty="0"/>
          </a:p>
          <a:p>
            <a:r>
              <a:rPr lang="en-US" sz="2000" dirty="0" err="1" smtClean="0"/>
              <a:t>db.restaurants.find</a:t>
            </a:r>
            <a:r>
              <a:rPr lang="en-US" sz="2000" dirty="0"/>
              <a:t>( {</a:t>
            </a:r>
            <a:r>
              <a:rPr lang="en-US" sz="2000" dirty="0" err="1"/>
              <a:t>restaurant_id</a:t>
            </a:r>
            <a:r>
              <a:rPr lang="en-US" sz="2000" dirty="0"/>
              <a:t>: “123456</a:t>
            </a:r>
            <a:r>
              <a:rPr lang="en-US" sz="2000" dirty="0" smtClean="0"/>
              <a:t>"} </a:t>
            </a:r>
            <a:r>
              <a:rPr lang="en-US" sz="2000" dirty="0"/>
              <a:t>).pretty</a:t>
            </a:r>
            <a:r>
              <a:rPr lang="en-US" sz="2000" dirty="0" smtClean="0"/>
              <a:t>()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– CRUD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4" y="1524001"/>
            <a:ext cx="7730836" cy="49836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Delete:</a:t>
            </a:r>
          </a:p>
          <a:p>
            <a:r>
              <a:rPr lang="en-US" sz="2000" dirty="0" err="1" smtClean="0"/>
              <a:t>db.restaurants.count</a:t>
            </a:r>
            <a:r>
              <a:rPr lang="en-US" sz="2000" dirty="0" smtClean="0"/>
              <a:t>()</a:t>
            </a:r>
            <a:endParaRPr lang="en-US" sz="2000" dirty="0"/>
          </a:p>
          <a:p>
            <a:r>
              <a:rPr lang="en-US" sz="2000" dirty="0" err="1"/>
              <a:t>db.restaurants.count</a:t>
            </a:r>
            <a:r>
              <a:rPr lang="en-US" sz="2000" dirty="0"/>
              <a:t>({</a:t>
            </a:r>
            <a:r>
              <a:rPr lang="en-US" sz="2000" dirty="0" err="1"/>
              <a:t>name:"Carvel</a:t>
            </a:r>
            <a:r>
              <a:rPr lang="en-US" sz="2000" dirty="0"/>
              <a:t> Ice Cream</a:t>
            </a:r>
            <a:r>
              <a:rPr lang="en-US" sz="2000" dirty="0" smtClean="0"/>
              <a:t>"});</a:t>
            </a:r>
          </a:p>
          <a:p>
            <a:r>
              <a:rPr lang="en-US" sz="2000" dirty="0" err="1" smtClean="0"/>
              <a:t>db.restaurants.find</a:t>
            </a:r>
            <a:r>
              <a:rPr lang="en-US" sz="2000" dirty="0" smtClean="0"/>
              <a:t>({</a:t>
            </a:r>
            <a:r>
              <a:rPr lang="en-US" sz="2000" dirty="0" err="1"/>
              <a:t>name:"Carvel</a:t>
            </a:r>
            <a:r>
              <a:rPr lang="en-US" sz="2000" dirty="0"/>
              <a:t> Ice Cream</a:t>
            </a:r>
            <a:r>
              <a:rPr lang="en-US" sz="2000" dirty="0" smtClean="0"/>
              <a:t>"}).pretty();</a:t>
            </a:r>
          </a:p>
          <a:p>
            <a:r>
              <a:rPr lang="en-US" sz="2000" dirty="0" err="1" smtClean="0"/>
              <a:t>db.restaurants.remove</a:t>
            </a:r>
            <a:r>
              <a:rPr lang="en-US" sz="2000" dirty="0" smtClean="0"/>
              <a:t>({</a:t>
            </a:r>
            <a:r>
              <a:rPr lang="en-US" sz="2000" dirty="0" err="1"/>
              <a:t>name:"Carvel</a:t>
            </a:r>
            <a:r>
              <a:rPr lang="en-US" sz="2000" dirty="0"/>
              <a:t> Ice Cream</a:t>
            </a:r>
            <a:r>
              <a:rPr lang="en-US" sz="2000" dirty="0" smtClean="0"/>
              <a:t>"});</a:t>
            </a:r>
          </a:p>
          <a:p>
            <a:r>
              <a:rPr lang="en-US" sz="2000" dirty="0" err="1"/>
              <a:t>db.restaurants.count</a:t>
            </a:r>
            <a:r>
              <a:rPr lang="en-US" sz="2000" dirty="0" smtClean="0"/>
              <a:t>()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FCEF5C11-33D1-43B4-9337-3A9BF19319D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NoSQL</a:t>
            </a:r>
            <a:endParaRPr 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Very new technology – definitions are still under development</a:t>
            </a:r>
          </a:p>
          <a:p>
            <a:pPr eaLnBrk="1" hangingPunct="1"/>
            <a:r>
              <a:rPr lang="en-US" dirty="0" smtClean="0"/>
              <a:t>Agreement on:</a:t>
            </a:r>
          </a:p>
          <a:p>
            <a:pPr lvl="1" eaLnBrk="1" hangingPunct="1"/>
            <a:r>
              <a:rPr lang="en-US" dirty="0" smtClean="0"/>
              <a:t>Not relational</a:t>
            </a:r>
          </a:p>
          <a:p>
            <a:pPr lvl="1" eaLnBrk="1" hangingPunct="1"/>
            <a:r>
              <a:rPr lang="en-US" dirty="0" smtClean="0"/>
              <a:t>Highly distributable and scalable</a:t>
            </a:r>
          </a:p>
          <a:p>
            <a:pPr lvl="1" eaLnBrk="1" hangingPunct="1"/>
            <a:r>
              <a:rPr lang="en-US" dirty="0" smtClean="0"/>
              <a:t>High availability, fault tolerant</a:t>
            </a:r>
          </a:p>
          <a:p>
            <a:pPr lvl="1" eaLnBrk="1" hangingPunct="1"/>
            <a:r>
              <a:rPr lang="en-US" dirty="0" smtClean="0"/>
              <a:t>Supports sparse, and large amounts of data</a:t>
            </a:r>
          </a:p>
          <a:p>
            <a:pPr lvl="1" eaLnBrk="1" hangingPunct="1"/>
            <a:r>
              <a:rPr lang="en-US" dirty="0" smtClean="0"/>
              <a:t>Trades performance for transaction 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012" y="1429543"/>
            <a:ext cx="8355013" cy="4608513"/>
          </a:xfrm>
        </p:spPr>
        <p:txBody>
          <a:bodyPr/>
          <a:lstStyle/>
          <a:p>
            <a:r>
              <a:rPr lang="en-US" b="1" dirty="0" smtClean="0"/>
              <a:t>Column stores </a:t>
            </a:r>
            <a:r>
              <a:rPr lang="en-US" dirty="0" smtClean="0"/>
              <a:t>- </a:t>
            </a:r>
            <a:r>
              <a:rPr lang="en-US" sz="2400" kern="1200" dirty="0">
                <a:latin typeface="Times New Roman" pitchFamily="18" charset="0"/>
              </a:rPr>
              <a:t>optimized for queries over large datasets, </a:t>
            </a:r>
            <a:r>
              <a:rPr lang="en-US" sz="2400" kern="1200" dirty="0" smtClean="0">
                <a:latin typeface="Times New Roman" pitchFamily="18" charset="0"/>
              </a:rPr>
              <a:t>stores </a:t>
            </a:r>
            <a:r>
              <a:rPr lang="en-US" sz="2400" kern="1200" dirty="0">
                <a:latin typeface="Times New Roman" pitchFamily="18" charset="0"/>
              </a:rPr>
              <a:t>columns </a:t>
            </a:r>
            <a:r>
              <a:rPr lang="en-US" sz="2400" kern="1200" dirty="0" smtClean="0">
                <a:latin typeface="Times New Roman" pitchFamily="18" charset="0"/>
              </a:rPr>
              <a:t>together, e.g. Cassandra, </a:t>
            </a:r>
            <a:r>
              <a:rPr lang="en-US" sz="2400" kern="1200" dirty="0" err="1" smtClean="0">
                <a:latin typeface="Times New Roman" pitchFamily="18" charset="0"/>
              </a:rPr>
              <a:t>HBase</a:t>
            </a:r>
            <a:r>
              <a:rPr lang="en-US" sz="2400" kern="1200" dirty="0" smtClean="0">
                <a:latin typeface="Times New Roman" pitchFamily="18" charset="0"/>
              </a:rPr>
              <a:t>.</a:t>
            </a:r>
            <a:endParaRPr lang="en-US" sz="2400" dirty="0" smtClean="0"/>
          </a:p>
          <a:p>
            <a:r>
              <a:rPr lang="en-US" b="1" dirty="0" smtClean="0"/>
              <a:t>Document stores </a:t>
            </a:r>
            <a:r>
              <a:rPr lang="en-US" dirty="0" smtClean="0"/>
              <a:t>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 is </a:t>
            </a:r>
            <a:r>
              <a:rPr lang="en-US" sz="2400" dirty="0" smtClean="0"/>
              <a:t>a </a:t>
            </a:r>
            <a:r>
              <a:rPr lang="en-US" sz="2400" kern="1200" dirty="0" smtClean="0">
                <a:latin typeface="Times New Roman" pitchFamily="18" charset="0"/>
              </a:rPr>
              <a:t>key and a </a:t>
            </a:r>
            <a:r>
              <a:rPr lang="en-US" sz="2400" kern="1200" dirty="0">
                <a:latin typeface="Times New Roman" pitchFamily="18" charset="0"/>
              </a:rPr>
              <a:t>complex data structure </a:t>
            </a:r>
            <a:r>
              <a:rPr lang="en-US" sz="2400" kern="1200" dirty="0" smtClean="0">
                <a:latin typeface="Times New Roman" pitchFamily="18" charset="0"/>
              </a:rPr>
              <a:t>(“document”) with many key-value </a:t>
            </a:r>
            <a:r>
              <a:rPr lang="en-US" sz="2400" kern="1200" dirty="0">
                <a:latin typeface="Times New Roman" pitchFamily="18" charset="0"/>
              </a:rPr>
              <a:t>pairs, </a:t>
            </a:r>
            <a:r>
              <a:rPr lang="en-US" sz="2400" kern="1200" dirty="0" smtClean="0">
                <a:latin typeface="Times New Roman" pitchFamily="18" charset="0"/>
              </a:rPr>
              <a:t>key-array </a:t>
            </a:r>
            <a:r>
              <a:rPr lang="en-US" sz="2400" kern="1200" dirty="0">
                <a:latin typeface="Times New Roman" pitchFamily="18" charset="0"/>
              </a:rPr>
              <a:t>pairs, </a:t>
            </a:r>
            <a:r>
              <a:rPr lang="en-US" sz="2400" kern="1200" dirty="0" smtClean="0">
                <a:latin typeface="Times New Roman" pitchFamily="18" charset="0"/>
              </a:rPr>
              <a:t>nested documents, and more.</a:t>
            </a:r>
            <a:endParaRPr lang="en-US" sz="2400" dirty="0" smtClean="0"/>
          </a:p>
          <a:p>
            <a:r>
              <a:rPr lang="en-US" b="1" dirty="0" smtClean="0"/>
              <a:t>Key-Value stores </a:t>
            </a:r>
            <a:r>
              <a:rPr lang="en-US" dirty="0" smtClean="0"/>
              <a:t>- </a:t>
            </a:r>
            <a:r>
              <a:rPr lang="en-US" sz="2400" kern="1200" dirty="0" smtClean="0">
                <a:latin typeface="Times New Roman" pitchFamily="18" charset="0"/>
              </a:rPr>
              <a:t>simplest. Items stored an </a:t>
            </a:r>
            <a:r>
              <a:rPr lang="en-US" sz="2400" kern="1200" dirty="0">
                <a:latin typeface="Times New Roman" pitchFamily="18" charset="0"/>
              </a:rPr>
              <a:t>attribute name </a:t>
            </a:r>
            <a:r>
              <a:rPr lang="en-US" sz="2400" kern="1200" dirty="0" smtClean="0">
                <a:latin typeface="Times New Roman" pitchFamily="18" charset="0"/>
              </a:rPr>
              <a:t>("</a:t>
            </a:r>
            <a:r>
              <a:rPr lang="en-US" sz="2400" kern="1200" dirty="0">
                <a:latin typeface="Times New Roman" pitchFamily="18" charset="0"/>
              </a:rPr>
              <a:t>key</a:t>
            </a:r>
            <a:r>
              <a:rPr lang="en-US" sz="2400" kern="1200" dirty="0" smtClean="0">
                <a:latin typeface="Times New Roman" pitchFamily="18" charset="0"/>
              </a:rPr>
              <a:t>") and  value, e.g. </a:t>
            </a:r>
            <a:r>
              <a:rPr lang="en-US" sz="2400" kern="1200" dirty="0" err="1" smtClean="0">
                <a:latin typeface="Times New Roman" pitchFamily="18" charset="0"/>
              </a:rPr>
              <a:t>Riak</a:t>
            </a:r>
            <a:r>
              <a:rPr lang="en-US" sz="2400" kern="1200" dirty="0" err="1">
                <a:latin typeface="Times New Roman" pitchFamily="18" charset="0"/>
              </a:rPr>
              <a:t>,</a:t>
            </a:r>
            <a:r>
              <a:rPr lang="en-US" sz="2400" kern="1200" dirty="0" err="1" smtClean="0">
                <a:latin typeface="Times New Roman" pitchFamily="18" charset="0"/>
              </a:rPr>
              <a:t>Voldemort</a:t>
            </a:r>
            <a:r>
              <a:rPr lang="en-US" sz="2400" kern="1200" dirty="0">
                <a:latin typeface="Times New Roman" pitchFamily="18" charset="0"/>
              </a:rPr>
              <a:t>. </a:t>
            </a:r>
            <a:r>
              <a:rPr lang="en-US" sz="2400" kern="1200" dirty="0" smtClean="0">
                <a:latin typeface="Times New Roman" pitchFamily="18" charset="0"/>
              </a:rPr>
              <a:t>Some, e.g. </a:t>
            </a:r>
            <a:r>
              <a:rPr lang="en-US" sz="2400" kern="1200" dirty="0" err="1" smtClean="0">
                <a:latin typeface="Times New Roman" pitchFamily="18" charset="0"/>
              </a:rPr>
              <a:t>Redis</a:t>
            </a:r>
            <a:r>
              <a:rPr lang="en-US" sz="2400" kern="1200" dirty="0">
                <a:latin typeface="Times New Roman" pitchFamily="18" charset="0"/>
              </a:rPr>
              <a:t>, allow each value to have a </a:t>
            </a:r>
            <a:r>
              <a:rPr lang="en-US" sz="2400" kern="1200" dirty="0" smtClean="0">
                <a:latin typeface="Times New Roman" pitchFamily="18" charset="0"/>
              </a:rPr>
              <a:t>type </a:t>
            </a:r>
            <a:r>
              <a:rPr lang="en-US" sz="2400" kern="1200" dirty="0">
                <a:latin typeface="Times New Roman" pitchFamily="18" charset="0"/>
              </a:rPr>
              <a:t>such as "</a:t>
            </a:r>
            <a:r>
              <a:rPr lang="en-US" sz="2400" kern="1200" dirty="0" smtClean="0">
                <a:latin typeface="Times New Roman" pitchFamily="18" charset="0"/>
              </a:rPr>
              <a:t>integer”.</a:t>
            </a:r>
            <a:endParaRPr lang="en-US" sz="2400" kern="1200" dirty="0">
              <a:latin typeface="Times New Roman" pitchFamily="18" charset="0"/>
            </a:endParaRPr>
          </a:p>
          <a:p>
            <a:r>
              <a:rPr lang="en-US" b="1" dirty="0" smtClean="0"/>
              <a:t>Graph stores </a:t>
            </a:r>
            <a:r>
              <a:rPr lang="en-US" dirty="0" smtClean="0"/>
              <a:t>- </a:t>
            </a:r>
            <a:r>
              <a:rPr lang="en-US" sz="2400" kern="1200" dirty="0" smtClean="0">
                <a:latin typeface="Times New Roman" pitchFamily="18" charset="0"/>
              </a:rPr>
              <a:t>info </a:t>
            </a:r>
            <a:r>
              <a:rPr lang="en-US" sz="2400" kern="1200" dirty="0">
                <a:latin typeface="Times New Roman" pitchFamily="18" charset="0"/>
              </a:rPr>
              <a:t>about networks, such as social </a:t>
            </a:r>
            <a:r>
              <a:rPr lang="en-US" sz="2400" kern="1200" dirty="0" smtClean="0">
                <a:latin typeface="Times New Roman" pitchFamily="18" charset="0"/>
              </a:rPr>
              <a:t>connections, e.g. Neo4J, </a:t>
            </a:r>
            <a:r>
              <a:rPr lang="en-US" sz="2400" kern="1200" dirty="0" err="1" smtClean="0">
                <a:latin typeface="Times New Roman" pitchFamily="18" charset="0"/>
              </a:rPr>
              <a:t>HyperGraphDB</a:t>
            </a:r>
            <a:r>
              <a:rPr lang="en-US" sz="2400" kern="1200" dirty="0" smtClean="0">
                <a:latin typeface="Times New Roman" pitchFamily="18" charset="0"/>
              </a:rPr>
              <a:t>.  </a:t>
            </a:r>
            <a:endParaRPr lang="en-US" sz="2400" kern="1200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</a:t>
            </a:r>
            <a:r>
              <a:rPr lang="en-US" sz="3200" dirty="0" smtClean="0"/>
              <a:t>(over Relational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large volumes of semi-structured data without pre-defined schema</a:t>
            </a:r>
          </a:p>
          <a:p>
            <a:r>
              <a:rPr lang="en-US" dirty="0" smtClean="0"/>
              <a:t>Integrates with object-oriented programming techniques easily</a:t>
            </a:r>
          </a:p>
          <a:p>
            <a:r>
              <a:rPr lang="en-US" dirty="0" smtClean="0"/>
              <a:t>Scales “out”</a:t>
            </a:r>
          </a:p>
          <a:p>
            <a:pPr lvl="1"/>
            <a:r>
              <a:rPr lang="en-US" dirty="0" err="1" smtClean="0"/>
              <a:t>Sharding</a:t>
            </a:r>
            <a:endParaRPr lang="en-US" dirty="0" smtClean="0"/>
          </a:p>
          <a:p>
            <a:pPr lvl="1"/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Non-relational</a:t>
            </a:r>
          </a:p>
          <a:p>
            <a:pPr lvl="1"/>
            <a:r>
              <a:rPr lang="en-US" dirty="0" smtClean="0"/>
              <a:t>Not intended for uses requiring SQL, joins, or multi-object transactions</a:t>
            </a:r>
          </a:p>
          <a:p>
            <a:r>
              <a:rPr lang="en-US" dirty="0" smtClean="0"/>
              <a:t>Technology is non-mature</a:t>
            </a:r>
          </a:p>
          <a:p>
            <a:r>
              <a:rPr lang="en-US" dirty="0" smtClean="0"/>
              <a:t>Lack of a common query tool for use with analytics and business intelligence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Numerous – Classification not yet defined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Oracle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Cassandra (Apache)</a:t>
            </a:r>
          </a:p>
          <a:p>
            <a:pPr lvl="1"/>
            <a:r>
              <a:rPr lang="en-US" dirty="0" err="1" smtClean="0"/>
              <a:t>BigTable</a:t>
            </a:r>
            <a:r>
              <a:rPr lang="en-US" dirty="0" smtClean="0"/>
              <a:t> (Google)</a:t>
            </a:r>
          </a:p>
          <a:p>
            <a:pPr lvl="1"/>
            <a:r>
              <a:rPr lang="en-US" dirty="0" err="1" smtClean="0"/>
              <a:t>SimpleDB</a:t>
            </a:r>
            <a:r>
              <a:rPr lang="en-US" dirty="0" smtClean="0"/>
              <a:t> (Amazon)</a:t>
            </a:r>
          </a:p>
          <a:p>
            <a:pPr lvl="1"/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contain collections</a:t>
            </a:r>
          </a:p>
          <a:p>
            <a:r>
              <a:rPr lang="en-US" dirty="0" smtClean="0"/>
              <a:t>Collections contain BSON (binary JSON) documents[1]</a:t>
            </a:r>
          </a:p>
          <a:p>
            <a:r>
              <a:rPr lang="en-US" dirty="0" smtClean="0"/>
              <a:t>Documents contain </a:t>
            </a:r>
            <a:r>
              <a:rPr lang="en-US" i="1" dirty="0" smtClean="0"/>
              <a:t>field: value </a:t>
            </a:r>
            <a:r>
              <a:rPr lang="en-US" dirty="0" smtClean="0"/>
              <a:t>pairs</a:t>
            </a:r>
          </a:p>
          <a:p>
            <a:r>
              <a:rPr lang="en-US" dirty="0" smtClean="0"/>
              <a:t>Common structure is not enforced on documents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/>
              <a:t>[1] http://bsonspec.org/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-Example Insert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 descr="crud-insert-st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204" y="1180185"/>
            <a:ext cx="7150309" cy="5469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587" y="5846165"/>
            <a:ext cx="493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Retrieved from http://docs.mongodb.org/manual/core/crud-introduction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-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dealershipName</a:t>
            </a:r>
            <a:r>
              <a:rPr lang="en-US" sz="2000" dirty="0" smtClean="0"/>
              <a:t>: “NW Cars”,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yearOpened</a:t>
            </a:r>
            <a:r>
              <a:rPr lang="en-US" sz="2000" dirty="0" smtClean="0"/>
              <a:t>: 1995,</a:t>
            </a:r>
          </a:p>
          <a:p>
            <a:pPr>
              <a:buNone/>
            </a:pPr>
            <a:r>
              <a:rPr lang="en-US" sz="2000" dirty="0" smtClean="0"/>
              <a:t>	cars: [ </a:t>
            </a:r>
          </a:p>
          <a:p>
            <a:pPr>
              <a:buNone/>
            </a:pPr>
            <a:r>
              <a:rPr lang="en-US" sz="2000" dirty="0" smtClean="0"/>
              <a:t>		{year: 2013, make: “Bear”, model: “Cat”, </a:t>
            </a:r>
            <a:r>
              <a:rPr lang="en-US" sz="2000" dirty="0" err="1" smtClean="0"/>
              <a:t>vin</a:t>
            </a:r>
            <a:r>
              <a:rPr lang="en-US" sz="2000" dirty="0" smtClean="0"/>
              <a:t>: 3928056, 	</a:t>
            </a:r>
            <a:r>
              <a:rPr lang="en-US" sz="2000" dirty="0" err="1" smtClean="0"/>
              <a:t>mechanicNotes</a:t>
            </a:r>
            <a:r>
              <a:rPr lang="en-US" sz="2000" dirty="0" smtClean="0"/>
              <a:t>: “Runs great!”}, </a:t>
            </a:r>
          </a:p>
          <a:p>
            <a:pPr>
              <a:buNone/>
            </a:pPr>
            <a:r>
              <a:rPr lang="en-US" sz="2000" dirty="0" smtClean="0"/>
              <a:t>		{year: 1961, make: “Chevy”, model: “Impala”, </a:t>
            </a:r>
            <a:r>
              <a:rPr lang="en-US" sz="2000" dirty="0" err="1" smtClean="0"/>
              <a:t>vin</a:t>
            </a:r>
            <a:r>
              <a:rPr lang="en-US" sz="2000" dirty="0" smtClean="0"/>
              <a:t>: 	8056309, </a:t>
            </a:r>
            <a:r>
              <a:rPr lang="en-US" sz="2000" dirty="0" err="1" smtClean="0"/>
              <a:t>mechanicNotes</a:t>
            </a:r>
            <a:r>
              <a:rPr lang="en-US" sz="2000" dirty="0" smtClean="0"/>
              <a:t>: “Great Scott!”}</a:t>
            </a:r>
          </a:p>
          <a:p>
            <a:pPr>
              <a:buNone/>
            </a:pPr>
            <a:r>
              <a:rPr lang="en-US" sz="2000" dirty="0" smtClean="0"/>
              <a:t>		 ]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C:\0Merry\Courses\courseSlidesMM.pot</Template>
  <TotalTime>6031</TotalTime>
  <Words>590</Words>
  <Application>Microsoft Office PowerPoint</Application>
  <PresentationFormat>On-screen Show (4:3)</PresentationFormat>
  <Paragraphs>188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Courier New</vt:lpstr>
      <vt:lpstr>Tahoma</vt:lpstr>
      <vt:lpstr>Times New Roman</vt:lpstr>
      <vt:lpstr>Wingdings</vt:lpstr>
      <vt:lpstr>courseSlidesMM</vt:lpstr>
      <vt:lpstr>Introduction to  NoSQL</vt:lpstr>
      <vt:lpstr>NoSQL</vt:lpstr>
      <vt:lpstr>Common Data Models</vt:lpstr>
      <vt:lpstr>Benefits (over Relational Model)</vt:lpstr>
      <vt:lpstr>Shortcomings</vt:lpstr>
      <vt:lpstr>NoSQL Products</vt:lpstr>
      <vt:lpstr>MongoDB</vt:lpstr>
      <vt:lpstr>MongoDB-Example Insert</vt:lpstr>
      <vt:lpstr>MongoDB - Documents</vt:lpstr>
      <vt:lpstr>MongoDB – Data Modeling</vt:lpstr>
      <vt:lpstr>MongoDB – Data Modeling</vt:lpstr>
      <vt:lpstr>MongoDB – Data Modeling</vt:lpstr>
      <vt:lpstr>MongoDB – More Info</vt:lpstr>
      <vt:lpstr>MongoDB – CRUD Example</vt:lpstr>
      <vt:lpstr>MongoDB – CRUD (cont.)</vt:lpstr>
      <vt:lpstr>MongoDB – CRUD Example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Douglas Hawley</dc:creator>
  <cp:lastModifiedBy>Qin,Zhengrui</cp:lastModifiedBy>
  <cp:revision>34</cp:revision>
  <dcterms:created xsi:type="dcterms:W3CDTF">1998-04-22T17:13:08Z</dcterms:created>
  <dcterms:modified xsi:type="dcterms:W3CDTF">2019-11-15T17:23:53Z</dcterms:modified>
</cp:coreProperties>
</file>