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4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6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7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8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9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0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1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2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13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4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15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3"/>
  </p:notesMasterIdLst>
  <p:handoutMasterIdLst>
    <p:handoutMasterId r:id="rId24"/>
  </p:handoutMasterIdLst>
  <p:sldIdLst>
    <p:sldId id="256" r:id="rId2"/>
    <p:sldId id="340" r:id="rId3"/>
    <p:sldId id="341" r:id="rId4"/>
    <p:sldId id="345" r:id="rId5"/>
    <p:sldId id="365" r:id="rId6"/>
    <p:sldId id="371" r:id="rId7"/>
    <p:sldId id="367" r:id="rId8"/>
    <p:sldId id="348" r:id="rId9"/>
    <p:sldId id="369" r:id="rId10"/>
    <p:sldId id="350" r:id="rId11"/>
    <p:sldId id="352" r:id="rId12"/>
    <p:sldId id="353" r:id="rId13"/>
    <p:sldId id="362" r:id="rId14"/>
    <p:sldId id="363" r:id="rId15"/>
    <p:sldId id="354" r:id="rId16"/>
    <p:sldId id="357" r:id="rId17"/>
    <p:sldId id="370" r:id="rId18"/>
    <p:sldId id="358" r:id="rId19"/>
    <p:sldId id="359" r:id="rId20"/>
    <p:sldId id="361" r:id="rId21"/>
    <p:sldId id="338" r:id="rId22"/>
  </p:sldIdLst>
  <p:sldSz cx="9144000" cy="6858000" type="screen4x3"/>
  <p:notesSz cx="6858000" cy="9239250"/>
  <p:custDataLst>
    <p:tags r:id="rId2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 autoAdjust="0"/>
    <p:restoredTop sz="86410" autoAdjust="0"/>
  </p:normalViewPr>
  <p:slideViewPr>
    <p:cSldViewPr snapToGrid="0">
      <p:cViewPr varScale="1">
        <p:scale>
          <a:sx n="65" d="100"/>
          <a:sy n="65" d="100"/>
        </p:scale>
        <p:origin x="8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7AC5BED-F6E7-4172-8ECE-DEDF94A04B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09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2150"/>
            <a:ext cx="4621212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9438"/>
            <a:ext cx="50292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C528466-E52E-4E63-974B-9D6E9CBD52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6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BF4426-77AD-47F0-ABAC-F02C21B9C9CD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20181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BEBB37-9345-4D33-8B07-40D2EA83D777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276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8EBD71-921F-4797-AFCE-1846AA226B4D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4505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C9D2C2-B868-41E6-8C74-1A7DAB1DD85D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7064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B3ADE-60E7-4399-A047-FF9E08C86F29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4697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A231F6-159E-4C16-B637-A9AF0BE99FFC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6767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BC4949-7400-4352-A621-05FC59050D7C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6288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A1ED6D-5F47-4274-AA37-A310C9407462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9284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48EC41-7D54-4163-A2A1-5FA4D051ABAB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7947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BA9515-4FD3-4B8C-A5F8-0CD9BC66831E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321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12FF6E-FB7C-47D5-831C-8010C24E8AC7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8561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http://www.jdbc-tutorial.com/ 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A9AA6D-323D-42CE-8C59-1DADE5CA9671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192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BE7F1B-28A6-4278-B117-7B1F9786A1CF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265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68813E-3598-485F-BB33-CD47AED90C12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649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68813E-3598-485F-BB33-CD47AED90C12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4789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903AF1-5A16-4C41-99D6-9FA6A2B1FD55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2872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987B7-4044-4BB9-8370-BCB00123BA38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74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55214-6996-41F8-BEEA-0DB79FC9C667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4030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604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4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JDBC01</a:t>
            </a: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686C0B4-B0FA-47C3-A467-40B441E3A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JDBC01</a:t>
            </a: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4BE51-427E-42BE-8699-FD5E0D9749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JDBC01</a:t>
            </a: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E4210-66C7-44DF-BB46-5BAAD71A7D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JDBC01</a:t>
            </a: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5A9FF-3B23-4422-94B9-BD8A324CE9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JDBC01</a:t>
            </a: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15599-9E12-4388-9B49-861D9C41A7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JDBC01</a:t>
            </a:r>
            <a:endParaRPr lang="en-US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DF7CE-7EA5-40A6-B389-0F517CFA91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JDBC01</a:t>
            </a:r>
            <a:endParaRPr lang="en-US"/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99D1F-FCD6-49F3-9314-48F1BB6C94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JDBC01</a:t>
            </a:r>
            <a:endParaRPr lang="en-US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000CE-C302-4532-A502-C90E735790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JDBC01</a:t>
            </a:r>
            <a:endParaRPr lang="en-US"/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EB53E-427B-4D61-9635-259CA8E097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JDBC01</a:t>
            </a:r>
            <a:endParaRPr lang="en-US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3821A-A619-49BF-9CF0-4EA1E8555A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JDBC01</a:t>
            </a:r>
            <a:endParaRPr lang="en-US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CA7E7-151D-4180-8011-4012BADB7C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5" name="Rectangle 1027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6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7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8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9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400" name="Rectangle 1032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9403" name="Rectangle 1035"/>
          <p:cNvSpPr>
            <a:spLocks noGrp="1" noChangeArrowheads="1"/>
          </p:cNvSpPr>
          <p:nvPr>
            <p:ph type="dt" sz="half" idx="2"/>
            <p:custDataLst>
              <p:tags r:id="rId13"/>
            </p:custDataLst>
          </p:nvPr>
        </p:nvSpPr>
        <p:spPr bwMode="auto">
          <a:xfrm>
            <a:off x="3429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404" name="Rectangle 1036"/>
          <p:cNvSpPr>
            <a:spLocks noGrp="1" noChangeArrowheads="1"/>
          </p:cNvSpPr>
          <p:nvPr>
            <p:ph type="ftr" sz="quarter" idx="3"/>
            <p:custDataLst>
              <p:tags r:id="rId14"/>
            </p:custDataLst>
          </p:nvPr>
        </p:nvSpPr>
        <p:spPr bwMode="auto">
          <a:xfrm>
            <a:off x="966788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JDBC01</a:t>
            </a:r>
            <a:endParaRPr lang="en-US"/>
          </a:p>
        </p:txBody>
      </p:sp>
      <p:sp>
        <p:nvSpPr>
          <p:cNvPr id="5940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503B7E57-9C1A-4D46-98C8-64DFD11801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4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3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notesSlide" Target="../notesSlides/notesSlide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3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notesSlide" Target="../notesSlides/notesSlide6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3.xml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1066800"/>
            <a:ext cx="80772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sz="4800" dirty="0" smtClean="0"/>
              <a:t>JDBC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Querying the Database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82688" y="1524000"/>
            <a:ext cx="7046912" cy="4608513"/>
          </a:xfrm>
        </p:spPr>
        <p:txBody>
          <a:bodyPr/>
          <a:lstStyle/>
          <a:p>
            <a:r>
              <a:rPr lang="en-US" dirty="0" smtClean="0"/>
              <a:t>once we have a connection established, we can </a:t>
            </a:r>
            <a:r>
              <a:rPr lang="en-US" b="1" dirty="0" smtClean="0"/>
              <a:t>query</a:t>
            </a:r>
            <a:r>
              <a:rPr lang="en-US" dirty="0" smtClean="0"/>
              <a:t> the database, and perform other activities, e.g., creating tables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o query the database we use a </a:t>
            </a:r>
            <a:r>
              <a:rPr lang="en-US" b="1" dirty="0" smtClean="0"/>
              <a:t>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JDBC01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FEC781D4-8681-46D9-9C87-C573F5287A2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JDBC Statements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there are three kinds of statements in JDBC</a:t>
            </a:r>
          </a:p>
          <a:p>
            <a:pPr lvl="1"/>
            <a:r>
              <a:rPr lang="en-US" b="1" dirty="0" smtClean="0"/>
              <a:t>statement</a:t>
            </a:r>
            <a:r>
              <a:rPr lang="en-US" dirty="0" smtClean="0"/>
              <a:t>: used to execute simple queries with no parameters</a:t>
            </a:r>
          </a:p>
          <a:p>
            <a:pPr lvl="1"/>
            <a:r>
              <a:rPr lang="en-US" b="1" dirty="0" smtClean="0"/>
              <a:t>prepared statements</a:t>
            </a:r>
            <a:r>
              <a:rPr lang="en-US" dirty="0" smtClean="0"/>
              <a:t>: used to execute </a:t>
            </a:r>
            <a:r>
              <a:rPr lang="en-US" i="1" dirty="0" smtClean="0"/>
              <a:t>precompiled</a:t>
            </a:r>
            <a:r>
              <a:rPr lang="en-US" dirty="0" smtClean="0"/>
              <a:t> statements, which may have </a:t>
            </a:r>
            <a:r>
              <a:rPr lang="en-US" i="1" dirty="0" smtClean="0"/>
              <a:t>parameters</a:t>
            </a:r>
          </a:p>
          <a:p>
            <a:pPr lvl="1"/>
            <a:r>
              <a:rPr lang="en-US" b="1" dirty="0" smtClean="0"/>
              <a:t>callable statements</a:t>
            </a:r>
            <a:r>
              <a:rPr lang="en-US" dirty="0" smtClean="0"/>
              <a:t>: used to execute </a:t>
            </a:r>
            <a:r>
              <a:rPr lang="en-US" i="1" dirty="0" smtClean="0"/>
              <a:t>stored procedures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JDBC01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CE1C8297-EBBF-47B0-8DFE-EF54DCDE3B8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Executing a Simple Statement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for simple statements we use </a:t>
            </a:r>
            <a:r>
              <a:rPr lang="en-US" b="1" dirty="0"/>
              <a:t>Statement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/>
              <a:t>method </a:t>
            </a:r>
            <a:r>
              <a:rPr lang="en-US" b="1" dirty="0" err="1"/>
              <a:t>executeQuery</a:t>
            </a:r>
            <a:r>
              <a:rPr lang="en-US" dirty="0" smtClean="0"/>
              <a:t> can be used to run SQL </a:t>
            </a:r>
            <a:r>
              <a:rPr lang="en-US" i="1" dirty="0" smtClean="0"/>
              <a:t>queries</a:t>
            </a:r>
          </a:p>
          <a:p>
            <a:pPr lvl="1"/>
            <a:r>
              <a:rPr lang="en-US" dirty="0" smtClean="0"/>
              <a:t>method </a:t>
            </a:r>
            <a:r>
              <a:rPr lang="en-US" b="1" dirty="0" err="1"/>
              <a:t>executeUpdate</a:t>
            </a:r>
            <a:r>
              <a:rPr lang="en-US" dirty="0" smtClean="0"/>
              <a:t> can be used to run SQL create, drop, insert, delete, and update </a:t>
            </a:r>
            <a:r>
              <a:rPr lang="en-US" i="1" dirty="0" smtClean="0"/>
              <a:t>statements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JDBC01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F7DC470E-C3E0-46EF-9193-101CCD278B0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Creating a Statement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82688" y="1524000"/>
            <a:ext cx="7772400" cy="4165600"/>
          </a:xfrm>
        </p:spPr>
        <p:txBody>
          <a:bodyPr/>
          <a:lstStyle/>
          <a:p>
            <a:r>
              <a:rPr lang="en-US" dirty="0" smtClean="0"/>
              <a:t>when we create a statement, we can specify some characteristics of the result set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Statement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dbStatement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dbResultSet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dbStatement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conn.createStatement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/>
              <a:t>creates a default statement that results in a non-updatable result set that can only be read forward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JDBC01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346700DE-5A1F-4BED-BE18-DD1D878C9C8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52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Executing a Query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82688" y="1524000"/>
            <a:ext cx="7772400" cy="2568575"/>
          </a:xfrm>
        </p:spPr>
        <p:txBody>
          <a:bodyPr/>
          <a:lstStyle/>
          <a:p>
            <a:r>
              <a:rPr lang="en-US" dirty="0" smtClean="0"/>
              <a:t>after creating the statement, we can execute a query using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dirty="0" smtClean="0"/>
              <a:t> object</a:t>
            </a:r>
          </a:p>
          <a:p>
            <a:pPr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dbResultSet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dbStatement.executeQuery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(query);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JDBC01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CA22BD08-1A54-4548-ACE1-A901756A110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363890" y="4432300"/>
            <a:ext cx="6937375" cy="708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sz="2000" dirty="0"/>
              <a:t> is a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/>
              <a:t> that contains a valid SQL query, such as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select * from student </a:t>
            </a:r>
            <a:r>
              <a:rPr lang="en-US" sz="2000" dirty="0"/>
              <a:t>(no semicolon at the end)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25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Result Sets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 query executed with </a:t>
            </a:r>
            <a:r>
              <a:rPr lang="en-US" b="1" dirty="0" err="1" smtClean="0"/>
              <a:t>executeQuery</a:t>
            </a:r>
            <a:r>
              <a:rPr lang="en-US" dirty="0" smtClean="0"/>
              <a:t> returns a </a:t>
            </a:r>
            <a:r>
              <a:rPr lang="en-US" b="1" dirty="0" err="1"/>
              <a:t>ResultSet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for example, if we execute an SQL query such as 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 * FROM STUDENT;</a:t>
            </a:r>
          </a:p>
          <a:p>
            <a:r>
              <a:rPr lang="en-US" dirty="0" smtClean="0"/>
              <a:t>then the result set will contain all the rows returned by the query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JDBC01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0AB60260-5B35-4A23-9FAF-A5BA62B6B50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Processing the Result Set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/>
              <a:t>ResultSet</a:t>
            </a:r>
            <a:r>
              <a:rPr lang="en-US" dirty="0" smtClean="0"/>
              <a:t> class provides many methods that allow you to move around in the set, including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first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beforeFirst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last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afterLast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next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previous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JDBC01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515EDE32-9D82-4F53-B529-1446C742852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the Result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result set</a:t>
            </a:r>
            <a:r>
              <a:rPr lang="en-US" baseline="0" dirty="0" smtClean="0"/>
              <a:t> is first created, the cursor is positioned before the first row</a:t>
            </a:r>
          </a:p>
          <a:p>
            <a:r>
              <a:rPr lang="en-US" baseline="0" dirty="0" smtClean="0"/>
              <a:t>the </a:t>
            </a:r>
            <a:r>
              <a:rPr lang="en-US" b="1" baseline="0" dirty="0" smtClean="0">
                <a:latin typeface="Courier New"/>
                <a:cs typeface="Courier New"/>
              </a:rPr>
              <a:t>next</a:t>
            </a:r>
            <a:r>
              <a:rPr lang="en-US" baseline="0" dirty="0" smtClean="0"/>
              <a:t> method </a:t>
            </a:r>
          </a:p>
          <a:p>
            <a:pPr lvl="1"/>
            <a:r>
              <a:rPr lang="en-US" baseline="0" dirty="0" smtClean="0"/>
              <a:t>moves the cursor to the next row</a:t>
            </a:r>
          </a:p>
          <a:p>
            <a:pPr lvl="1"/>
            <a:r>
              <a:rPr lang="en-US" dirty="0" smtClean="0"/>
              <a:t>returns  </a:t>
            </a:r>
            <a:r>
              <a:rPr lang="en-US" sz="3200" b="1" dirty="0">
                <a:latin typeface="Courier New"/>
                <a:ea typeface="+mn-ea"/>
                <a:cs typeface="Courier New"/>
              </a:rPr>
              <a:t>false</a:t>
            </a:r>
            <a:r>
              <a:rPr lang="en-US" dirty="0" smtClean="0"/>
              <a:t> when there are no more rows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JDBC01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5A9FF-3B23-4422-94B9-BD8A324CE93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80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Processing the Result Set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in addition the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mtClean="0"/>
              <a:t> class provides many “get” methods for accessing field elements</a:t>
            </a:r>
          </a:p>
          <a:p>
            <a:r>
              <a:rPr lang="en-US" smtClean="0"/>
              <a:t>example</a:t>
            </a:r>
          </a:p>
          <a:p>
            <a:pPr lvl="1"/>
            <a:r>
              <a:rPr lang="en-US" b="1" smtClean="0">
                <a:latin typeface="Courier New" pitchFamily="49" charset="0"/>
                <a:cs typeface="Courier New" pitchFamily="49" charset="0"/>
              </a:rPr>
              <a:t>dbResultSet.getString(“isbn”);</a:t>
            </a:r>
            <a:r>
              <a:rPr lang="en-US" smtClean="0"/>
              <a:t> </a:t>
            </a:r>
          </a:p>
          <a:p>
            <a:pPr lvl="2"/>
            <a:r>
              <a:rPr lang="en-US" smtClean="0"/>
              <a:t>returns the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mtClean="0"/>
              <a:t> value of the field with column heading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smtClean="0"/>
              <a:t> from the current row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JDBC01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1E34700-0072-4264-9726-A2100730643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Processing the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01874" y="1524000"/>
            <a:ext cx="8053214" cy="46085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instead of column headings you can use the index number of the column</a:t>
            </a:r>
          </a:p>
          <a:p>
            <a:pPr>
              <a:defRPr/>
            </a:pPr>
            <a:r>
              <a:rPr lang="en-US" dirty="0" smtClean="0"/>
              <a:t>columns are </a:t>
            </a:r>
            <a:r>
              <a:rPr lang="en-US" b="1" dirty="0" smtClean="0"/>
              <a:t>indexed beginning with 1</a:t>
            </a:r>
          </a:p>
          <a:p>
            <a:pPr>
              <a:defRPr/>
            </a:pPr>
            <a:r>
              <a:rPr lang="en-US" dirty="0" smtClean="0"/>
              <a:t>example</a:t>
            </a:r>
          </a:p>
          <a:p>
            <a:pPr lvl="1">
              <a:defRPr/>
            </a:pP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dbResultSet.getString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(2);</a:t>
            </a: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lvl="2">
              <a:defRPr/>
            </a:pPr>
            <a:r>
              <a:rPr lang="en-US" dirty="0" smtClean="0">
                <a:ea typeface="+mn-ea"/>
                <a:cs typeface="+mn-cs"/>
              </a:rPr>
              <a:t>returns the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String</a:t>
            </a:r>
            <a:r>
              <a:rPr lang="en-US" dirty="0" smtClean="0">
                <a:ea typeface="+mn-ea"/>
                <a:cs typeface="+mn-cs"/>
              </a:rPr>
              <a:t> value of the field in column 2 in the current row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JDBC01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EF530DB8-561D-4055-92D8-4DD3C31F97F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JDBC01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661F3B8C-BC0B-4E27-B09B-A2D1ADFB8C2D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JDBC API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JDBC stands for </a:t>
            </a:r>
            <a:r>
              <a:rPr lang="en-US" b="1" dirty="0" smtClean="0"/>
              <a:t>Java </a:t>
            </a:r>
            <a:r>
              <a:rPr lang="en-US" b="1" dirty="0" err="1" smtClean="0"/>
              <a:t>DataBase</a:t>
            </a:r>
            <a:r>
              <a:rPr lang="en-US" b="1" dirty="0" smtClean="0"/>
              <a:t> Connectivity</a:t>
            </a:r>
          </a:p>
          <a:p>
            <a:pPr eaLnBrk="1" hangingPunct="1"/>
            <a:r>
              <a:rPr lang="en-US" dirty="0" smtClean="0"/>
              <a:t>the JDBC API consists of a set of interfaces and classes that enable you to </a:t>
            </a:r>
            <a:r>
              <a:rPr lang="en-US" i="1" dirty="0" smtClean="0"/>
              <a:t>connect to databases, create tables, insert, modify, and delete table entries, and query tables</a:t>
            </a:r>
          </a:p>
          <a:p>
            <a:pPr eaLnBrk="1" hangingPunct="1"/>
            <a:r>
              <a:rPr lang="en-US" dirty="0" smtClean="0"/>
              <a:t>with JDBC you can </a:t>
            </a:r>
            <a:r>
              <a:rPr lang="en-US" b="1" dirty="0" smtClean="0"/>
              <a:t>embed SQL statements in Java code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a JDBC Program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290180" y="1320800"/>
            <a:ext cx="7664907" cy="5006975"/>
          </a:xfrm>
        </p:spPr>
        <p:txBody>
          <a:bodyPr/>
          <a:lstStyle/>
          <a:p>
            <a:r>
              <a:rPr lang="en-US" dirty="0" smtClean="0"/>
              <a:t>6 steps for executing a query that returns a </a:t>
            </a:r>
            <a:r>
              <a:rPr lang="en-US" b="1" dirty="0" smtClean="0"/>
              <a:t>result set:</a:t>
            </a:r>
          </a:p>
          <a:p>
            <a:pPr marL="0" indent="0">
              <a:buNone/>
            </a:pPr>
            <a:endParaRPr lang="en-US" b="1" dirty="0" smtClean="0"/>
          </a:p>
          <a:p>
            <a:pPr marL="971550" lvl="1" indent="-514350">
              <a:buFont typeface="Wingdings" panose="05000000000000000000" pitchFamily="2" charset="2"/>
              <a:buChar char="q"/>
            </a:pPr>
            <a:r>
              <a:rPr lang="en-US" sz="2400" dirty="0" smtClean="0"/>
              <a:t>use </a:t>
            </a:r>
            <a:r>
              <a:rPr lang="en-US" sz="2400" b="1" dirty="0" err="1"/>
              <a:t>DriverManager</a:t>
            </a:r>
            <a:r>
              <a:rPr lang="en-US" sz="2400" dirty="0" smtClean="0"/>
              <a:t> to get a </a:t>
            </a:r>
            <a:r>
              <a:rPr lang="en-US" sz="2400" b="1" dirty="0" smtClean="0"/>
              <a:t>Connection</a:t>
            </a:r>
            <a:endParaRPr lang="en-US" sz="2400" b="1" dirty="0"/>
          </a:p>
          <a:p>
            <a:pPr marL="971550" lvl="1" indent="-514350">
              <a:buFont typeface="Wingdings" panose="05000000000000000000" pitchFamily="2" charset="2"/>
              <a:buChar char="q"/>
            </a:pPr>
            <a:r>
              <a:rPr lang="en-US" sz="2400" dirty="0" smtClean="0"/>
              <a:t>create a </a:t>
            </a:r>
            <a:r>
              <a:rPr lang="en-US" sz="2400" b="1" dirty="0"/>
              <a:t>Statement</a:t>
            </a:r>
          </a:p>
          <a:p>
            <a:pPr marL="971550" lvl="1" indent="-514350">
              <a:buFont typeface="Wingdings" panose="05000000000000000000" pitchFamily="2" charset="2"/>
              <a:buChar char="q"/>
            </a:pPr>
            <a:r>
              <a:rPr lang="en-US" sz="2400" b="1" dirty="0"/>
              <a:t>execute</a:t>
            </a:r>
            <a:r>
              <a:rPr lang="en-US" sz="2400" dirty="0" smtClean="0"/>
              <a:t> the statement</a:t>
            </a:r>
          </a:p>
          <a:p>
            <a:pPr marL="971550" lvl="1" indent="-514350">
              <a:buFont typeface="Wingdings" panose="05000000000000000000" pitchFamily="2" charset="2"/>
              <a:buChar char="q"/>
            </a:pPr>
            <a:r>
              <a:rPr lang="en-US" sz="2400" dirty="0" smtClean="0"/>
              <a:t>process the </a:t>
            </a:r>
            <a:r>
              <a:rPr lang="en-US" sz="2400" b="1" dirty="0" err="1"/>
              <a:t>ResultSet</a:t>
            </a:r>
            <a:endParaRPr lang="en-US" sz="2400" b="1" dirty="0"/>
          </a:p>
          <a:p>
            <a:pPr marL="971550" lvl="1" indent="-514350">
              <a:buFont typeface="Wingdings" panose="05000000000000000000" pitchFamily="2" charset="2"/>
              <a:buChar char="q"/>
            </a:pPr>
            <a:r>
              <a:rPr lang="en-US" sz="2400" dirty="0" smtClean="0"/>
              <a:t>close the </a:t>
            </a:r>
            <a:r>
              <a:rPr lang="en-US" sz="2400" b="1" dirty="0"/>
              <a:t>Statement</a:t>
            </a:r>
            <a:endParaRPr lang="en-US" sz="2400" dirty="0" smtClean="0"/>
          </a:p>
          <a:p>
            <a:pPr marL="971550" lvl="1" indent="-514350">
              <a:buFont typeface="Wingdings" panose="05000000000000000000" pitchFamily="2" charset="2"/>
              <a:buChar char="q"/>
            </a:pPr>
            <a:r>
              <a:rPr lang="en-US" sz="2400" dirty="0" smtClean="0"/>
              <a:t>close the </a:t>
            </a:r>
            <a:r>
              <a:rPr lang="en-US" sz="2400" b="1" dirty="0"/>
              <a:t>C</a:t>
            </a:r>
            <a:r>
              <a:rPr lang="en-US" sz="2400" b="1" dirty="0" smtClean="0"/>
              <a:t>onnection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JDBC01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7EB3C-4110-487B-8D42-E5AF433E2EA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160463" y="1066800"/>
            <a:ext cx="7229475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dirty="0" smtClean="0"/>
              <a:t>JDBC</a:t>
            </a:r>
            <a:endParaRPr lang="en-US" sz="48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0" y="2838450"/>
            <a:ext cx="8077200" cy="3333750"/>
          </a:xfrm>
          <a:noFill/>
        </p:spPr>
        <p:txBody>
          <a:bodyPr lIns="90488" tIns="44450" rIns="90488" bIns="44450"/>
          <a:lstStyle/>
          <a:p>
            <a:pPr marL="793750" indent="-793750" eaLnBrk="1" hangingPunct="1"/>
            <a:r>
              <a:rPr lang="en-US" sz="4400" smtClean="0">
                <a:solidFill>
                  <a:schemeClr val="tx2"/>
                </a:solidFill>
              </a:rPr>
              <a:t>The End</a:t>
            </a:r>
          </a:p>
          <a:p>
            <a:pPr marL="793750" indent="-793750" eaLnBrk="1" hangingPunct="1"/>
            <a:endParaRPr lang="en-US" sz="1800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JDBC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JDBC01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F964C750-5723-4D9B-91B1-DB57565B398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125" name="Picture 2"/>
          <p:cNvPicPr>
            <a:picLocks noGrp="1" noChangeAspect="1" noChangeArrowheads="1"/>
          </p:cNvPicPr>
          <p:nvPr>
            <p:ph idx="1"/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>
          <a:xfrm>
            <a:off x="781050" y="1785938"/>
            <a:ext cx="8159750" cy="1135062"/>
          </a:xfrm>
          <a:noFill/>
        </p:spPr>
      </p:pic>
      <p:sp>
        <p:nvSpPr>
          <p:cNvPr id="5126" name="Text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43088" y="2859088"/>
            <a:ext cx="58197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application calls the JDBC library.</a:t>
            </a:r>
          </a:p>
          <a:p>
            <a:r>
              <a:rPr lang="en-US"/>
              <a:t>JDBC loads a driver.</a:t>
            </a:r>
          </a:p>
          <a:p>
            <a:r>
              <a:rPr lang="en-US"/>
              <a:t>The driver talks to the database.</a:t>
            </a: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204913" y="4513263"/>
            <a:ext cx="6808787" cy="461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You must import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US" dirty="0"/>
              <a:t> package to use JDBC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Establishing a Connection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create a connection to a database using </a:t>
            </a:r>
            <a:r>
              <a:rPr lang="en-US" b="1" dirty="0" err="1" smtClean="0"/>
              <a:t>getConnection</a:t>
            </a:r>
            <a:r>
              <a:rPr lang="en-US" dirty="0" smtClean="0"/>
              <a:t> </a:t>
            </a:r>
            <a:r>
              <a:rPr lang="en-US" dirty="0"/>
              <a:t>method of </a:t>
            </a:r>
            <a:r>
              <a:rPr lang="en-US" b="1" dirty="0" err="1" smtClean="0"/>
              <a:t>DriverManager</a:t>
            </a:r>
            <a:r>
              <a:rPr lang="en-US" dirty="0" smtClean="0"/>
              <a:t> class</a:t>
            </a:r>
          </a:p>
          <a:p>
            <a:r>
              <a:rPr lang="en-US" dirty="0"/>
              <a:t>r</a:t>
            </a:r>
            <a:r>
              <a:rPr lang="en-US" dirty="0" smtClean="0"/>
              <a:t>eturn type is </a:t>
            </a:r>
            <a:r>
              <a:rPr lang="en-US" b="1" dirty="0"/>
              <a:t>Connection</a:t>
            </a:r>
          </a:p>
          <a:p>
            <a:r>
              <a:rPr lang="en-US" dirty="0" smtClean="0"/>
              <a:t>SQL statements are executed within the </a:t>
            </a:r>
            <a:r>
              <a:rPr lang="en-US" b="1" dirty="0" smtClean="0"/>
              <a:t>context</a:t>
            </a:r>
            <a:r>
              <a:rPr lang="en-US" dirty="0" smtClean="0"/>
              <a:t> of the </a:t>
            </a:r>
            <a:r>
              <a:rPr lang="en-US" dirty="0"/>
              <a:t>Connection</a:t>
            </a:r>
            <a:r>
              <a:rPr lang="en-US" dirty="0" smtClean="0"/>
              <a:t>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JDBC01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A8E343D0-4EF2-49D1-BA92-B0C994D8ABD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</a:t>
            </a:r>
            <a:r>
              <a:rPr lang="en-US" baseline="0" dirty="0" smtClean="0"/>
              <a:t> a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establish a connection, you need: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URL</a:t>
            </a:r>
            <a:r>
              <a:rPr lang="en-US" dirty="0" smtClean="0"/>
              <a:t> for the database service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username</a:t>
            </a:r>
            <a:r>
              <a:rPr lang="en-US" dirty="0" smtClean="0"/>
              <a:t> and </a:t>
            </a:r>
            <a:r>
              <a:rPr lang="en-US" b="1" dirty="0" smtClean="0"/>
              <a:t>password</a:t>
            </a:r>
            <a:r>
              <a:rPr lang="en-US" dirty="0" smtClean="0"/>
              <a:t> to access the database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url</a:t>
            </a:r>
            <a:r>
              <a:rPr lang="en-US" dirty="0" smtClean="0"/>
              <a:t>, username, and password should</a:t>
            </a:r>
            <a:r>
              <a:rPr lang="en-US" baseline="0" dirty="0" smtClean="0"/>
              <a:t> be stored in </a:t>
            </a:r>
            <a:r>
              <a:rPr lang="en-US" b="1" baseline="0" dirty="0" smtClean="0"/>
              <a:t>String</a:t>
            </a:r>
            <a:r>
              <a:rPr lang="en-US" baseline="0" dirty="0" smtClean="0"/>
              <a:t> variables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JDBC01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5A9FF-3B23-4422-94B9-BD8A324CE93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4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The Connect URL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6080" y="1524000"/>
            <a:ext cx="8569008" cy="4470400"/>
          </a:xfrm>
        </p:spPr>
        <p:txBody>
          <a:bodyPr/>
          <a:lstStyle/>
          <a:p>
            <a:r>
              <a:rPr lang="en-US" dirty="0" smtClean="0"/>
              <a:t>    for Oracle 12c databases, we will use a URL similar to 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jdbc:oracle:thin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:@localhost:1521/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pdborcl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dirty="0" smtClean="0"/>
              <a:t>or</a:t>
            </a: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jdbc:oracle:thin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:@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127.0.0.1:1521/pdborcl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JDBC01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536678FC-890B-4CE0-8F0D-F45A357C0A2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558461" y="4485595"/>
            <a:ext cx="311365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err="1"/>
              <a:t>localhost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/>
              <a:t>IP address </a:t>
            </a:r>
            <a:r>
              <a:rPr lang="en-US" dirty="0" smtClean="0"/>
              <a:t>can go here</a:t>
            </a:r>
            <a:endParaRPr lang="en-US" dirty="0"/>
          </a:p>
        </p:txBody>
      </p:sp>
      <p:cxnSp>
        <p:nvCxnSpPr>
          <p:cNvPr id="14343" name="Straight Arrow Connector 7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V="1">
            <a:off x="2619035" y="4045907"/>
            <a:ext cx="1719659" cy="4396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9" name="TextBox 8"/>
          <p:cNvSpPr txBox="1"/>
          <p:nvPr>
            <p:custDataLst>
              <p:tags r:id="rId7"/>
            </p:custDataLst>
          </p:nvPr>
        </p:nvSpPr>
        <p:spPr>
          <a:xfrm>
            <a:off x="4338694" y="4536395"/>
            <a:ext cx="2221707" cy="12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the port number may have to be changed</a:t>
            </a:r>
          </a:p>
        </p:txBody>
      </p:sp>
      <p:cxnSp>
        <p:nvCxnSpPr>
          <p:cNvPr id="14345" name="Straight Arrow Connector 10"/>
          <p:cNvCxnSpPr>
            <a:cxnSpLocks noChangeShapeType="1"/>
            <a:stCxn id="9" idx="0"/>
          </p:cNvCxnSpPr>
          <p:nvPr>
            <p:custDataLst>
              <p:tags r:id="rId8"/>
            </p:custDataLst>
          </p:nvPr>
        </p:nvCxnSpPr>
        <p:spPr bwMode="auto">
          <a:xfrm flipV="1">
            <a:off x="5449548" y="4006539"/>
            <a:ext cx="249019" cy="52985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2" name="TextBox 11"/>
          <p:cNvSpPr txBox="1"/>
          <p:nvPr>
            <p:custDataLst>
              <p:tags r:id="rId9"/>
            </p:custDataLst>
          </p:nvPr>
        </p:nvSpPr>
        <p:spPr>
          <a:xfrm>
            <a:off x="6879487" y="4550682"/>
            <a:ext cx="192246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Use / service instead of </a:t>
            </a:r>
          </a:p>
          <a:p>
            <a:pPr>
              <a:defRPr/>
            </a:pPr>
            <a:r>
              <a:rPr lang="en-US" dirty="0" smtClean="0"/>
              <a:t>: SID</a:t>
            </a:r>
            <a:endParaRPr lang="en-US" dirty="0"/>
          </a:p>
        </p:txBody>
      </p:sp>
      <p:cxnSp>
        <p:nvCxnSpPr>
          <p:cNvPr id="14347" name="Straight Arrow Connector 13"/>
          <p:cNvCxnSpPr>
            <a:cxnSpLocks noChangeShapeType="1"/>
          </p:cNvCxnSpPr>
          <p:nvPr>
            <p:custDataLst>
              <p:tags r:id="rId10"/>
            </p:custDataLst>
          </p:nvPr>
        </p:nvCxnSpPr>
        <p:spPr bwMode="auto">
          <a:xfrm flipH="1" flipV="1">
            <a:off x="6823927" y="4045907"/>
            <a:ext cx="679166" cy="504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7246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The Connect URL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6080" y="1524000"/>
            <a:ext cx="8569008" cy="4470400"/>
          </a:xfrm>
        </p:spPr>
        <p:txBody>
          <a:bodyPr/>
          <a:lstStyle/>
          <a:p>
            <a:r>
              <a:rPr lang="en-US" dirty="0" smtClean="0"/>
              <a:t>    for Oracle 11g databases, we will use a URL similar to 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jdbc:oracle:thin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:@localhost:1521:orcl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or</a:t>
            </a: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jdbc:oracle:thin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:@198.209.246.200:1521:orcl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JDBC01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536678FC-890B-4CE0-8F0D-F45A357C0A2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558461" y="4485595"/>
            <a:ext cx="311365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err="1"/>
              <a:t>localhost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/>
              <a:t>IP address </a:t>
            </a:r>
            <a:r>
              <a:rPr lang="en-US" dirty="0" smtClean="0"/>
              <a:t>can go here</a:t>
            </a:r>
            <a:endParaRPr lang="en-US" dirty="0"/>
          </a:p>
        </p:txBody>
      </p:sp>
      <p:cxnSp>
        <p:nvCxnSpPr>
          <p:cNvPr id="14343" name="Straight Arrow Connector 7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V="1">
            <a:off x="2267211" y="4014045"/>
            <a:ext cx="2305515" cy="471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9" name="TextBox 8"/>
          <p:cNvSpPr txBox="1"/>
          <p:nvPr>
            <p:custDataLst>
              <p:tags r:id="rId7"/>
            </p:custDataLst>
          </p:nvPr>
        </p:nvSpPr>
        <p:spPr>
          <a:xfrm>
            <a:off x="4338694" y="4536395"/>
            <a:ext cx="2221707" cy="12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the port number may have to be changed</a:t>
            </a:r>
          </a:p>
        </p:txBody>
      </p:sp>
      <p:cxnSp>
        <p:nvCxnSpPr>
          <p:cNvPr id="14345" name="Straight Arrow Connector 10"/>
          <p:cNvCxnSpPr>
            <a:cxnSpLocks noChangeShapeType="1"/>
            <a:stCxn id="9" idx="0"/>
          </p:cNvCxnSpPr>
          <p:nvPr>
            <p:custDataLst>
              <p:tags r:id="rId8"/>
            </p:custDataLst>
          </p:nvPr>
        </p:nvCxnSpPr>
        <p:spPr bwMode="auto">
          <a:xfrm flipV="1">
            <a:off x="5449548" y="4058433"/>
            <a:ext cx="1429940" cy="4779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2" name="TextBox 11"/>
          <p:cNvSpPr txBox="1"/>
          <p:nvPr>
            <p:custDataLst>
              <p:tags r:id="rId9"/>
            </p:custDataLst>
          </p:nvPr>
        </p:nvSpPr>
        <p:spPr>
          <a:xfrm>
            <a:off x="6879488" y="4550682"/>
            <a:ext cx="1922463" cy="12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the SID may need to be changed</a:t>
            </a:r>
          </a:p>
        </p:txBody>
      </p:sp>
      <p:cxnSp>
        <p:nvCxnSpPr>
          <p:cNvPr id="14347" name="Straight Arrow Connector 13"/>
          <p:cNvCxnSpPr>
            <a:cxnSpLocks noChangeShapeType="1"/>
            <a:stCxn id="12" idx="0"/>
          </p:cNvCxnSpPr>
          <p:nvPr>
            <p:custDataLst>
              <p:tags r:id="rId10"/>
            </p:custDataLst>
          </p:nvPr>
        </p:nvCxnSpPr>
        <p:spPr bwMode="auto">
          <a:xfrm flipV="1">
            <a:off x="7840720" y="3981501"/>
            <a:ext cx="12116" cy="56918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57924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02082" y="1524000"/>
            <a:ext cx="7996549" cy="460851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String username = “</a:t>
            </a:r>
            <a:r>
              <a:rPr lang="en-US" sz="2400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hr</a:t>
            </a: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”;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String password = “</a:t>
            </a:r>
            <a:r>
              <a:rPr lang="en-US" sz="2400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hr</a:t>
            </a: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”;</a:t>
            </a:r>
          </a:p>
          <a:p>
            <a:pPr>
              <a:buNone/>
              <a:defRPr/>
            </a:pP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String </a:t>
            </a:r>
            <a:r>
              <a:rPr lang="en-US" sz="2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url</a:t>
            </a: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=“</a:t>
            </a:r>
            <a:r>
              <a:rPr lang="en-US" sz="2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jdbc:oracle:thin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:@</a:t>
            </a: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localhost:</a:t>
            </a:r>
            <a:r>
              <a:rPr lang="en-US" sz="240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1521</a:t>
            </a: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pdborcl</a:t>
            </a:r>
            <a:r>
              <a:rPr lang="en-US" sz="2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”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Connection conn = </a:t>
            </a:r>
            <a:r>
              <a:rPr lang="en-US" sz="2400" b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DriverManager.getConnection</a:t>
            </a: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	url, username, password);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400" baseline="0" dirty="0" smtClean="0">
                <a:latin typeface="Arial Narrow" panose="020B0606020202030204" pitchFamily="34" charset="0"/>
                <a:cs typeface="Arial" panose="020B0604020202020204" pitchFamily="34" charset="0"/>
              </a:rPr>
              <a:t>The above</a:t>
            </a: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400" baseline="0" dirty="0" smtClean="0">
                <a:latin typeface="Arial Narrow" panose="020B0606020202030204" pitchFamily="34" charset="0"/>
                <a:cs typeface="Arial" panose="020B0604020202020204" pitchFamily="34" charset="0"/>
              </a:rPr>
              <a:t>statement must be enclosed in its own 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try-catch</a:t>
            </a:r>
            <a:r>
              <a:rPr lang="en-US" sz="2400" baseline="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block</a:t>
            </a:r>
            <a:endParaRPr lang="en-US" sz="2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JDBC01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1770221-3409-4F25-8888-99308A12A68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the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latin typeface="+mj-lt"/>
                <a:cs typeface="Courier New" pitchFamily="49" charset="0"/>
              </a:rPr>
              <a:t>the </a:t>
            </a:r>
            <a:r>
              <a:rPr lang="en-US" b="1" dirty="0" err="1">
                <a:latin typeface="+mj-lt"/>
                <a:cs typeface="Courier New" pitchFamily="49" charset="0"/>
              </a:rPr>
              <a:t>getConnection</a:t>
            </a:r>
            <a:r>
              <a:rPr lang="en-US" dirty="0">
                <a:latin typeface="+mj-lt"/>
                <a:cs typeface="Courier New" pitchFamily="49" charset="0"/>
              </a:rPr>
              <a:t> method may throw an </a:t>
            </a:r>
            <a:r>
              <a:rPr lang="en-US" b="1" dirty="0" err="1">
                <a:latin typeface="+mj-lt"/>
                <a:cs typeface="Courier New" pitchFamily="49" charset="0"/>
              </a:rPr>
              <a:t>SQLException</a:t>
            </a:r>
            <a:endParaRPr lang="en-US" b="1" dirty="0">
              <a:latin typeface="+mj-lt"/>
              <a:cs typeface="Courier New" pitchFamily="49" charset="0"/>
            </a:endParaRPr>
          </a:p>
          <a:p>
            <a:pPr lvl="0">
              <a:defRPr/>
            </a:pPr>
            <a:endParaRPr lang="en-US" dirty="0" smtClean="0">
              <a:latin typeface="+mj-lt"/>
              <a:cs typeface="Courier New" pitchFamily="49" charset="0"/>
            </a:endParaRPr>
          </a:p>
          <a:p>
            <a:pPr lvl="0">
              <a:defRPr/>
            </a:pPr>
            <a:r>
              <a:rPr lang="en-US" dirty="0" smtClean="0">
                <a:latin typeface="+mj-lt"/>
                <a:cs typeface="Courier New" pitchFamily="49" charset="0"/>
              </a:rPr>
              <a:t>when you are done with the connection, close it:</a:t>
            </a:r>
          </a:p>
          <a:p>
            <a:pPr marL="0" lvl="0" indent="0">
              <a:buNone/>
              <a:defRPr/>
            </a:pPr>
            <a:endParaRPr lang="en-US" dirty="0" smtClean="0">
              <a:latin typeface="+mj-lt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conn.close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JDBC01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5A9FF-3B23-4422-94B9-BD8A324CE93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194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C:\0Merry\Courses\courseSlidesMM.pot</Template>
  <TotalTime>2919</TotalTime>
  <Words>717</Words>
  <Application>Microsoft Office PowerPoint</Application>
  <PresentationFormat>On-screen Show (4:3)</PresentationFormat>
  <Paragraphs>177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Narrow</vt:lpstr>
      <vt:lpstr>Courier New</vt:lpstr>
      <vt:lpstr>Tahoma</vt:lpstr>
      <vt:lpstr>Times New Roman</vt:lpstr>
      <vt:lpstr>Wingdings</vt:lpstr>
      <vt:lpstr>courseSlidesMM</vt:lpstr>
      <vt:lpstr>JDBC</vt:lpstr>
      <vt:lpstr>The JDBC API</vt:lpstr>
      <vt:lpstr>JDBC Architecture</vt:lpstr>
      <vt:lpstr>Establishing a Connection</vt:lpstr>
      <vt:lpstr>Establishing a Connection</vt:lpstr>
      <vt:lpstr>The Connect URL</vt:lpstr>
      <vt:lpstr>The Connect URL</vt:lpstr>
      <vt:lpstr>Example</vt:lpstr>
      <vt:lpstr>More About the Connection</vt:lpstr>
      <vt:lpstr>Querying the Database</vt:lpstr>
      <vt:lpstr>JDBC Statements</vt:lpstr>
      <vt:lpstr>Executing a Simple Statement</vt:lpstr>
      <vt:lpstr>Creating a Statement</vt:lpstr>
      <vt:lpstr>Executing a Query</vt:lpstr>
      <vt:lpstr>Result Sets</vt:lpstr>
      <vt:lpstr>Processing the Result Set</vt:lpstr>
      <vt:lpstr>Processing the Result Set</vt:lpstr>
      <vt:lpstr>Processing the Result Set</vt:lpstr>
      <vt:lpstr>Processing the Result Set</vt:lpstr>
      <vt:lpstr>Steps in a JDBC Program</vt:lpstr>
      <vt:lpstr>JDBC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Mark L. Gillenson</dc:creator>
  <cp:lastModifiedBy>Denise Case</cp:lastModifiedBy>
  <cp:revision>314</cp:revision>
  <dcterms:created xsi:type="dcterms:W3CDTF">1998-04-22T17:13:08Z</dcterms:created>
  <dcterms:modified xsi:type="dcterms:W3CDTF">2016-04-13T14:19:12Z</dcterms:modified>
</cp:coreProperties>
</file>